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71" r:id="rId4"/>
    <p:sldId id="258" r:id="rId5"/>
    <p:sldId id="25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9" r:id="rId16"/>
    <p:sldId id="282" r:id="rId17"/>
    <p:sldId id="288" r:id="rId18"/>
    <p:sldId id="284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849812552015902"/>
          <c:y val="6.9840781016905926E-2"/>
          <c:w val="0.4379802956918788"/>
          <c:h val="0.86031843796618945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MANIFESTAÇÕES RECEBIDAS </c:v>
                </c:pt>
              </c:strCache>
            </c:strRef>
          </c:tx>
          <c:explosion val="1"/>
          <c:cat>
            <c:strRef>
              <c:f>Plan1!$A$2:$A$4</c:f>
              <c:strCache>
                <c:ptCount val="3"/>
                <c:pt idx="0">
                  <c:v>INTERNAÇÕES</c:v>
                </c:pt>
                <c:pt idx="1">
                  <c:v>PRONTO SOCORRO</c:v>
                </c:pt>
                <c:pt idx="2">
                  <c:v>COLABORATORES </c:v>
                </c:pt>
              </c:strCache>
            </c:strRef>
          </c:cat>
          <c:val>
            <c:numRef>
              <c:f>Plan1!$B$2:$B$4</c:f>
              <c:numCache>
                <c:formatCode>General</c:formatCode>
                <c:ptCount val="3"/>
                <c:pt idx="0">
                  <c:v>22</c:v>
                </c:pt>
                <c:pt idx="1">
                  <c:v>14</c:v>
                </c:pt>
                <c:pt idx="2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RESP.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3</c:v>
                </c:pt>
                <c:pt idx="1">
                  <c:v>14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Avaliação</a:t>
            </a:r>
            <a:r>
              <a:rPr lang="en-US" sz="1600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do atendimento no pronto-socorro</a:t>
            </a:r>
            <a:endParaRPr lang="en-US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OS</c:v>
                </c:pt>
              </c:strCache>
            </c:strRef>
          </c:tx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RESP.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11</c:v>
                </c:pt>
                <c:pt idx="1">
                  <c:v>16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Avaliação</a:t>
            </a:r>
            <a:r>
              <a:rPr lang="en-US" sz="1600" baseline="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1600" baseline="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baseline="0" dirty="0" err="1" smtClean="0">
                <a:latin typeface="Times New Roman" pitchFamily="18" charset="0"/>
                <a:cs typeface="Times New Roman" pitchFamily="18" charset="0"/>
              </a:rPr>
              <a:t>tendimento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aseline="0" dirty="0">
                <a:latin typeface="Times New Roman" pitchFamily="18" charset="0"/>
                <a:cs typeface="Times New Roman" pitchFamily="18" charset="0"/>
              </a:rPr>
              <a:t>dos </a:t>
            </a:r>
            <a:r>
              <a:rPr lang="en-US" sz="1600" baseline="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1600" baseline="0" dirty="0" err="1" smtClean="0">
                <a:latin typeface="Times New Roman" pitchFamily="18" charset="0"/>
                <a:cs typeface="Times New Roman" pitchFamily="18" charset="0"/>
              </a:rPr>
              <a:t>erviços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aseline="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aseline="0" dirty="0" err="1" smtClean="0">
                <a:latin typeface="Times New Roman" pitchFamily="18" charset="0"/>
                <a:cs typeface="Times New Roman" pitchFamily="18" charset="0"/>
              </a:rPr>
              <a:t>omplementares</a:t>
            </a:r>
            <a:r>
              <a:rPr lang="en-US" sz="16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RESP. 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9</c:v>
                </c:pt>
                <c:pt idx="1">
                  <c:v>6</c:v>
                </c:pt>
                <c:pt idx="2">
                  <c:v>4</c:v>
                </c:pt>
                <c:pt idx="3">
                  <c:v>5</c:v>
                </c:pt>
                <c:pt idx="4">
                  <c:v>31</c:v>
                </c:pt>
              </c:numCache>
            </c:numRef>
          </c:val>
        </c:ser>
        <c:firstSliceAng val="360"/>
      </c:pieChart>
    </c:plotArea>
    <c:legend>
      <c:legendPos val="r"/>
      <c:layout/>
    </c:legend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4"/>
  <c:clrMapOvr bg1="lt1" tx1="dk1" bg2="lt2" tx2="dk2" accent1="accent1" accent2="accent2" accent3="accent3" accent4="accent4" accent5="accent5" accent6="accent6" hlink="hlink" folHlink="folHlink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RESP.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6</c:v>
                </c:pt>
                <c:pt idx="1">
                  <c:v>16</c:v>
                </c:pt>
                <c:pt idx="2">
                  <c:v>6</c:v>
                </c:pt>
                <c:pt idx="3">
                  <c:v>3</c:v>
                </c:pt>
                <c:pt idx="4">
                  <c:v>7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USUÁRIO</c:v>
                </c:pt>
                <c:pt idx="1">
                  <c:v>FAMILIARES</c:v>
                </c:pt>
                <c:pt idx="2">
                  <c:v>OUTROS</c:v>
                </c:pt>
                <c:pt idx="3">
                  <c:v>NÃO RESPONDERAM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RESP. 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107</c:v>
                </c:pt>
                <c:pt idx="1">
                  <c:v>19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cat>
            <c:strRef>
              <c:f>Plan1!$A$2:$A$6</c:f>
              <c:strCache>
                <c:ptCount val="5"/>
                <c:pt idx="0">
                  <c:v>ÓTIMO</c:v>
                </c:pt>
                <c:pt idx="1">
                  <c:v>BOM</c:v>
                </c:pt>
                <c:pt idx="2">
                  <c:v>REGULAR</c:v>
                </c:pt>
                <c:pt idx="3">
                  <c:v>RUIM</c:v>
                </c:pt>
                <c:pt idx="4">
                  <c:v>NÃO RESP.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50</c:v>
                </c:pt>
                <c:pt idx="1">
                  <c:v>12</c:v>
                </c:pt>
                <c:pt idx="2">
                  <c:v>8</c:v>
                </c:pt>
                <c:pt idx="3">
                  <c:v>0</c:v>
                </c:pt>
                <c:pt idx="4">
                  <c:v>41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Colunas1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USUÁRIO</c:v>
                </c:pt>
                <c:pt idx="1">
                  <c:v>FAMILIARES</c:v>
                </c:pt>
                <c:pt idx="2">
                  <c:v>OUTROS</c:v>
                </c:pt>
                <c:pt idx="3">
                  <c:v>NÃO RESPONDERAM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15</c:v>
                </c:pt>
                <c:pt idx="1">
                  <c:v>25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6B21C-F016-46A4-8F44-F2C8351E54A6}" type="datetimeFigureOut">
              <a:rPr lang="pt-BR" smtClean="0"/>
              <a:pPr/>
              <a:t>24/7/2018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F5DE1-B2A2-4ADD-9129-78E6E9027F2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1107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24/7/2018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24/7/2018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24/7/2018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24/7/2018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24/7/2018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24/7/2018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24/7/2018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24/7/2018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24/7/2018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24/7/2018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D95-1E15-4E09-AB23-A3C47E5EF91F}" type="datetimeFigureOut">
              <a:rPr lang="pt-BR" smtClean="0"/>
              <a:pPr/>
              <a:t>24/7/2018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A04D95-1E15-4E09-AB23-A3C47E5EF91F}" type="datetimeFigureOut">
              <a:rPr lang="pt-BR" smtClean="0"/>
              <a:pPr/>
              <a:t>24/7/2018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068602C-B928-4A2D-9A26-863F478E7A0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79713" y="3645024"/>
            <a:ext cx="7056784" cy="3212976"/>
          </a:xfrm>
        </p:spPr>
        <p:txBody>
          <a:bodyPr>
            <a:noAutofit/>
          </a:bodyPr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RELATÓRIO DA OUVIDORIA- MÊS De </a:t>
            </a:r>
            <a:r>
              <a:rPr lang="pt-BR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junhO</a:t>
            </a:r>
            <a:r>
              <a:rPr lang="pt-B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FUNSAU-NA</a:t>
            </a:r>
            <a:br>
              <a:rPr lang="pt-BR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1800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pt-BR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pt-BR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REALIZADO PELA Enfª GABRIELLA GOMES RODRIGUES DE SOUZA</a:t>
            </a:r>
            <a:endParaRPr lang="pt-BR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887406" cy="125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870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365760"/>
            <a:ext cx="8143932" cy="548640"/>
          </a:xfrm>
        </p:spPr>
        <p:txBody>
          <a:bodyPr/>
          <a:lstStyle/>
          <a:p>
            <a:pPr algn="ctr"/>
            <a:r>
              <a:rPr lang="pt-BR" b="1" dirty="0" smtClean="0"/>
              <a:t>PERFIL DOS MANIFESTANTES PRONTO SOCORRO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43504" y="1785926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Valores totais: 14 </a:t>
            </a:r>
            <a:r>
              <a:rPr lang="pt-BR" dirty="0" smtClean="0"/>
              <a:t>total</a:t>
            </a:r>
          </a:p>
          <a:p>
            <a:r>
              <a:rPr lang="pt-BR" b="1" dirty="0" smtClean="0"/>
              <a:t>Usuário: 08 </a:t>
            </a:r>
            <a:r>
              <a:rPr lang="pt-BR" dirty="0" smtClean="0"/>
              <a:t>total</a:t>
            </a:r>
          </a:p>
          <a:p>
            <a:r>
              <a:rPr lang="pt-BR" b="1" dirty="0" smtClean="0"/>
              <a:t>Familiares:</a:t>
            </a:r>
            <a:r>
              <a:rPr lang="pt-BR" dirty="0" smtClean="0"/>
              <a:t> </a:t>
            </a:r>
            <a:r>
              <a:rPr lang="pt-BR" b="1" dirty="0" smtClean="0"/>
              <a:t>04 </a:t>
            </a:r>
            <a:r>
              <a:rPr lang="pt-BR" dirty="0" smtClean="0"/>
              <a:t>total </a:t>
            </a:r>
          </a:p>
          <a:p>
            <a:r>
              <a:rPr lang="pt-BR" b="1" dirty="0" smtClean="0"/>
              <a:t>Outros: 02</a:t>
            </a:r>
            <a:r>
              <a:rPr lang="pt-BR" dirty="0" smtClean="0"/>
              <a:t> total</a:t>
            </a:r>
          </a:p>
          <a:p>
            <a:r>
              <a:rPr lang="pt-BR" b="1" dirty="0" smtClean="0"/>
              <a:t>Não responderam:</a:t>
            </a:r>
            <a:r>
              <a:rPr lang="pt-BR" dirty="0" smtClean="0"/>
              <a:t> </a:t>
            </a:r>
            <a:r>
              <a:rPr lang="pt-BR" b="1" dirty="0" smtClean="0"/>
              <a:t>00</a:t>
            </a:r>
            <a:r>
              <a:rPr lang="pt-BR" dirty="0" smtClean="0"/>
              <a:t> total </a:t>
            </a:r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0" y="1500174"/>
          <a:ext cx="4572000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365760"/>
            <a:ext cx="8643998" cy="548640"/>
          </a:xfrm>
        </p:spPr>
        <p:txBody>
          <a:bodyPr/>
          <a:lstStyle/>
          <a:p>
            <a:pPr algn="ctr"/>
            <a:r>
              <a:rPr lang="pt-BR" sz="2000" b="1" i="1" u="sng" dirty="0" smtClean="0"/>
              <a:t>INTERNAÇÕES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AVALIAÇÃO DAS INTERNAÇÕES: QUANDO A QUALIDADE DAS INSTALAÇÕES E DO ATENDIMENTO GERAL: INCLUI RECEPÇÃO, NUTRIÇÃO, ATENDIMENTO DA COPEIRA, INSTALAÇÕES, LIMPEZA, HORARIO DE VISITA. 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286380" y="1857364"/>
            <a:ext cx="3500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ÓTIMO:  107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BOM:  19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REGULAR:  03</a:t>
            </a:r>
            <a:r>
              <a:rPr lang="pt-BR" dirty="0" smtClean="0"/>
              <a:t> manifestações recebidas</a:t>
            </a:r>
          </a:p>
          <a:p>
            <a:r>
              <a:rPr lang="pt-BR" b="1" dirty="0" smtClean="0"/>
              <a:t>RUIM:  03</a:t>
            </a:r>
            <a:r>
              <a:rPr lang="pt-BR" dirty="0" smtClean="0"/>
              <a:t> manifestações recebidas</a:t>
            </a:r>
          </a:p>
          <a:p>
            <a:r>
              <a:rPr lang="pt-BR" b="1" dirty="0" smtClean="0"/>
              <a:t>NÃO RESP. : 03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0" y="1357298"/>
          <a:ext cx="4857752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000132"/>
          </a:xfrm>
        </p:spPr>
        <p:txBody>
          <a:bodyPr/>
          <a:lstStyle/>
          <a:p>
            <a:pPr algn="ctr"/>
            <a:r>
              <a:rPr lang="pt-BR" sz="2000" b="1" dirty="0" smtClean="0"/>
              <a:t>AVALIAÇÃO DA QUALIDADE NO ATENDIMENTO DA EQUIPE DE ATENÇÃO A SAÚDE: INCLUI EQUIPE DE ENFERMAGEM, EQUIPE MÉDICA, EQUIPE FISIOTERAPEUTA, ASSISTENTE SOCIAL, E NUTRICIONISTA.</a:t>
            </a: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43406" y="1785926"/>
            <a:ext cx="4071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ÓTIMO:</a:t>
            </a:r>
            <a:r>
              <a:rPr lang="pt-BR" dirty="0" smtClean="0"/>
              <a:t>  </a:t>
            </a:r>
            <a:r>
              <a:rPr lang="pt-BR" b="1" dirty="0" smtClean="0"/>
              <a:t>50</a:t>
            </a:r>
            <a:r>
              <a:rPr lang="pt-BR" dirty="0" smtClean="0"/>
              <a:t> manifestações recebidas</a:t>
            </a:r>
          </a:p>
          <a:p>
            <a:r>
              <a:rPr lang="pt-BR" b="1" dirty="0" smtClean="0"/>
              <a:t>BOM:</a:t>
            </a:r>
            <a:r>
              <a:rPr lang="pt-BR" dirty="0" smtClean="0"/>
              <a:t> </a:t>
            </a:r>
            <a:r>
              <a:rPr lang="pt-BR" b="1" dirty="0" smtClean="0"/>
              <a:t>12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REGULAR: 08</a:t>
            </a:r>
            <a:r>
              <a:rPr lang="pt-BR" dirty="0" smtClean="0"/>
              <a:t> manifestações recebidas</a:t>
            </a:r>
          </a:p>
          <a:p>
            <a:r>
              <a:rPr lang="pt-BR" b="1" dirty="0" smtClean="0"/>
              <a:t>RUIM: 00</a:t>
            </a:r>
            <a:r>
              <a:rPr lang="pt-BR" dirty="0" smtClean="0"/>
              <a:t> manifestações recebidas</a:t>
            </a:r>
          </a:p>
          <a:p>
            <a:r>
              <a:rPr lang="pt-BR" b="1" dirty="0" smtClean="0"/>
              <a:t>NÃO RESP. : 41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214282" y="1428736"/>
          <a:ext cx="4000528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PERFIL DOS MANIFESTANTES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072066" y="1785926"/>
            <a:ext cx="3643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Valores totais: 22</a:t>
            </a:r>
            <a:endParaRPr lang="pt-BR" dirty="0" smtClean="0"/>
          </a:p>
          <a:p>
            <a:r>
              <a:rPr lang="pt-BR" b="1" dirty="0" smtClean="0"/>
              <a:t>Usuário: 04 </a:t>
            </a:r>
            <a:r>
              <a:rPr lang="pt-BR" dirty="0" smtClean="0"/>
              <a:t>total</a:t>
            </a:r>
          </a:p>
          <a:p>
            <a:r>
              <a:rPr lang="pt-BR" b="1" dirty="0" smtClean="0"/>
              <a:t>Familiares:</a:t>
            </a:r>
            <a:r>
              <a:rPr lang="pt-BR" dirty="0" smtClean="0"/>
              <a:t>  </a:t>
            </a:r>
            <a:r>
              <a:rPr lang="pt-BR" b="1" dirty="0" smtClean="0"/>
              <a:t>16 </a:t>
            </a:r>
            <a:r>
              <a:rPr lang="pt-BR" dirty="0" smtClean="0"/>
              <a:t>total </a:t>
            </a:r>
          </a:p>
          <a:p>
            <a:r>
              <a:rPr lang="pt-BR" b="1" dirty="0" smtClean="0"/>
              <a:t>Outros: 00</a:t>
            </a:r>
            <a:r>
              <a:rPr lang="pt-BR" dirty="0" smtClean="0"/>
              <a:t> total</a:t>
            </a:r>
          </a:p>
          <a:p>
            <a:r>
              <a:rPr lang="pt-BR" b="1" dirty="0" smtClean="0"/>
              <a:t>Não responderam: 02</a:t>
            </a:r>
            <a:r>
              <a:rPr lang="pt-BR" dirty="0" smtClean="0"/>
              <a:t> total 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428596" y="1285860"/>
          <a:ext cx="4333884" cy="288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49502" cy="691516"/>
          </a:xfrm>
        </p:spPr>
        <p:txBody>
          <a:bodyPr/>
          <a:lstStyle/>
          <a:p>
            <a:r>
              <a:rPr lang="pt-BR" b="1" dirty="0" smtClean="0"/>
              <a:t>RELATÓRIO DE MÊS DE JUNHO/2018 DAS RECLAMAÇÕES/ ELOGIOS COLABORADORES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4071966"/>
          </a:xfrm>
        </p:spPr>
        <p:txBody>
          <a:bodyPr>
            <a:normAutofit/>
          </a:bodyPr>
          <a:lstStyle/>
          <a:p>
            <a:r>
              <a:rPr lang="pt-BR" sz="1800" dirty="0" smtClean="0"/>
              <a:t>“ </a:t>
            </a:r>
            <a:r>
              <a:rPr lang="pt-BR" sz="1800" dirty="0" smtClean="0"/>
              <a:t>Estou muito triste (28/06) é a terceira vez que venho jantar e não tem mais creme de </a:t>
            </a:r>
          </a:p>
          <a:p>
            <a:r>
              <a:rPr lang="pt-BR" sz="1800" dirty="0" smtClean="0"/>
              <a:t>milho!  Muito chateada porque são doze horas aqui dentro e não como carne, então</a:t>
            </a:r>
          </a:p>
          <a:p>
            <a:r>
              <a:rPr lang="pt-BR" sz="1800" dirty="0" smtClean="0"/>
              <a:t> fiquei sem jantar! Obrigada pela atenção”!    </a:t>
            </a:r>
            <a:r>
              <a:rPr lang="pt-BR" sz="1800" dirty="0" smtClean="0"/>
              <a:t>Anônimo</a:t>
            </a:r>
          </a:p>
          <a:p>
            <a:endParaRPr lang="pt-BR" sz="1800" dirty="0" smtClean="0"/>
          </a:p>
          <a:p>
            <a:r>
              <a:rPr lang="pt-BR" sz="1800" dirty="0" smtClean="0"/>
              <a:t>“Já é a 3ª vez ( 3º plantão) que venho jantar e está faltando mistura (hoje foi </a:t>
            </a:r>
          </a:p>
          <a:p>
            <a:r>
              <a:rPr lang="pt-BR" sz="1800" dirty="0" smtClean="0"/>
              <a:t>creme de  milho) outro plantão o frango (que era mistura principal). Nunca </a:t>
            </a:r>
          </a:p>
          <a:p>
            <a:r>
              <a:rPr lang="pt-BR" sz="1800" dirty="0" smtClean="0"/>
              <a:t>venho jantar no  começo da hora da janta, pois o OS é movimentado no horário  </a:t>
            </a:r>
          </a:p>
          <a:p>
            <a:r>
              <a:rPr lang="pt-BR" sz="1800" dirty="0" smtClean="0"/>
              <a:t>e acabo ficando  muitas vezes sem alguma mistura, assim sendo a melhor </a:t>
            </a:r>
          </a:p>
          <a:p>
            <a:r>
              <a:rPr lang="pt-BR" sz="1800" dirty="0" smtClean="0"/>
              <a:t>solução vai ser deixa  paciente esperando e vim janta??!!”Anônimo</a:t>
            </a:r>
          </a:p>
          <a:p>
            <a:endParaRPr lang="pt-BR" sz="18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285728"/>
            <a:ext cx="8286808" cy="4394749"/>
          </a:xfrm>
        </p:spPr>
        <p:txBody>
          <a:bodyPr>
            <a:normAutofit/>
          </a:bodyPr>
          <a:lstStyle/>
          <a:p>
            <a:r>
              <a:rPr lang="pt-BR" sz="1800" dirty="0" smtClean="0"/>
              <a:t> </a:t>
            </a:r>
          </a:p>
          <a:p>
            <a:r>
              <a:rPr lang="pt-BR" sz="1800" dirty="0" smtClean="0"/>
              <a:t> </a:t>
            </a:r>
            <a:r>
              <a:rPr lang="pt-BR" sz="1800" dirty="0" smtClean="0">
                <a:solidFill>
                  <a:srgbClr val="FF0000"/>
                </a:solidFill>
              </a:rPr>
              <a:t>Em </a:t>
            </a:r>
            <a:r>
              <a:rPr lang="pt-BR" sz="1800" dirty="0" smtClean="0">
                <a:solidFill>
                  <a:srgbClr val="FF0000"/>
                </a:solidFill>
              </a:rPr>
              <a:t>resposta à </a:t>
            </a:r>
            <a:r>
              <a:rPr lang="pt-BR" sz="1800" dirty="0" err="1" smtClean="0">
                <a:solidFill>
                  <a:srgbClr val="FF0000"/>
                </a:solidFill>
              </a:rPr>
              <a:t>C.I.</a:t>
            </a:r>
            <a:r>
              <a:rPr lang="pt-BR" sz="1800" dirty="0" smtClean="0">
                <a:solidFill>
                  <a:srgbClr val="FF0000"/>
                </a:solidFill>
              </a:rPr>
              <a:t> nº 17 (reclamação realizada por funcionários por meio </a:t>
            </a:r>
            <a:r>
              <a:rPr lang="pt-BR" sz="1800" dirty="0" smtClean="0">
                <a:solidFill>
                  <a:srgbClr val="FF0000"/>
                </a:solidFill>
              </a:rPr>
              <a:t>caixa</a:t>
            </a:r>
          </a:p>
          <a:p>
            <a:r>
              <a:rPr lang="pt-BR" sz="1800" dirty="0" smtClean="0">
                <a:solidFill>
                  <a:srgbClr val="FF0000"/>
                </a:solidFill>
              </a:rPr>
              <a:t> de </a:t>
            </a:r>
            <a:r>
              <a:rPr lang="pt-BR" sz="1800" dirty="0" smtClean="0">
                <a:solidFill>
                  <a:srgbClr val="FF0000"/>
                </a:solidFill>
              </a:rPr>
              <a:t>sugestões/elogios e reclamações) eu </a:t>
            </a:r>
            <a:r>
              <a:rPr lang="pt-BR" sz="1800" dirty="0" smtClean="0">
                <a:solidFill>
                  <a:srgbClr val="FF0000"/>
                </a:solidFill>
              </a:rPr>
              <a:t> Maria </a:t>
            </a:r>
            <a:r>
              <a:rPr lang="pt-BR" sz="1800" dirty="0" err="1" smtClean="0">
                <a:solidFill>
                  <a:srgbClr val="FF0000"/>
                </a:solidFill>
              </a:rPr>
              <a:t>Patricia</a:t>
            </a:r>
            <a:r>
              <a:rPr lang="pt-BR" sz="1800" dirty="0" smtClean="0">
                <a:solidFill>
                  <a:srgbClr val="FF0000"/>
                </a:solidFill>
              </a:rPr>
              <a:t> Nutricionista</a:t>
            </a:r>
            <a:r>
              <a:rPr lang="pt-BR" sz="1800" dirty="0" smtClean="0">
                <a:solidFill>
                  <a:srgbClr val="FF0000"/>
                </a:solidFill>
              </a:rPr>
              <a:t>, </a:t>
            </a:r>
            <a:r>
              <a:rPr lang="pt-BR" sz="1800" dirty="0" smtClean="0">
                <a:solidFill>
                  <a:srgbClr val="FF0000"/>
                </a:solidFill>
              </a:rPr>
              <a:t>responsável</a:t>
            </a:r>
          </a:p>
          <a:p>
            <a:r>
              <a:rPr lang="pt-BR" sz="1800" dirty="0" smtClean="0">
                <a:solidFill>
                  <a:srgbClr val="FF0000"/>
                </a:solidFill>
              </a:rPr>
              <a:t> </a:t>
            </a:r>
            <a:r>
              <a:rPr lang="pt-BR" sz="1800" dirty="0" smtClean="0">
                <a:solidFill>
                  <a:srgbClr val="FF0000"/>
                </a:solidFill>
              </a:rPr>
              <a:t>pelo setor de nutrição estou tomando as providencias cabíveis para não repetir </a:t>
            </a:r>
            <a:endParaRPr lang="pt-BR" sz="1800" dirty="0" smtClean="0">
              <a:solidFill>
                <a:srgbClr val="FF0000"/>
              </a:solidFill>
            </a:endParaRPr>
          </a:p>
          <a:p>
            <a:r>
              <a:rPr lang="pt-BR" sz="1800" dirty="0" smtClean="0">
                <a:solidFill>
                  <a:srgbClr val="FF0000"/>
                </a:solidFill>
              </a:rPr>
              <a:t> estes </a:t>
            </a:r>
            <a:r>
              <a:rPr lang="pt-BR" sz="1800" dirty="0" smtClean="0">
                <a:solidFill>
                  <a:srgbClr val="FF0000"/>
                </a:solidFill>
              </a:rPr>
              <a:t>episódios. </a:t>
            </a:r>
          </a:p>
          <a:p>
            <a:endParaRPr lang="pt-BR" sz="1800" dirty="0" smtClean="0"/>
          </a:p>
          <a:p>
            <a:r>
              <a:rPr lang="pt-BR" sz="1800" dirty="0" smtClean="0"/>
              <a:t>“</a:t>
            </a:r>
            <a:r>
              <a:rPr lang="pt-BR" sz="1800" dirty="0" smtClean="0"/>
              <a:t>Fazer pão com ovo ou com salsicha e mais manteiga”. Grato!      Anônimo</a:t>
            </a:r>
          </a:p>
          <a:p>
            <a:endParaRPr lang="pt-BR" sz="1800" dirty="0" smtClean="0"/>
          </a:p>
          <a:p>
            <a:r>
              <a:rPr lang="pt-BR" sz="1800" dirty="0" smtClean="0"/>
              <a:t>“ Dia 27/06 comi sopa e frango , estava uma delícia! Obrigada!” Carol</a:t>
            </a:r>
          </a:p>
          <a:p>
            <a:r>
              <a:rPr lang="pt-BR" dirty="0" smtClean="0"/>
              <a:t>“ O arroz da Andréia é uma delícia”!    Carol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214290"/>
            <a:ext cx="8215338" cy="4357718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algn="ctr"/>
            <a:endParaRPr lang="pt-BR" dirty="0" smtClean="0"/>
          </a:p>
          <a:p>
            <a:endParaRPr lang="pt-BR" dirty="0" smtClean="0"/>
          </a:p>
          <a:p>
            <a:endParaRPr lang="pt-BR" sz="1800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28596" y="214290"/>
            <a:ext cx="821537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cs typeface="Times New Roman" pitchFamily="18" charset="0"/>
              </a:rPr>
              <a:t>RECLAMAÇÔES DOS PACIENTES REFERENTES AO MÊS DE JUNHO</a:t>
            </a:r>
          </a:p>
          <a:p>
            <a:pPr algn="ctr"/>
            <a:endParaRPr lang="pt-BR" sz="2000" b="1" u="sng" dirty="0" smtClean="0">
              <a:cs typeface="Times New Roman" pitchFamily="18" charset="0"/>
            </a:endParaRPr>
          </a:p>
          <a:p>
            <a:r>
              <a:rPr lang="pt-BR" sz="2000" dirty="0" smtClean="0">
                <a:cs typeface="Times New Roman" pitchFamily="18" charset="0"/>
              </a:rPr>
              <a:t>“</a:t>
            </a:r>
            <a:r>
              <a:rPr lang="pt-BR" b="1" dirty="0" smtClean="0">
                <a:cs typeface="Times New Roman" pitchFamily="18" charset="0"/>
              </a:rPr>
              <a:t>Achei péssimo o atendimento referente a paciente internado, pois os exames são muito demorados, pacientes com mais de 24 </a:t>
            </a:r>
            <a:r>
              <a:rPr lang="pt-BR" b="1" dirty="0" err="1" smtClean="0">
                <a:cs typeface="Times New Roman" pitchFamily="18" charset="0"/>
              </a:rPr>
              <a:t>hs</a:t>
            </a:r>
            <a:r>
              <a:rPr lang="pt-BR" b="1" dirty="0" smtClean="0">
                <a:cs typeface="Times New Roman" pitchFamily="18" charset="0"/>
              </a:rPr>
              <a:t> sem diagnóstico. Médico passa só uma vez por dia muito pouco e sem informações suficientes sobre os pacientes”.  Anônimo</a:t>
            </a:r>
          </a:p>
          <a:p>
            <a:endParaRPr lang="pt-BR" b="1" dirty="0" smtClean="0">
              <a:cs typeface="Times New Roman" pitchFamily="18" charset="0"/>
            </a:endParaRPr>
          </a:p>
          <a:p>
            <a:r>
              <a:rPr lang="pt-BR" b="1" dirty="0" smtClean="0">
                <a:cs typeface="Times New Roman" pitchFamily="18" charset="0"/>
              </a:rPr>
              <a:t>“ O funcionamento do hospital para exames e diagnóstico </a:t>
            </a:r>
            <a:r>
              <a:rPr lang="pt-BR" b="1" u="sng" dirty="0" smtClean="0">
                <a:cs typeface="Times New Roman" pitchFamily="18" charset="0"/>
              </a:rPr>
              <a:t>péssimo. </a:t>
            </a:r>
            <a:r>
              <a:rPr lang="pt-BR" b="1" dirty="0" smtClean="0">
                <a:cs typeface="Times New Roman" pitchFamily="18" charset="0"/>
              </a:rPr>
              <a:t>Muito lento e sem informações, ficamos submetidos ao </a:t>
            </a:r>
            <a:r>
              <a:rPr lang="pt-BR" b="1" dirty="0" err="1" smtClean="0">
                <a:cs typeface="Times New Roman" pitchFamily="18" charset="0"/>
              </a:rPr>
              <a:t>achismo</a:t>
            </a:r>
            <a:r>
              <a:rPr lang="pt-BR" b="1" dirty="0" smtClean="0">
                <a:cs typeface="Times New Roman" pitchFamily="18" charset="0"/>
              </a:rPr>
              <a:t>, não tem precisão entre médico e paciente”! Anônimo</a:t>
            </a:r>
          </a:p>
          <a:p>
            <a:endParaRPr lang="pt-BR" b="1" u="sng" dirty="0" smtClean="0">
              <a:cs typeface="Times New Roman" pitchFamily="18" charset="0"/>
            </a:endParaRPr>
          </a:p>
          <a:p>
            <a:r>
              <a:rPr lang="pt-BR" b="1" u="sng" dirty="0" smtClean="0">
                <a:cs typeface="Times New Roman" pitchFamily="18" charset="0"/>
              </a:rPr>
              <a:t>“ </a:t>
            </a:r>
            <a:r>
              <a:rPr lang="pt-BR" b="1" dirty="0" smtClean="0">
                <a:cs typeface="Times New Roman" pitchFamily="18" charset="0"/>
              </a:rPr>
              <a:t>Tempo de espera na aplicação dos medicamentos é muito insatisfatório, enfermeiros e técnicos andando de  mais e nada de atender”  </a:t>
            </a:r>
            <a:r>
              <a:rPr lang="pt-BR" b="1" dirty="0" err="1" smtClean="0">
                <a:cs typeface="Times New Roman" pitchFamily="18" charset="0"/>
              </a:rPr>
              <a:t>Maxilaine</a:t>
            </a:r>
            <a:r>
              <a:rPr lang="pt-BR" b="1" dirty="0" smtClean="0">
                <a:cs typeface="Times New Roman" pitchFamily="18" charset="0"/>
              </a:rPr>
              <a:t> Anjos</a:t>
            </a:r>
            <a:r>
              <a:rPr lang="pt-BR" b="1" dirty="0" smtClean="0">
                <a:cs typeface="Times New Roman" pitchFamily="18" charset="0"/>
              </a:rPr>
              <a:t>”</a:t>
            </a:r>
          </a:p>
          <a:p>
            <a:endParaRPr lang="pt-BR" b="1" dirty="0" smtClean="0">
              <a:cs typeface="Times New Roman" pitchFamily="18" charset="0"/>
            </a:endParaRPr>
          </a:p>
          <a:p>
            <a:r>
              <a:rPr lang="pt-BR" b="1" dirty="0" smtClean="0">
                <a:solidFill>
                  <a:srgbClr val="FF0000"/>
                </a:solidFill>
              </a:rPr>
              <a:t>Diretoria informou que fará parte das próximas reuniões setoriais que as providências sejam adotadas.</a:t>
            </a:r>
            <a:endParaRPr lang="pt-BR" dirty="0" smtClean="0">
              <a:solidFill>
                <a:srgbClr val="FF0000"/>
              </a:solidFill>
            </a:endParaRPr>
          </a:p>
          <a:p>
            <a:endParaRPr lang="pt-BR" b="1" dirty="0" smtClean="0">
              <a:cs typeface="Times New Roman" pitchFamily="18" charset="0"/>
            </a:endParaRPr>
          </a:p>
          <a:p>
            <a:endParaRPr lang="pt-BR" b="1" dirty="0" smtClean="0">
              <a:cs typeface="Times New Roman" pitchFamily="18" charset="0"/>
            </a:endParaRPr>
          </a:p>
          <a:p>
            <a:endParaRPr lang="pt-BR" b="1" dirty="0" smtClean="0">
              <a:cs typeface="Times New Roman" pitchFamily="18" charset="0"/>
            </a:endParaRPr>
          </a:p>
          <a:p>
            <a:endParaRPr lang="pt-BR" b="1" dirty="0" smtClean="0">
              <a:cs typeface="Times New Roman" pitchFamily="18" charset="0"/>
            </a:endParaRPr>
          </a:p>
          <a:p>
            <a:r>
              <a:rPr lang="pt-BR" sz="2000" dirty="0" smtClean="0">
                <a:latin typeface="Franklin Gothic Book" pitchFamily="34" charset="0"/>
                <a:cs typeface="Times New Roman" pitchFamily="18" charset="0"/>
              </a:rPr>
              <a:t>. 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0"/>
            <a:ext cx="8501122" cy="834368"/>
          </a:xfrm>
        </p:spPr>
        <p:txBody>
          <a:bodyPr/>
          <a:lstStyle/>
          <a:p>
            <a:pPr algn="ctr"/>
            <a:r>
              <a:rPr lang="pt-BR" b="1" u="sng" dirty="0" smtClean="0"/>
              <a:t/>
            </a:r>
            <a:br>
              <a:rPr lang="pt-BR" b="1" u="sng" dirty="0" smtClean="0"/>
            </a:br>
            <a:r>
              <a:rPr lang="pt-BR" sz="2000" b="1" u="sng" dirty="0" smtClean="0">
                <a:latin typeface="+mn-lt"/>
                <a:cs typeface="Times New Roman" pitchFamily="18" charset="0"/>
              </a:rPr>
              <a:t>ELOGIOS DE PACIENTES REFERENTES AO MÊS DE JUNHO 2018</a:t>
            </a:r>
            <a:r>
              <a:rPr lang="pt-BR" b="1" dirty="0" smtClean="0">
                <a:latin typeface="+mn-lt"/>
              </a:rPr>
              <a:t/>
            </a:r>
            <a:br>
              <a:rPr lang="pt-BR" b="1" dirty="0" smtClean="0">
                <a:latin typeface="+mn-lt"/>
              </a:rPr>
            </a:br>
            <a:endParaRPr lang="pt-BR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785794"/>
            <a:ext cx="8643998" cy="4079915"/>
          </a:xfrm>
        </p:spPr>
        <p:txBody>
          <a:bodyPr>
            <a:normAutofit lnSpcReduction="10000"/>
          </a:bodyPr>
          <a:lstStyle/>
          <a:p>
            <a:r>
              <a:rPr lang="pt-BR" sz="1800" dirty="0" smtClean="0">
                <a:latin typeface="Franklin Gothic Book" pitchFamily="34" charset="0"/>
                <a:cs typeface="Times New Roman" pitchFamily="18" charset="0"/>
              </a:rPr>
              <a:t>“ Quero agradecer em especial a enfermeira Simone pela atenção e pela excelência em profissional e Humana! Grato de coração da paciente </a:t>
            </a:r>
            <a:r>
              <a:rPr lang="pt-BR" sz="1800" dirty="0" err="1" smtClean="0">
                <a:latin typeface="Franklin Gothic Book" pitchFamily="34" charset="0"/>
                <a:cs typeface="Times New Roman" pitchFamily="18" charset="0"/>
              </a:rPr>
              <a:t>Carmélia</a:t>
            </a:r>
            <a:r>
              <a:rPr lang="pt-BR" sz="1800" dirty="0" smtClean="0">
                <a:latin typeface="Franklin Gothic Book" pitchFamily="34" charset="0"/>
                <a:cs typeface="Times New Roman" pitchFamily="18" charset="0"/>
              </a:rPr>
              <a:t>  Afonso que já dorme com Deus”!   Gabriel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“ Gostamos muito da simpatia da Dani e dos outros funcionários e enfermeiras, tratamento 10”! Francisco </a:t>
            </a: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“ Parabéns a toda equipe, principalmente aos enfermeiros que estiveram de plantão dos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sias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22/06 ao 29/06. Foram super humanos, dedicados e atenciosos. Nota 10. De  coração só tenho a agradecer, ótima alimentação, ótimos cuidados, desde o 1º ao último dia que estivemos aqui”! Mário </a:t>
            </a:r>
            <a:r>
              <a:rPr lang="pt-BR" sz="2000" dirty="0" err="1" smtClean="0">
                <a:latin typeface="Times New Roman" pitchFamily="18" charset="0"/>
                <a:cs typeface="Times New Roman" pitchFamily="18" charset="0"/>
              </a:rPr>
              <a:t>Delmiro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“ O atendimento foi satisfatório desde a recepção até o atendimento da enfermagem. Fazia tempo que eu não era atendida tão bem, Obrigada!” Maria Eduarda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1800" u="sng" dirty="0" smtClean="0"/>
              <a:t>CONCLUSÃO</a:t>
            </a:r>
            <a:endParaRPr lang="pt-BR" sz="1800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                O Hospital Regional tem por objetivo atender toda população com humanização, respeito e dedicação, sabendo que a melhoria é necessária. Desta forma, buscamos a cada dia nos envolver com as equipes para o desenvolvimento no contexto de motivação e comprometimento com a profissão e usuário. 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39017"/>
            <a:ext cx="1890713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93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520940" cy="548640"/>
          </a:xfrm>
        </p:spPr>
        <p:txBody>
          <a:bodyPr/>
          <a:lstStyle/>
          <a:p>
            <a:pPr algn="ctr"/>
            <a:r>
              <a:rPr lang="pt-BR" b="1" dirty="0" smtClean="0"/>
              <a:t>Ouvidoria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857232"/>
            <a:ext cx="8715436" cy="4214842"/>
          </a:xfrm>
        </p:spPr>
        <p:txBody>
          <a:bodyPr>
            <a:normAutofit/>
          </a:bodyPr>
          <a:lstStyle/>
          <a:p>
            <a:r>
              <a:rPr lang="pt-BR" dirty="0" smtClean="0"/>
              <a:t>A ouvidoria do Hospital Regional tem por objetivo, receber as reclamações/sugestões, analisar e dar um parecer ao usuário/e ou colaborador que realizou a manifestação dentro da nossa Unidade Hospitalar. </a:t>
            </a:r>
          </a:p>
          <a:p>
            <a:r>
              <a:rPr lang="pt-BR" dirty="0" smtClean="0"/>
              <a:t>Todas as manifestações pertinentes à Ouvidoria são registradas em um formulário especifico de cada setor e desta forma recolhido nos primeiros dias do mês, onde é realizada a contagem e apresentada em tabela.</a:t>
            </a:r>
          </a:p>
          <a:p>
            <a:r>
              <a:rPr lang="pt-BR" dirty="0" smtClean="0"/>
              <a:t>Reclamações relatadas por escrito são lidas e encaminhadas por meio de comunicado interno, para os responsáveis dos setores, que tem um prazo de no máximo 04 (quatro) dias para apresentarem uma resolução. Posteriormente é repassado para o usuário as medidas tomadas, desta forma dando devolução às reclamações.</a:t>
            </a:r>
          </a:p>
          <a:p>
            <a:r>
              <a:rPr lang="pt-BR" dirty="0" smtClean="0"/>
              <a:t>Reclamações relatadas por escrito que necessitam de parecer Administrativo, são repassados diretamente para a direção que analisa e posteriormente são direcionadas para o setor Jurídico do hospital para adotar de medidas cabíveis.</a:t>
            </a:r>
          </a:p>
          <a:p>
            <a:r>
              <a:rPr lang="pt-BR" dirty="0" smtClean="0"/>
              <a:t>Acerca dos elogios é apresentado no mural do refeitório no intuído de divulgação.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3"/>
            <a:ext cx="8496944" cy="650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04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ráfico 124"/>
          <p:cNvGraphicFramePr/>
          <p:nvPr/>
        </p:nvGraphicFramePr>
        <p:xfrm>
          <a:off x="0" y="1142984"/>
          <a:ext cx="3929090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6" name="CaixaDeTexto 125"/>
          <p:cNvSpPr txBox="1"/>
          <p:nvPr/>
        </p:nvSpPr>
        <p:spPr>
          <a:xfrm>
            <a:off x="214282" y="428604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PLANILHA DE USUARIOS E FUNCIÓNÁRIOS QUE SE MANISFESTARAM NAS URNAS</a:t>
            </a:r>
            <a:endParaRPr lang="pt-BR" dirty="0" smtClean="0"/>
          </a:p>
          <a:p>
            <a:pPr algn="ctr"/>
            <a:r>
              <a:rPr lang="pt-BR" b="1" dirty="0" smtClean="0"/>
              <a:t>MÊS DE JUNHO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127" name="CaixaDeTexto 126"/>
          <p:cNvSpPr txBox="1"/>
          <p:nvPr/>
        </p:nvSpPr>
        <p:spPr>
          <a:xfrm>
            <a:off x="3571868" y="2857496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Valores totais: 40</a:t>
            </a:r>
            <a:r>
              <a:rPr lang="pt-BR" dirty="0" smtClean="0"/>
              <a:t> manifestações recebidas</a:t>
            </a:r>
          </a:p>
          <a:p>
            <a:r>
              <a:rPr lang="pt-BR" b="1" dirty="0" smtClean="0"/>
              <a:t>Internações: 22</a:t>
            </a:r>
            <a:r>
              <a:rPr lang="pt-BR" dirty="0" smtClean="0"/>
              <a:t> manifestações recebidas</a:t>
            </a:r>
          </a:p>
          <a:p>
            <a:r>
              <a:rPr lang="pt-BR" b="1" dirty="0" smtClean="0"/>
              <a:t>Pronto-Socorro: 14</a:t>
            </a:r>
            <a:r>
              <a:rPr lang="pt-BR" dirty="0" smtClean="0"/>
              <a:t> manifestações recebidas</a:t>
            </a:r>
          </a:p>
          <a:p>
            <a:r>
              <a:rPr lang="pt-BR" b="1" dirty="0" smtClean="0"/>
              <a:t>Colaboradores: 04</a:t>
            </a:r>
            <a:r>
              <a:rPr lang="pt-BR" dirty="0" smtClean="0"/>
              <a:t> manifestação recebida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815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i="1" u="sng" dirty="0" smtClean="0"/>
              <a:t>PRONTO SOCORRO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AVALIAÇÃO DO USUÁRIO- ATENDIMENTO GERAL SETOR PRONTO SOCORRO</a:t>
            </a:r>
          </a:p>
          <a:p>
            <a:r>
              <a:rPr lang="pt-BR" dirty="0" smtClean="0"/>
              <a:t>RECEPÇÃO E SERVIÇO DE SEGURANÇA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0" y="1857364"/>
          <a:ext cx="318135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357554" y="1857364"/>
            <a:ext cx="3286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ÓTIMO:</a:t>
            </a:r>
            <a:r>
              <a:rPr lang="pt-BR" dirty="0" smtClean="0"/>
              <a:t>  </a:t>
            </a:r>
            <a:r>
              <a:rPr lang="pt-BR" b="1" dirty="0" smtClean="0"/>
              <a:t>03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BOM</a:t>
            </a:r>
            <a:r>
              <a:rPr lang="pt-BR" dirty="0" smtClean="0"/>
              <a:t>: </a:t>
            </a:r>
            <a:r>
              <a:rPr lang="pt-BR" b="1" dirty="0" smtClean="0"/>
              <a:t>14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REGULAR: 06 </a:t>
            </a:r>
            <a:r>
              <a:rPr lang="pt-BR" dirty="0" smtClean="0"/>
              <a:t>manifestações recebidas</a:t>
            </a:r>
            <a:r>
              <a:rPr lang="pt-BR" b="1" dirty="0" smtClean="0"/>
              <a:t>	</a:t>
            </a:r>
            <a:endParaRPr lang="pt-BR" dirty="0" smtClean="0"/>
          </a:p>
          <a:p>
            <a:r>
              <a:rPr lang="pt-BR" b="1" dirty="0" smtClean="0"/>
              <a:t>RUIM: 00</a:t>
            </a:r>
            <a:r>
              <a:rPr lang="pt-BR" dirty="0" smtClean="0"/>
              <a:t> manifestações recebidas</a:t>
            </a:r>
          </a:p>
          <a:p>
            <a:r>
              <a:rPr lang="pt-BR" b="1" dirty="0" smtClean="0"/>
              <a:t>NÃO RESP. 05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365760"/>
            <a:ext cx="8143932" cy="777224"/>
          </a:xfrm>
        </p:spPr>
        <p:txBody>
          <a:bodyPr/>
          <a:lstStyle/>
          <a:p>
            <a:pPr algn="ctr"/>
            <a:r>
              <a:rPr lang="pt-BR" sz="2000" b="1" dirty="0" smtClean="0"/>
              <a:t>AVALIAÇÃO DO ATENDIMENTO NO PRONTO-SOCORRO: CLASSIFICAÇÃO DE RISCO, EQUIPE MÉDICA, EQUIPE DE ENFERMAGEM.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3821113" cy="2322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643438" y="2071678"/>
            <a:ext cx="40719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ÓTIMO: 11</a:t>
            </a:r>
            <a:r>
              <a:rPr lang="pt-BR" dirty="0" smtClean="0"/>
              <a:t> manifestações recebidas</a:t>
            </a:r>
          </a:p>
          <a:p>
            <a:r>
              <a:rPr lang="pt-BR" b="1" dirty="0" smtClean="0"/>
              <a:t>BOM</a:t>
            </a:r>
            <a:r>
              <a:rPr lang="pt-BR" dirty="0" smtClean="0"/>
              <a:t>: </a:t>
            </a:r>
            <a:r>
              <a:rPr lang="pt-BR" b="1" dirty="0" smtClean="0"/>
              <a:t>16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REGULAR:  05</a:t>
            </a:r>
            <a:r>
              <a:rPr lang="pt-BR" dirty="0" smtClean="0"/>
              <a:t> manifestação recebida</a:t>
            </a:r>
          </a:p>
          <a:p>
            <a:r>
              <a:rPr lang="pt-BR" b="1" dirty="0" smtClean="0"/>
              <a:t>RUIM</a:t>
            </a:r>
            <a:r>
              <a:rPr lang="pt-BR" dirty="0" smtClean="0"/>
              <a:t>: </a:t>
            </a:r>
            <a:r>
              <a:rPr lang="pt-BR" b="1" dirty="0" smtClean="0"/>
              <a:t>05 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NÃO RESP: 05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2000" b="1" dirty="0" smtClean="0"/>
              <a:t>AVALIAÇÃO DO ATENDIMENTO DOS SERVIÇOS COMPLEMENTARES: RAIO X, ORTOPEDIA, ULTRASSOM, LABORATÓRIO.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0" y="1142984"/>
          <a:ext cx="4249741" cy="253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572000" y="2143116"/>
            <a:ext cx="3714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ÓTIMO: 09</a:t>
            </a:r>
            <a:r>
              <a:rPr lang="pt-BR" dirty="0" smtClean="0"/>
              <a:t> manifestações recebidas</a:t>
            </a:r>
          </a:p>
          <a:p>
            <a:r>
              <a:rPr lang="pt-BR" b="1" dirty="0" smtClean="0"/>
              <a:t>BOM: 06</a:t>
            </a:r>
            <a:r>
              <a:rPr lang="pt-BR" dirty="0" smtClean="0"/>
              <a:t> Manifestações recebidas</a:t>
            </a:r>
          </a:p>
          <a:p>
            <a:r>
              <a:rPr lang="pt-BR" b="1" dirty="0" smtClean="0"/>
              <a:t>REGULAR: 04</a:t>
            </a:r>
            <a:r>
              <a:rPr lang="pt-BR" dirty="0" smtClean="0"/>
              <a:t> manifestação recebidas</a:t>
            </a:r>
          </a:p>
          <a:p>
            <a:r>
              <a:rPr lang="pt-BR" b="1" dirty="0" smtClean="0"/>
              <a:t>RUIM: 05</a:t>
            </a:r>
            <a:r>
              <a:rPr lang="pt-BR" dirty="0" smtClean="0"/>
              <a:t> manifestações recebidas</a:t>
            </a:r>
          </a:p>
          <a:p>
            <a:r>
              <a:rPr lang="pt-BR" b="1" dirty="0" smtClean="0"/>
              <a:t>NÃO RESP.: 31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65760"/>
            <a:ext cx="8286808" cy="848662"/>
          </a:xfrm>
        </p:spPr>
        <p:txBody>
          <a:bodyPr/>
          <a:lstStyle/>
          <a:p>
            <a:pPr algn="ctr"/>
            <a:r>
              <a:rPr lang="pt-BR" sz="2000" b="1" dirty="0" smtClean="0"/>
              <a:t>AVALIAÇÃO DA QUALIDADE DAS INSTALAÇÕES, ORGANIZAÇÃO, HIGIENIZAÇÃO, LIMPEZA, ACOMODAÇÃO OFERECIDA. </a:t>
            </a:r>
            <a:endParaRPr lang="pt-BR" sz="2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786314" y="2143116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ÓTIMO:</a:t>
            </a:r>
            <a:r>
              <a:rPr lang="pt-BR" dirty="0" smtClean="0"/>
              <a:t> </a:t>
            </a:r>
            <a:r>
              <a:rPr lang="pt-BR" b="1" dirty="0" smtClean="0"/>
              <a:t>06</a:t>
            </a:r>
            <a:r>
              <a:rPr lang="pt-BR" dirty="0" smtClean="0"/>
              <a:t> manifestações recebidas</a:t>
            </a:r>
          </a:p>
          <a:p>
            <a:r>
              <a:rPr lang="pt-BR" b="1" dirty="0" smtClean="0"/>
              <a:t>BOM:  16</a:t>
            </a:r>
            <a:r>
              <a:rPr lang="pt-BR" dirty="0" smtClean="0"/>
              <a:t>manifestações recebidas</a:t>
            </a:r>
          </a:p>
          <a:p>
            <a:r>
              <a:rPr lang="pt-BR" b="1" dirty="0" smtClean="0"/>
              <a:t>REGULAR: 06 </a:t>
            </a:r>
            <a:r>
              <a:rPr lang="pt-BR" dirty="0" smtClean="0"/>
              <a:t>manifestação recebida</a:t>
            </a:r>
          </a:p>
          <a:p>
            <a:r>
              <a:rPr lang="pt-BR" b="1" dirty="0" smtClean="0"/>
              <a:t>RUIM: 03</a:t>
            </a:r>
            <a:r>
              <a:rPr lang="pt-BR" dirty="0" smtClean="0"/>
              <a:t> manifestações recebidas</a:t>
            </a:r>
          </a:p>
          <a:p>
            <a:r>
              <a:rPr lang="pt-BR" b="1" dirty="0" smtClean="0"/>
              <a:t>NÃO RESP. : 07</a:t>
            </a:r>
            <a:endParaRPr lang="pt-BR" b="1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0" y="1428736"/>
          <a:ext cx="428624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1039</Words>
  <PresentationFormat>Apresentação na tela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Ângulos</vt:lpstr>
      <vt:lpstr>RELATÓRIO DA OUVIDORIA- MÊS De junhO FUNSAU-NA 2018</vt:lpstr>
      <vt:lpstr>Slide 2</vt:lpstr>
      <vt:lpstr>Ouvidoria </vt:lpstr>
      <vt:lpstr>Slide 4</vt:lpstr>
      <vt:lpstr>Slide 5</vt:lpstr>
      <vt:lpstr>PRONTO SOCORRO</vt:lpstr>
      <vt:lpstr>AVALIAÇÃO DO ATENDIMENTO NO PRONTO-SOCORRO: CLASSIFICAÇÃO DE RISCO, EQUIPE MÉDICA, EQUIPE DE ENFERMAGEM.</vt:lpstr>
      <vt:lpstr>AVALIAÇÃO DO ATENDIMENTO DOS SERVIÇOS COMPLEMENTARES: RAIO X, ORTOPEDIA, ULTRASSOM, LABORATÓRIO.</vt:lpstr>
      <vt:lpstr>AVALIAÇÃO DA QUALIDADE DAS INSTALAÇÕES, ORGANIZAÇÃO, HIGIENIZAÇÃO, LIMPEZA, ACOMODAÇÃO OFERECIDA. </vt:lpstr>
      <vt:lpstr>PERFIL DOS MANIFESTANTES PRONTO SOCORRO</vt:lpstr>
      <vt:lpstr>INTERNAÇÕES AVALIAÇÃO DAS INTERNAÇÕES: QUANDO A QUALIDADE DAS INSTALAÇÕES E DO ATENDIMENTO GERAL: INCLUI RECEPÇÃO, NUTRIÇÃO, ATENDIMENTO DA COPEIRA, INSTALAÇÕES, LIMPEZA, HORARIO DE VISITA. </vt:lpstr>
      <vt:lpstr>AVALIAÇÃO DA QUALIDADE NO ATENDIMENTO DA EQUIPE DE ATENÇÃO A SAÚDE: INCLUI EQUIPE DE ENFERMAGEM, EQUIPE MÉDICA, EQUIPE FISIOTERAPEUTA, ASSISTENTE SOCIAL, E NUTRICIONISTA.</vt:lpstr>
      <vt:lpstr>PERFIL DOS MANIFESTANTES </vt:lpstr>
      <vt:lpstr>RELATÓRIO DE MÊS DE JUNHO/2018 DAS RECLAMAÇÕES/ ELOGIOS COLABORADORES  </vt:lpstr>
      <vt:lpstr>Slide 15</vt:lpstr>
      <vt:lpstr>Slide 16</vt:lpstr>
      <vt:lpstr> ELOGIOS DE PACIENTES REFERENTES AO MÊS DE JUNHO 2018 </vt:lpstr>
      <vt:lpstr>CONCLUSÃO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DA OUVIDORIA- MÊS DE FEVEREIRO FUNSAU-NA 2018</dc:title>
  <cp:lastModifiedBy>Administrador</cp:lastModifiedBy>
  <cp:revision>91</cp:revision>
  <dcterms:modified xsi:type="dcterms:W3CDTF">2018-07-24T19:32:06Z</dcterms:modified>
</cp:coreProperties>
</file>