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93" r:id="rId4"/>
    <p:sldId id="259" r:id="rId5"/>
    <p:sldId id="297" r:id="rId6"/>
    <p:sldId id="260" r:id="rId7"/>
    <p:sldId id="263" r:id="rId8"/>
    <p:sldId id="298" r:id="rId9"/>
    <p:sldId id="299" r:id="rId10"/>
    <p:sldId id="280" r:id="rId11"/>
    <p:sldId id="294" r:id="rId12"/>
    <p:sldId id="295" r:id="rId13"/>
    <p:sldId id="296" r:id="rId14"/>
    <p:sldId id="290" r:id="rId15"/>
    <p:sldId id="300" r:id="rId16"/>
    <p:sldId id="279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15B9-B4D1-4AB7-AA51-A98AAA579397}" type="datetimeFigureOut">
              <a:rPr lang="pt-BR" smtClean="0"/>
              <a:pPr/>
              <a:t>13/8/2018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15B9-B4D1-4AB7-AA51-A98AAA579397}" type="datetimeFigureOut">
              <a:rPr lang="pt-BR" smtClean="0"/>
              <a:pPr/>
              <a:t>13/8/2018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15B9-B4D1-4AB7-AA51-A98AAA579397}" type="datetimeFigureOut">
              <a:rPr lang="pt-BR" smtClean="0"/>
              <a:pPr/>
              <a:t>13/8/2018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15B9-B4D1-4AB7-AA51-A98AAA579397}" type="datetimeFigureOut">
              <a:rPr lang="pt-BR" smtClean="0"/>
              <a:pPr/>
              <a:t>13/8/2018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15B9-B4D1-4AB7-AA51-A98AAA579397}" type="datetimeFigureOut">
              <a:rPr lang="pt-BR" smtClean="0"/>
              <a:pPr/>
              <a:t>13/8/2018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15B9-B4D1-4AB7-AA51-A98AAA579397}" type="datetimeFigureOut">
              <a:rPr lang="pt-BR" smtClean="0"/>
              <a:pPr/>
              <a:t>13/8/2018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15B9-B4D1-4AB7-AA51-A98AAA579397}" type="datetimeFigureOut">
              <a:rPr lang="pt-BR" smtClean="0"/>
              <a:pPr/>
              <a:t>13/8/2018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15B9-B4D1-4AB7-AA51-A98AAA579397}" type="datetimeFigureOut">
              <a:rPr lang="pt-BR" smtClean="0"/>
              <a:pPr/>
              <a:t>13/8/2018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15B9-B4D1-4AB7-AA51-A98AAA579397}" type="datetimeFigureOut">
              <a:rPr lang="pt-BR" smtClean="0"/>
              <a:pPr/>
              <a:t>13/8/2018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15B9-B4D1-4AB7-AA51-A98AAA579397}" type="datetimeFigureOut">
              <a:rPr lang="pt-BR" smtClean="0"/>
              <a:pPr/>
              <a:t>13/8/2018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15B9-B4D1-4AB7-AA51-A98AAA579397}" type="datetimeFigureOut">
              <a:rPr lang="pt-BR" smtClean="0"/>
              <a:pPr/>
              <a:t>13/8/2018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6E115B9-B4D1-4AB7-AA51-A98AAA579397}" type="datetimeFigureOut">
              <a:rPr lang="pt-BR" smtClean="0"/>
              <a:pPr/>
              <a:t>13/8/2018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06C516F-763D-4469-9AF2-138E98B4210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BR" dirty="0" smtClean="0"/>
              <a:t>RELATÓRIO DA COMISSÃO DE POLÍTICA NACIONAL DE HUMANIZAÇÃO</a:t>
            </a:r>
            <a:r>
              <a:rPr lang="pt-BR" dirty="0"/>
              <a:t>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CPNH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9612" y="3140968"/>
            <a:ext cx="6400800" cy="1473200"/>
          </a:xfrm>
        </p:spPr>
        <p:txBody>
          <a:bodyPr/>
          <a:lstStyle/>
          <a:p>
            <a:r>
              <a:rPr lang="pt-BR" sz="2400" dirty="0" smtClean="0"/>
              <a:t>HOSPITAL REGIONAL DE NOVA ANDRADINA</a:t>
            </a:r>
          </a:p>
          <a:p>
            <a:endParaRPr lang="pt-BR" dirty="0"/>
          </a:p>
        </p:txBody>
      </p:sp>
      <p:pic>
        <p:nvPicPr>
          <p:cNvPr id="5" name="Imagem 4" descr="Índic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4" y="0"/>
            <a:ext cx="1830912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Logo FUNSAU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39" y="4005064"/>
            <a:ext cx="2950305" cy="1982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52919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b="1" u="sng" dirty="0" smtClean="0"/>
              <a:t>COMISSÃO DE EDUCAÇÃO PERMANENTE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76654" y="1857364"/>
            <a:ext cx="7895873" cy="4269116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 </a:t>
            </a:r>
          </a:p>
          <a:p>
            <a:pPr>
              <a:buNone/>
            </a:pPr>
            <a:r>
              <a:rPr lang="pt-BR" b="1" dirty="0" smtClean="0"/>
              <a:t>		</a:t>
            </a:r>
            <a:r>
              <a:rPr lang="pt-BR" dirty="0" smtClean="0"/>
              <a:t>A Comissão de Educação Permanente faz parte da Política de Humanização, e busca a capacitação e qualificação dos colaboradores de uma Instituição.</a:t>
            </a:r>
          </a:p>
          <a:p>
            <a:pPr>
              <a:buNone/>
            </a:pPr>
            <a:r>
              <a:rPr lang="pt-BR" dirty="0" smtClean="0"/>
              <a:t>		A seguir, os trabalhos realizados no mês de JULHO de 2018: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14282" y="1071546"/>
            <a:ext cx="8643997" cy="5054617"/>
          </a:xfrm>
        </p:spPr>
        <p:txBody>
          <a:bodyPr>
            <a:normAutofit lnSpcReduction="10000"/>
          </a:bodyPr>
          <a:lstStyle/>
          <a:p>
            <a:r>
              <a:rPr lang="pt-BR" i="1" dirty="0" smtClean="0"/>
              <a:t>*  Treinamento sobre preparação de Kit de Sonda com os colaboradores referentes à</a:t>
            </a:r>
            <a:endParaRPr lang="pt-BR" dirty="0" smtClean="0"/>
          </a:p>
          <a:p>
            <a:pPr>
              <a:buNone/>
            </a:pPr>
            <a:r>
              <a:rPr lang="pt-BR" i="1" dirty="0" smtClean="0"/>
              <a:t>     _ Montagem de kits,</a:t>
            </a:r>
            <a:endParaRPr lang="pt-BR" dirty="0" smtClean="0"/>
          </a:p>
          <a:p>
            <a:pPr>
              <a:buNone/>
            </a:pPr>
            <a:r>
              <a:rPr lang="pt-BR" i="1" dirty="0" smtClean="0"/>
              <a:t>     _ Itens constantes nos kits,</a:t>
            </a:r>
          </a:p>
          <a:p>
            <a:pPr>
              <a:buNone/>
            </a:pPr>
            <a:r>
              <a:rPr lang="pt-BR" i="1" dirty="0" smtClean="0"/>
              <a:t>     _ Maneira correta de selar,</a:t>
            </a:r>
            <a:endParaRPr lang="pt-BR" dirty="0" smtClean="0"/>
          </a:p>
          <a:p>
            <a:pPr>
              <a:buNone/>
            </a:pPr>
            <a:r>
              <a:rPr lang="pt-BR" i="1" dirty="0" smtClean="0"/>
              <a:t>     _ Pessoas responsáveis pelo recebimento dos Kits.</a:t>
            </a:r>
            <a:endParaRPr lang="pt-BR" dirty="0" smtClean="0"/>
          </a:p>
          <a:p>
            <a:pPr lvl="0">
              <a:buNone/>
            </a:pPr>
            <a:r>
              <a:rPr lang="pt-BR" i="1" dirty="0" smtClean="0"/>
              <a:t>    * Treinamento sobre preparação de Kit de Umbigo com os colaboradores referente à:</a:t>
            </a:r>
            <a:endParaRPr lang="pt-BR" dirty="0" smtClean="0"/>
          </a:p>
          <a:p>
            <a:pPr>
              <a:buNone/>
            </a:pPr>
            <a:r>
              <a:rPr lang="pt-BR" i="1" dirty="0" smtClean="0"/>
              <a:t>     _ Montagem de kits,</a:t>
            </a:r>
            <a:endParaRPr lang="pt-BR" dirty="0" smtClean="0"/>
          </a:p>
          <a:p>
            <a:pPr>
              <a:buNone/>
            </a:pPr>
            <a:r>
              <a:rPr lang="pt-BR" i="1" dirty="0" smtClean="0"/>
              <a:t>     _ Itens constantes nos kits,</a:t>
            </a:r>
            <a:endParaRPr lang="pt-BR" dirty="0" smtClean="0"/>
          </a:p>
          <a:p>
            <a:pPr>
              <a:buNone/>
            </a:pPr>
            <a:r>
              <a:rPr lang="pt-BR" i="1" dirty="0" smtClean="0"/>
              <a:t>     _ Maneira correta de selar,</a:t>
            </a:r>
            <a:endParaRPr lang="pt-BR" dirty="0" smtClean="0"/>
          </a:p>
          <a:p>
            <a:pPr>
              <a:buNone/>
            </a:pPr>
            <a:r>
              <a:rPr lang="pt-BR" i="1" dirty="0" smtClean="0"/>
              <a:t>     _ Pessoas responsáveis pelo recebimento dos Kits.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56"/>
          </a:xfrm>
        </p:spPr>
        <p:txBody>
          <a:bodyPr>
            <a:normAutofit fontScale="90000"/>
          </a:bodyPr>
          <a:lstStyle/>
          <a:p>
            <a:r>
              <a:rPr lang="pt-BR" b="1" i="1" u="sng" dirty="0" smtClean="0"/>
              <a:t>TREINAMENTO SETOR FARMÁCIA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28596" y="2428869"/>
            <a:ext cx="8572559" cy="2071702"/>
          </a:xfrm>
        </p:spPr>
        <p:txBody>
          <a:bodyPr/>
          <a:lstStyle/>
          <a:p>
            <a:pPr lvl="0"/>
            <a:r>
              <a:rPr lang="pt-BR" dirty="0" smtClean="0"/>
              <a:t>Treinamento com os Bioquímicos do HR referente ao preparo e realização do exame COOMBS com a pauta:</a:t>
            </a:r>
          </a:p>
          <a:p>
            <a:pPr>
              <a:buNone/>
            </a:pPr>
            <a:r>
              <a:rPr lang="pt-BR" dirty="0" smtClean="0"/>
              <a:t>     _ Realização do exame passo a passo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i="1" u="sng" dirty="0" smtClean="0"/>
              <a:t>TREINAMENTO SETOR LABORATÓRIO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85720" y="1714488"/>
            <a:ext cx="8643997" cy="4714908"/>
          </a:xfrm>
        </p:spPr>
        <p:txBody>
          <a:bodyPr/>
          <a:lstStyle/>
          <a:p>
            <a:r>
              <a:rPr lang="pt-BR" dirty="0" smtClean="0"/>
              <a:t>Treinamento de administração de medicamentos via oral,</a:t>
            </a:r>
          </a:p>
          <a:p>
            <a:r>
              <a:rPr lang="pt-BR" dirty="0" smtClean="0"/>
              <a:t>Treinamento de administração de medicamentos em enfermagem,</a:t>
            </a:r>
          </a:p>
          <a:p>
            <a:r>
              <a:rPr lang="pt-BR" dirty="0" smtClean="0"/>
              <a:t>Treinamento de equipamento de proteção individual,</a:t>
            </a:r>
          </a:p>
          <a:p>
            <a:r>
              <a:rPr lang="pt-BR" dirty="0" smtClean="0"/>
              <a:t>Treinamento de recomendações de cuidados para prevenção de infecção em feridas operatórias.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TREINAMENTO DO SETOR DE ENFERMAGEM</a:t>
            </a: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u="sng" dirty="0" smtClean="0"/>
              <a:t>Grupo de Gestantes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5122" name="Picture 2" descr="6d2d78f5-ec02-4045-8802-65140b3e83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385765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IMG_74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000108"/>
            <a:ext cx="400052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630ea85c-017f-4730-b986-8595f74586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771530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28596" y="1357298"/>
            <a:ext cx="8358246" cy="4226254"/>
          </a:xfrm>
        </p:spPr>
        <p:txBody>
          <a:bodyPr>
            <a:normAutofit/>
          </a:bodyPr>
          <a:lstStyle/>
          <a:p>
            <a:r>
              <a:rPr lang="pt-BR" dirty="0" smtClean="0"/>
              <a:t> </a:t>
            </a:r>
          </a:p>
          <a:p>
            <a:pPr algn="ctr">
              <a:buNone/>
            </a:pPr>
            <a:r>
              <a:rPr lang="pt-BR" b="1" u="sng" dirty="0" smtClean="0"/>
              <a:t>Considerações Finais </a:t>
            </a:r>
          </a:p>
          <a:p>
            <a:pPr algn="ctr"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        A comissão de humanização tem um papel importante nas ações internas do ambiente hospitalar. Nosso papel tem relação direta com a mudança cultural, agindo na capacitação dos profissionais, oferecendo um bom atendimento, e melhorando o nosso sistema de Saúde.</a:t>
            </a:r>
          </a:p>
          <a:p>
            <a:pPr>
              <a:buNone/>
            </a:pPr>
            <a:r>
              <a:rPr lang="pt-BR" dirty="0" smtClean="0"/>
              <a:t> </a:t>
            </a:r>
          </a:p>
          <a:p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38947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7158" y="1714488"/>
            <a:ext cx="8572560" cy="478634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 smtClean="0"/>
              <a:t>     A Política Nacional de Humanização se pauta em três princípios: inseparabilidade entre a atenção e a gestão dos processos de produção de saúde, transversalidade e autonomia e protagonismo dos sujeitos. Além disso, está em constante atualização, em busca de coerência com os princípios do SUS, sendo uma política institucional construída coletivamente, envolvendo não só o governo federal, mas as instâncias estaduais e municipais. Para se efetivar a humanização é fundamental que os sujeitos participantes dos processos em saúde se reconheçam como protagonistas e </a:t>
            </a:r>
            <a:r>
              <a:rPr lang="pt-BR" dirty="0" err="1" smtClean="0"/>
              <a:t>corresponsáveis</a:t>
            </a:r>
            <a:r>
              <a:rPr lang="pt-BR" dirty="0" smtClean="0"/>
              <a:t> de suas práticas, buscando garantir a universalidade do acesso, a integralidade do cuidado e a equidade das ofertas em saúde.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INTRODUÇÃO 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90200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28596" y="642918"/>
            <a:ext cx="8358245" cy="564360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pt-BR" b="1" dirty="0" smtClean="0"/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3.19 - CPNH – COMISSÃO DE POLITICA NACIONAL DE HUMANIZAÇÃO MÊS DE JUNHO DE 2018.</a:t>
            </a:r>
            <a:endParaRPr lang="pt-BR" dirty="0" smtClean="0"/>
          </a:p>
          <a:p>
            <a:r>
              <a:rPr lang="pt-BR" b="1" dirty="0" smtClean="0"/>
              <a:t> 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      O Questionário de Avaliação da Satisfação do Usuário tem como objetivo registrar a opinião dos usuários e pontuar as questões referentes à atuação dos diversos profissionais que o assistem, assim como a qualidade do atendimento e das instalações físicas. Diante disto, criou-se uma comissão onde os integrantes têm por obrigatoriedade realizar uma análise usando critérios relevantes para validação dos mesmos.</a:t>
            </a:r>
          </a:p>
          <a:p>
            <a:pPr>
              <a:buNone/>
            </a:pPr>
            <a:r>
              <a:rPr lang="pt-BR" dirty="0" smtClean="0"/>
              <a:t> 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29058" y="2546022"/>
            <a:ext cx="1643074" cy="3383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1200" b="1" dirty="0" smtClean="0"/>
              <a:t>ANIVERSARIANTES </a:t>
            </a:r>
          </a:p>
          <a:p>
            <a:pPr>
              <a:buNone/>
            </a:pPr>
            <a:r>
              <a:rPr lang="pt-BR" sz="1200" b="1" dirty="0" smtClean="0"/>
              <a:t>              DO </a:t>
            </a:r>
          </a:p>
          <a:p>
            <a:pPr>
              <a:buNone/>
            </a:pPr>
            <a:r>
              <a:rPr lang="pt-BR" sz="1200" b="1" dirty="0" smtClean="0"/>
              <a:t>    MÊS DE JULHO</a:t>
            </a:r>
            <a:endParaRPr lang="pt-BR" sz="12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CAIXA DE BOMBOM AOS COLABORADORES </a:t>
            </a:r>
            <a:endParaRPr lang="pt-BR" dirty="0"/>
          </a:p>
        </p:txBody>
      </p:sp>
      <p:pic>
        <p:nvPicPr>
          <p:cNvPr id="1027" name="Picture 3" descr="IMG_64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785926"/>
            <a:ext cx="3500462" cy="489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IMG_67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752600"/>
            <a:ext cx="3357586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5424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G_65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3714776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IMG_65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357298"/>
            <a:ext cx="4000528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" y="4500570"/>
            <a:ext cx="2000232" cy="2021936"/>
          </a:xfrm>
        </p:spPr>
        <p:txBody>
          <a:bodyPr>
            <a:normAutofit fontScale="55000" lnSpcReduction="2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Bolo dos aniversariantes</a:t>
            </a:r>
          </a:p>
          <a:p>
            <a:pPr marL="0" indent="0">
              <a:buNone/>
            </a:pPr>
            <a:r>
              <a:rPr lang="pt-BR" dirty="0" smtClean="0"/>
              <a:t> servido no refeitório </a:t>
            </a:r>
            <a:endParaRPr lang="pt-BR" dirty="0"/>
          </a:p>
        </p:txBody>
      </p:sp>
      <p:pic>
        <p:nvPicPr>
          <p:cNvPr id="2050" name="Picture 2" descr="IMG_36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35758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 descr="IMG_36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42852"/>
            <a:ext cx="5214974" cy="321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53bd75d9-1d7e-4e83-8b14-12ca1a66fd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286124"/>
            <a:ext cx="478634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0465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14282" y="338328"/>
            <a:ext cx="8715436" cy="1252728"/>
          </a:xfrm>
        </p:spPr>
        <p:txBody>
          <a:bodyPr>
            <a:normAutofit/>
          </a:bodyPr>
          <a:lstStyle/>
          <a:p>
            <a:pPr marL="0" indent="0"/>
            <a:r>
              <a:rPr lang="pt-BR" dirty="0" smtClean="0"/>
              <a:t>Brinde da Ginástica Laboral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dirty="0" smtClean="0"/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3" name="Picture 2" descr="f225997b-aaaf-4b39-a249-4b6f4da5a50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00174"/>
            <a:ext cx="485778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0730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u="sng" dirty="0" smtClean="0"/>
              <a:t>COMEMORAÇÃO DO DIA DO RECEPCIONISTA</a:t>
            </a:r>
            <a:endParaRPr lang="pt-BR" u="sng" dirty="0"/>
          </a:p>
        </p:txBody>
      </p:sp>
      <p:pic>
        <p:nvPicPr>
          <p:cNvPr id="3074" name="Picture 2" descr="5c3cb218-01e1-41c8-b631-36317de951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378621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aff6c912-53e8-487d-b489-8e2a5fd209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714488"/>
            <a:ext cx="407196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DESPEDIDA DOS MENORES APRENDIZES</a:t>
            </a:r>
            <a:endParaRPr lang="pt-BR" dirty="0"/>
          </a:p>
        </p:txBody>
      </p:sp>
      <p:pic>
        <p:nvPicPr>
          <p:cNvPr id="4098" name="Picture 2" descr="6047c9a0-5e0d-4bcc-b489-1825e869ef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428628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9f655643-c394-414a-be84-7f0d26c633b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71612"/>
            <a:ext cx="421484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4140</TotalTime>
  <Words>258</Words>
  <Application>Microsoft Office PowerPoint</Application>
  <PresentationFormat>Apresentação na tela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Forma de Onda</vt:lpstr>
      <vt:lpstr>RELATÓRIO DA COMISSÃO DE POLÍTICA NACIONAL DE HUMANIZAÇÃO  CPNH </vt:lpstr>
      <vt:lpstr>INTRODUÇÃO </vt:lpstr>
      <vt:lpstr>Slide 3</vt:lpstr>
      <vt:lpstr>CAIXA DE BOMBOM AOS COLABORADORES </vt:lpstr>
      <vt:lpstr>Slide 5</vt:lpstr>
      <vt:lpstr>Slide 6</vt:lpstr>
      <vt:lpstr>Brinde da Ginástica Laboral</vt:lpstr>
      <vt:lpstr>COMEMORAÇÃO DO DIA DO RECEPCIONISTA</vt:lpstr>
      <vt:lpstr>DESPEDIDA DOS MENORES APRENDIZES</vt:lpstr>
      <vt:lpstr> COMISSÃO DE EDUCAÇÃO PERMANENTE </vt:lpstr>
      <vt:lpstr>TREINAMENTO SETOR FARMÁCIA </vt:lpstr>
      <vt:lpstr>TREINAMENTO SETOR LABORATÓRIO </vt:lpstr>
      <vt:lpstr>TREINAMENTO DO SETOR DE ENFERMAGEM</vt:lpstr>
      <vt:lpstr>Grupo de Gestantes </vt:lpstr>
      <vt:lpstr>Slide 15</vt:lpstr>
      <vt:lpstr>CONSIDERAÇÕES FINAIS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ACONTECIMENTOS 2015</dc:title>
  <dc:creator>computer-w7</dc:creator>
  <cp:lastModifiedBy>Administrador</cp:lastModifiedBy>
  <cp:revision>150</cp:revision>
  <dcterms:created xsi:type="dcterms:W3CDTF">2016-03-11T18:07:24Z</dcterms:created>
  <dcterms:modified xsi:type="dcterms:W3CDTF">2018-08-13T11:21:14Z</dcterms:modified>
</cp:coreProperties>
</file>