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9" r:id="rId16"/>
    <p:sldId id="290" r:id="rId17"/>
    <p:sldId id="282" r:id="rId18"/>
    <p:sldId id="291" r:id="rId19"/>
    <p:sldId id="288" r:id="rId20"/>
    <p:sldId id="292" r:id="rId21"/>
    <p:sldId id="28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984981255201593"/>
          <c:y val="6.9840781016906037E-2"/>
          <c:w val="0.43798029569187941"/>
          <c:h val="0.86031843796619012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MANIFESTAÇÕES RECEBIDAS 77</c:v>
                </c:pt>
              </c:strCache>
            </c:strRef>
          </c:tx>
          <c:cat>
            <c:strRef>
              <c:f>Plan1!$A$2:$A$4</c:f>
              <c:strCache>
                <c:ptCount val="3"/>
                <c:pt idx="0">
                  <c:v>INTERNAÇÕES</c:v>
                </c:pt>
                <c:pt idx="1">
                  <c:v>PRONTO SOCORRO</c:v>
                </c:pt>
                <c:pt idx="2">
                  <c:v>COLABORADORES 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60</c:v>
                </c:pt>
                <c:pt idx="1">
                  <c:v>5</c:v>
                </c:pt>
                <c:pt idx="2">
                  <c:v>12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492946203828393"/>
          <c:y val="0.17995974531361861"/>
          <c:w val="0.3650705379617164"/>
          <c:h val="0.62738218555150704"/>
        </c:manualLayout>
      </c:layout>
      <c:txPr>
        <a:bodyPr/>
        <a:lstStyle/>
        <a:p>
          <a:pPr>
            <a:defRPr sz="1200" baseline="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670290305468615"/>
          <c:y val="9.752639374472559E-2"/>
          <c:w val="0.24077932267378638"/>
          <c:h val="0.53229896836195156"/>
        </c:manualLayout>
      </c:layout>
      <c:txPr>
        <a:bodyPr/>
        <a:lstStyle/>
        <a:p>
          <a:pPr>
            <a:defRPr sz="1200" baseline="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/>
              <a:t>Avaliação do Atendimento dos Serviços Complementares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 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9</c:v>
                </c:pt>
              </c:numCache>
            </c:numRef>
          </c:val>
        </c:ser>
        <c:firstSliceAng val="36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 05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 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159</c:v>
                </c:pt>
                <c:pt idx="1">
                  <c:v>152</c:v>
                </c:pt>
                <c:pt idx="2">
                  <c:v>23</c:v>
                </c:pt>
                <c:pt idx="3">
                  <c:v>10</c:v>
                </c:pt>
                <c:pt idx="4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034133483965421"/>
          <c:y val="0.29877232949436733"/>
          <c:w val="0.20508354481661475"/>
          <c:h val="0.40245501547284146"/>
        </c:manualLayout>
      </c:layout>
      <c:txPr>
        <a:bodyPr/>
        <a:lstStyle/>
        <a:p>
          <a:pPr>
            <a:defRPr sz="1200" baseline="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104</c:v>
                </c:pt>
                <c:pt idx="1">
                  <c:v>99</c:v>
                </c:pt>
                <c:pt idx="2">
                  <c:v>20</c:v>
                </c:pt>
                <c:pt idx="3">
                  <c:v>7</c:v>
                </c:pt>
                <c:pt idx="4">
                  <c:v>91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 60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15</c:v>
                </c:pt>
                <c:pt idx="1">
                  <c:v>31</c:v>
                </c:pt>
                <c:pt idx="2">
                  <c:v>2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 baseline="0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B21C-F016-46A4-8F44-F2C8351E54A6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5DE1-B2A2-4ADD-9129-78E6E9027F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10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A04D95-1E15-4E09-AB23-A3C47E5EF91F}" type="datetimeFigureOut">
              <a:rPr lang="pt-BR" smtClean="0"/>
              <a:pPr/>
              <a:t>12/8/2018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3" y="3645024"/>
            <a:ext cx="7056784" cy="3212976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 DA OUVIDORIA- MÊS De </a:t>
            </a:r>
            <a:r>
              <a:rPr lang="pt-BR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julhO</a:t>
            </a:r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FUNSAU-NA</a:t>
            </a:r>
            <a:br>
              <a:rPr lang="pt-B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alimentado Por </a:t>
            </a:r>
            <a:r>
              <a:rPr lang="pt-BR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eliane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zanatti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Périgo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assistente social</a:t>
            </a:r>
            <a:endParaRPr lang="pt-B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7406" cy="12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548640"/>
          </a:xfrm>
        </p:spPr>
        <p:txBody>
          <a:bodyPr/>
          <a:lstStyle/>
          <a:p>
            <a:pPr algn="ctr"/>
            <a:r>
              <a:rPr lang="pt-BR" b="1" dirty="0" smtClean="0"/>
              <a:t>PERFIL DOS MANIFESTANTES PRONTO SOCORRO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3504" y="178592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 </a:t>
            </a:r>
            <a:r>
              <a:rPr lang="pt-BR" dirty="0" smtClean="0"/>
              <a:t>05 total</a:t>
            </a:r>
            <a:endParaRPr lang="pt-BR" dirty="0" smtClean="0"/>
          </a:p>
          <a:p>
            <a:r>
              <a:rPr lang="pt-BR" b="1" dirty="0" smtClean="0"/>
              <a:t>Usuário: </a:t>
            </a:r>
            <a:r>
              <a:rPr lang="pt-BR" b="1" dirty="0" smtClean="0"/>
              <a:t> </a:t>
            </a:r>
            <a:r>
              <a:rPr lang="pt-BR" dirty="0" smtClean="0"/>
              <a:t>02 </a:t>
            </a:r>
            <a:r>
              <a:rPr lang="pt-BR" dirty="0" smtClean="0"/>
              <a:t>total</a:t>
            </a:r>
            <a:endParaRPr lang="pt-BR" dirty="0" smtClean="0"/>
          </a:p>
          <a:p>
            <a:r>
              <a:rPr lang="pt-BR" b="1" dirty="0" smtClean="0"/>
              <a:t>Familiares:</a:t>
            </a:r>
            <a:r>
              <a:rPr lang="pt-BR" dirty="0" smtClean="0"/>
              <a:t> </a:t>
            </a:r>
            <a:r>
              <a:rPr lang="pt-BR" dirty="0" smtClean="0"/>
              <a:t>03 total </a:t>
            </a:r>
            <a:endParaRPr lang="pt-BR" dirty="0" smtClean="0"/>
          </a:p>
          <a:p>
            <a:r>
              <a:rPr lang="pt-BR" b="1" dirty="0" smtClean="0"/>
              <a:t>Outros: </a:t>
            </a:r>
            <a:r>
              <a:rPr lang="pt-BR" dirty="0" smtClean="0"/>
              <a:t>00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Não responderam:</a:t>
            </a:r>
            <a:r>
              <a:rPr lang="pt-BR" dirty="0" smtClean="0"/>
              <a:t> 00 total 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500174"/>
          <a:ext cx="45720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</p:spPr>
        <p:txBody>
          <a:bodyPr/>
          <a:lstStyle/>
          <a:p>
            <a:pPr algn="ctr"/>
            <a:r>
              <a:rPr lang="pt-BR" sz="2000" b="1" i="1" u="sng" dirty="0" smtClean="0"/>
              <a:t>INTERNAÇÕES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AVALIAÇÃO DAS INTERNAÇÕES: QUANDO A QUALIDADE DAS INSTALAÇÕES E DO ATENDIMENTO GERAL: INCLUI RECEPÇÃO, NUTRIÇÃO, ATENDIMENTO DA COPEIRA, INSTALAÇÕES, LIMPEZA, HORARIO DE VISITA.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4876" y="1857364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</a:t>
            </a:r>
            <a:r>
              <a:rPr lang="pt-BR" dirty="0" smtClean="0"/>
              <a:t>:  </a:t>
            </a:r>
            <a:r>
              <a:rPr lang="pt-BR" dirty="0" smtClean="0"/>
              <a:t>159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 </a:t>
            </a:r>
            <a:r>
              <a:rPr lang="pt-BR" dirty="0" smtClean="0"/>
              <a:t>152 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</a:t>
            </a:r>
            <a:r>
              <a:rPr lang="pt-BR" dirty="0" smtClean="0"/>
              <a:t>:  </a:t>
            </a:r>
            <a:r>
              <a:rPr lang="pt-BR" dirty="0" smtClean="0"/>
              <a:t>23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RUIM</a:t>
            </a:r>
            <a:r>
              <a:rPr lang="pt-BR" dirty="0" smtClean="0"/>
              <a:t>:  </a:t>
            </a:r>
            <a:r>
              <a:rPr lang="pt-BR" dirty="0" smtClean="0"/>
              <a:t>10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NÃO RESP</a:t>
            </a:r>
            <a:r>
              <a:rPr lang="pt-BR" dirty="0" smtClean="0"/>
              <a:t>. : </a:t>
            </a:r>
            <a:r>
              <a:rPr lang="pt-BR" dirty="0" smtClean="0"/>
              <a:t>16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357298"/>
          <a:ext cx="48577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NO ATENDIMENTO DA EQUIPE DE ATENÇÃO A SAÚDE: INCLUI EQUIPE DE ENFERMAGEM, EQUIPE MÉDICA, EQUIPE FISIOTERAPEUTA, ASSISTENTE SOCIAL, E NUTRICIONISTA.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3406" y="1785926"/>
            <a:ext cx="4071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 </a:t>
            </a:r>
            <a:r>
              <a:rPr lang="pt-BR" dirty="0" smtClean="0"/>
              <a:t>104</a:t>
            </a:r>
            <a:r>
              <a:rPr lang="pt-BR" b="1" dirty="0" smtClean="0"/>
              <a:t>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BOM:</a:t>
            </a:r>
            <a:r>
              <a:rPr lang="pt-BR" dirty="0" smtClean="0"/>
              <a:t> </a:t>
            </a:r>
            <a:r>
              <a:rPr lang="pt-BR" b="1" dirty="0" smtClean="0"/>
              <a:t> </a:t>
            </a:r>
            <a:r>
              <a:rPr lang="pt-BR" dirty="0" smtClean="0"/>
              <a:t>99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REGULAR: </a:t>
            </a:r>
            <a:r>
              <a:rPr lang="pt-BR" b="1" dirty="0" smtClean="0"/>
              <a:t> </a:t>
            </a:r>
            <a:r>
              <a:rPr lang="pt-BR" dirty="0" smtClean="0"/>
              <a:t>20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RUIM: </a:t>
            </a:r>
            <a:r>
              <a:rPr lang="pt-BR" dirty="0" smtClean="0"/>
              <a:t>07manifestações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NÃO RESP. : </a:t>
            </a:r>
            <a:r>
              <a:rPr lang="pt-BR" dirty="0" smtClean="0"/>
              <a:t>91</a:t>
            </a:r>
            <a:endParaRPr lang="pt-BR" b="1" dirty="0" smtClean="0"/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4282" y="1428736"/>
          <a:ext cx="400052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PERFIL DOS MANIFESTANTES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2066" y="1785926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</a:t>
            </a:r>
            <a:r>
              <a:rPr lang="pt-BR" dirty="0" smtClean="0"/>
              <a:t> </a:t>
            </a:r>
            <a:r>
              <a:rPr lang="pt-BR" dirty="0" smtClean="0"/>
              <a:t>60</a:t>
            </a:r>
            <a:endParaRPr lang="pt-BR" dirty="0" smtClean="0"/>
          </a:p>
          <a:p>
            <a:r>
              <a:rPr lang="pt-BR" b="1" dirty="0" smtClean="0"/>
              <a:t>Usuário: </a:t>
            </a:r>
            <a:r>
              <a:rPr lang="pt-BR" b="1" dirty="0" smtClean="0"/>
              <a:t> </a:t>
            </a:r>
            <a:r>
              <a:rPr lang="pt-BR" dirty="0" smtClean="0"/>
              <a:t>15</a:t>
            </a:r>
            <a:r>
              <a:rPr lang="pt-BR" b="1" dirty="0" smtClean="0"/>
              <a:t>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Familiares:</a:t>
            </a:r>
            <a:r>
              <a:rPr lang="pt-BR" dirty="0" smtClean="0"/>
              <a:t>  </a:t>
            </a:r>
            <a:r>
              <a:rPr lang="pt-BR" dirty="0" smtClean="0"/>
              <a:t>32 </a:t>
            </a:r>
            <a:r>
              <a:rPr lang="pt-BR" dirty="0" smtClean="0"/>
              <a:t>total </a:t>
            </a:r>
          </a:p>
          <a:p>
            <a:r>
              <a:rPr lang="pt-BR" b="1" dirty="0" smtClean="0"/>
              <a:t>Outros: </a:t>
            </a:r>
            <a:r>
              <a:rPr lang="pt-BR" dirty="0" smtClean="0"/>
              <a:t>02</a:t>
            </a:r>
            <a:r>
              <a:rPr lang="pt-BR" b="1" dirty="0" smtClean="0"/>
              <a:t> </a:t>
            </a:r>
            <a:r>
              <a:rPr lang="pt-BR" dirty="0" smtClean="0"/>
              <a:t>total</a:t>
            </a:r>
            <a:endParaRPr lang="pt-BR" dirty="0" smtClean="0"/>
          </a:p>
          <a:p>
            <a:r>
              <a:rPr lang="pt-BR" b="1" dirty="0" smtClean="0"/>
              <a:t>Não responderam: </a:t>
            </a:r>
            <a:r>
              <a:rPr lang="pt-BR" dirty="0" smtClean="0"/>
              <a:t>11 </a:t>
            </a:r>
            <a:r>
              <a:rPr lang="pt-BR" dirty="0" smtClean="0"/>
              <a:t>total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28596" y="1285860"/>
          <a:ext cx="4333884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49502" cy="691516"/>
          </a:xfrm>
        </p:spPr>
        <p:txBody>
          <a:bodyPr/>
          <a:lstStyle/>
          <a:p>
            <a:r>
              <a:rPr lang="pt-BR" b="1" dirty="0" smtClean="0"/>
              <a:t>RELATÓRIO DE MÊS DE </a:t>
            </a:r>
            <a:r>
              <a:rPr lang="pt-BR" b="1" dirty="0" smtClean="0"/>
              <a:t>JULHO/2018 </a:t>
            </a:r>
            <a:r>
              <a:rPr lang="pt-BR" b="1" dirty="0" smtClean="0"/>
              <a:t>DAS RECLAMAÇÕES/ ELOGIOS COLABORADORES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4786346"/>
          </a:xfrm>
        </p:spPr>
        <p:txBody>
          <a:bodyPr>
            <a:normAutofit/>
          </a:bodyPr>
          <a:lstStyle/>
          <a:p>
            <a:r>
              <a:rPr lang="pt-BR" sz="1800" dirty="0" smtClean="0"/>
              <a:t>“Poderia ser colocado a disposição dos funcionários mais “pães caseiros” porque </a:t>
            </a:r>
          </a:p>
          <a:p>
            <a:r>
              <a:rPr lang="pt-BR" sz="1800" dirty="0" smtClean="0"/>
              <a:t>nunca tem e quando tem é só para alguns funcionários. Microondas também faz falta”.</a:t>
            </a:r>
          </a:p>
          <a:p>
            <a:endParaRPr lang="pt-BR" sz="1800" dirty="0" smtClean="0"/>
          </a:p>
          <a:p>
            <a:r>
              <a:rPr lang="pt-BR" sz="1800" dirty="0" smtClean="0"/>
              <a:t>“Hoje no café da tarde não tinha guardanapo para pegar o pão e também não tem </a:t>
            </a:r>
          </a:p>
          <a:p>
            <a:r>
              <a:rPr lang="pt-BR" sz="1800" dirty="0" smtClean="0"/>
              <a:t>papel toalha! SUPER HIGIÊNICO ISSO NÉ???!!”</a:t>
            </a:r>
          </a:p>
          <a:p>
            <a:endParaRPr lang="pt-BR" sz="1800" dirty="0" smtClean="0"/>
          </a:p>
          <a:p>
            <a:r>
              <a:rPr lang="pt-BR" sz="1800" dirty="0" smtClean="0"/>
              <a:t>“Jantar maravilhoso em 16/07/2018! Parabéns !!!” Enfermeira Alessandra</a:t>
            </a:r>
          </a:p>
          <a:p>
            <a:endParaRPr lang="pt-BR" sz="1800" dirty="0" smtClean="0"/>
          </a:p>
          <a:p>
            <a:r>
              <a:rPr lang="pt-BR" sz="1800" dirty="0" smtClean="0"/>
              <a:t>“Em 16/07 a comida (janta) estava uma delícia!!” Parabéns! Carol</a:t>
            </a:r>
          </a:p>
          <a:p>
            <a:endParaRPr lang="pt-BR" sz="1800" dirty="0" smtClean="0"/>
          </a:p>
          <a:p>
            <a:r>
              <a:rPr lang="pt-BR" sz="1800" dirty="0" smtClean="0"/>
              <a:t>“A sopa de hoje estava supimpa, obrigada!!!” Carol, Palermo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14290"/>
            <a:ext cx="7986742" cy="4466187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pt-BR" sz="1800" dirty="0" smtClean="0"/>
          </a:p>
          <a:p>
            <a:pPr>
              <a:spcBef>
                <a:spcPts val="600"/>
              </a:spcBef>
            </a:pPr>
            <a:r>
              <a:rPr lang="pt-BR" sz="1800" dirty="0" smtClean="0"/>
              <a:t>“Jantar uma delícia em 24/07!” Anônimo</a:t>
            </a:r>
          </a:p>
          <a:p>
            <a:pPr>
              <a:spcBef>
                <a:spcPts val="600"/>
              </a:spcBef>
            </a:pPr>
            <a:endParaRPr lang="pt-BR" sz="1800" dirty="0" smtClean="0"/>
          </a:p>
          <a:p>
            <a:pPr>
              <a:spcBef>
                <a:spcPts val="600"/>
              </a:spcBef>
            </a:pPr>
            <a:r>
              <a:rPr lang="pt-BR" sz="1800" dirty="0" smtClean="0">
                <a:latin typeface="Franklin Gothic Book" pitchFamily="34" charset="0"/>
              </a:rPr>
              <a:t>“</a:t>
            </a:r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Em 16/07 a comida (janta) estava uma delícia!!” Parabéns! Carol</a:t>
            </a:r>
          </a:p>
          <a:p>
            <a:pPr>
              <a:spcBef>
                <a:spcPts val="600"/>
              </a:spcBef>
            </a:pPr>
            <a:endParaRPr lang="pt-BR" sz="1800" dirty="0" smtClean="0">
              <a:latin typeface="Franklin Gothic Book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“A sopa de hoje estava supimpa, obrigada!!!” Carol, Palermo</a:t>
            </a:r>
          </a:p>
          <a:p>
            <a:pPr>
              <a:spcBef>
                <a:spcPts val="600"/>
              </a:spcBef>
            </a:pPr>
            <a:endParaRPr lang="pt-BR" sz="1800" dirty="0" smtClean="0">
              <a:latin typeface="Franklin Gothic Book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“Jantar uma delícia em 24/07!” Anônimo</a:t>
            </a:r>
          </a:p>
          <a:p>
            <a:pPr>
              <a:spcBef>
                <a:spcPts val="600"/>
              </a:spcBef>
            </a:pPr>
            <a:endParaRPr lang="pt-BR" sz="1800" dirty="0" smtClean="0">
              <a:latin typeface="Franklin Gothic Book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“Dia 30/07 o bolo estava uma delícia!!” Carol</a:t>
            </a:r>
          </a:p>
          <a:p>
            <a:pPr>
              <a:spcBef>
                <a:spcPts val="600"/>
              </a:spcBef>
            </a:pPr>
            <a:endParaRPr lang="pt-BR" sz="1800" dirty="0" smtClean="0">
              <a:latin typeface="Franklin Gothic Book" pitchFamily="34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357166"/>
            <a:ext cx="8129618" cy="4323311"/>
          </a:xfrm>
        </p:spPr>
        <p:txBody>
          <a:bodyPr/>
          <a:lstStyle/>
          <a:p>
            <a:endParaRPr lang="pt-BR" sz="1800" dirty="0" smtClean="0"/>
          </a:p>
          <a:p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“A comida está cada dia melhor, muito mais amor e cuidado!!Obrigada a todos em </a:t>
            </a:r>
          </a:p>
          <a:p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especial as cozinheiras!! </a:t>
            </a:r>
            <a:r>
              <a:rPr lang="pt-BR" sz="1800" dirty="0" smtClean="0"/>
              <a:t>O cafezinho da Dona Clarice é uma delícia!!! Totalmente </a:t>
            </a:r>
          </a:p>
          <a:p>
            <a:r>
              <a:rPr lang="pt-BR" sz="1800" dirty="0" smtClean="0"/>
              <a:t>satisfeita, obrigada, 20/07</a:t>
            </a:r>
            <a:r>
              <a:rPr lang="pt-BR" sz="1800" dirty="0" smtClean="0"/>
              <a:t>!” Anônimo</a:t>
            </a:r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“Para reclamar já tinha que ter em Mão a solução.” Anônimo</a:t>
            </a:r>
          </a:p>
          <a:p>
            <a:endParaRPr lang="pt-BR" sz="1800" dirty="0" smtClean="0"/>
          </a:p>
          <a:p>
            <a:r>
              <a:rPr lang="pt-BR" sz="1800" dirty="0" smtClean="0"/>
              <a:t>“Reclamar é fácil, duro é fazer!” Anônimo</a:t>
            </a:r>
          </a:p>
          <a:p>
            <a:endParaRPr lang="pt-BR" sz="1800" dirty="0" smtClean="0"/>
          </a:p>
          <a:p>
            <a:r>
              <a:rPr lang="pt-BR" sz="1800" dirty="0" smtClean="0"/>
              <a:t>“Bolo de aniversariante é uma delícia.” Alessandra Enfermeira em 30/07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0"/>
            <a:ext cx="8215338" cy="435771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endParaRPr lang="pt-BR" dirty="0" smtClean="0"/>
          </a:p>
          <a:p>
            <a:endParaRPr lang="pt-BR" dirty="0" smtClean="0"/>
          </a:p>
          <a:p>
            <a:endParaRPr lang="pt-BR" sz="18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214290"/>
            <a:ext cx="84296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cs typeface="Times New Roman" pitchFamily="18" charset="0"/>
              </a:rPr>
              <a:t>RECLAMAÇÔES DOS PACIENTES REFERENTES AO MÊS DE JULHO</a:t>
            </a:r>
          </a:p>
          <a:p>
            <a:pPr algn="ctr"/>
            <a:endParaRPr lang="pt-BR" sz="2000" b="1" u="sng" dirty="0" smtClean="0">
              <a:cs typeface="Times New Roman" pitchFamily="18" charset="0"/>
            </a:endParaRPr>
          </a:p>
          <a:p>
            <a:r>
              <a:rPr lang="pt-BR" sz="2000" b="1" dirty="0" smtClean="0">
                <a:cs typeface="Times New Roman" pitchFamily="18" charset="0"/>
              </a:rPr>
              <a:t>“</a:t>
            </a:r>
            <a:r>
              <a:rPr lang="pt-BR" b="1" dirty="0" smtClean="0">
                <a:cs typeface="Times New Roman" pitchFamily="18" charset="0"/>
              </a:rPr>
              <a:t>Ortopedia quase 10h para ser atendido” Anônimo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b="1" dirty="0" smtClean="0">
                <a:cs typeface="Times New Roman" pitchFamily="18" charset="0"/>
              </a:rPr>
              <a:t>“Ortopedista péssimo, fiquei das 11h antes do almoço  até as 10:30 e não atendido. Um médico desse deve ser trocado, atraso de vida” Anônimo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b="1" dirty="0" smtClean="0">
                <a:cs typeface="Times New Roman" pitchFamily="18" charset="0"/>
              </a:rPr>
              <a:t>“Não sei o nome do médico mais todos excelentes” Anônimo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b="1" dirty="0" smtClean="0">
                <a:cs typeface="Times New Roman" pitchFamily="18" charset="0"/>
              </a:rPr>
              <a:t>“ Técnica XXX incapaz de medicar uma criança com 39,9 de febre e foi capaz de olhar para a mãe da criança que sou eu e me dizer que não poderia fazer nada (a criança estava delirando de febre a ponto de dar convulsão” 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b="1" dirty="0" smtClean="0">
                <a:cs typeface="Times New Roman" pitchFamily="18" charset="0"/>
              </a:rPr>
              <a:t>Dia 28/07 tinha cabelo na comida no bolinho de carne. </a:t>
            </a:r>
            <a:r>
              <a:rPr lang="pt-BR" b="1" dirty="0" err="1" smtClean="0">
                <a:cs typeface="Times New Roman" pitchFamily="18" charset="0"/>
              </a:rPr>
              <a:t>Drª</a:t>
            </a:r>
            <a:r>
              <a:rPr lang="pt-BR" b="1" dirty="0" smtClean="0">
                <a:cs typeface="Times New Roman" pitchFamily="18" charset="0"/>
              </a:rPr>
              <a:t> XXX não olha direito as crianças no quarto, tem que ir no balcão , horrível o atendimento.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sz="2000" dirty="0" smtClean="0">
                <a:latin typeface="Franklin Gothic Book" pitchFamily="34" charset="0"/>
                <a:cs typeface="Times New Roman" pitchFamily="18" charset="0"/>
              </a:rPr>
              <a:t>. 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85728"/>
            <a:ext cx="8058180" cy="4394749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“ </a:t>
            </a:r>
            <a:r>
              <a:rPr lang="pt-BR" sz="1800" dirty="0" smtClean="0"/>
              <a:t>Dia 28/07/2018 foi encontrado cabelo no meio da </a:t>
            </a:r>
            <a:r>
              <a:rPr lang="pt-BR" sz="1800" dirty="0" err="1" smtClean="0"/>
              <a:t>almondega</a:t>
            </a:r>
            <a:r>
              <a:rPr lang="pt-BR" sz="1800" dirty="0" smtClean="0"/>
              <a:t>, quando fomos </a:t>
            </a:r>
          </a:p>
          <a:p>
            <a:r>
              <a:rPr lang="pt-BR" sz="1800" dirty="0" smtClean="0"/>
              <a:t>reclamar para a moça.”Paciente: XXXX</a:t>
            </a:r>
          </a:p>
          <a:p>
            <a:endParaRPr lang="pt-BR" sz="1800" dirty="0" smtClean="0"/>
          </a:p>
          <a:p>
            <a:r>
              <a:rPr lang="pt-BR" sz="1800" dirty="0" smtClean="0"/>
              <a:t>“A comida do dia 28/07 tinha cabelo na comida da janta e o nosso banheiro não </a:t>
            </a:r>
          </a:p>
          <a:p>
            <a:r>
              <a:rPr lang="pt-BR" sz="1800" dirty="0" smtClean="0"/>
              <a:t>foi limpo no dia 29/07 e nem o quarto” Paciente: </a:t>
            </a:r>
            <a:r>
              <a:rPr lang="pt-BR" sz="1800" dirty="0" err="1" smtClean="0"/>
              <a:t>xxxxxxxx</a:t>
            </a:r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“Porque não servem salada???” Paciente: </a:t>
            </a:r>
            <a:r>
              <a:rPr lang="pt-BR" sz="1800" dirty="0" err="1" smtClean="0"/>
              <a:t>xxxxxxxxx</a:t>
            </a:r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834368"/>
          </a:xfrm>
        </p:spPr>
        <p:txBody>
          <a:bodyPr/>
          <a:lstStyle/>
          <a:p>
            <a:pPr algn="ctr"/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sz="2000" b="1" u="sng" dirty="0" smtClean="0">
                <a:latin typeface="+mn-lt"/>
                <a:cs typeface="Times New Roman" pitchFamily="18" charset="0"/>
              </a:rPr>
              <a:t>ELOGIOS DE PACIENTES REFERENTES AO MÊS DE </a:t>
            </a:r>
            <a:r>
              <a:rPr lang="pt-BR" sz="2000" b="1" u="sng" dirty="0" err="1" smtClean="0">
                <a:latin typeface="+mn-lt"/>
                <a:cs typeface="Times New Roman" pitchFamily="18" charset="0"/>
              </a:rPr>
              <a:t>JUlHO</a:t>
            </a:r>
            <a:r>
              <a:rPr lang="pt-BR" sz="2000" b="1" u="sng" dirty="0" smtClean="0">
                <a:latin typeface="+mn-lt"/>
                <a:cs typeface="Times New Roman" pitchFamily="18" charset="0"/>
              </a:rPr>
              <a:t> </a:t>
            </a:r>
            <a:r>
              <a:rPr lang="pt-BR" sz="2000" b="1" u="sng" dirty="0" smtClean="0">
                <a:latin typeface="+mn-lt"/>
                <a:cs typeface="Times New Roman" pitchFamily="18" charset="0"/>
              </a:rPr>
              <a:t>2018</a:t>
            </a:r>
            <a:r>
              <a:rPr lang="pt-BR" b="1" dirty="0" smtClean="0">
                <a:latin typeface="+mn-lt"/>
              </a:rPr>
              <a:t/>
            </a:r>
            <a:br>
              <a:rPr lang="pt-BR" b="1" dirty="0" smtClean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642918"/>
            <a:ext cx="8786874" cy="4572032"/>
          </a:xfrm>
        </p:spPr>
        <p:txBody>
          <a:bodyPr>
            <a:normAutofit/>
          </a:bodyPr>
          <a:lstStyle/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1800" dirty="0" smtClean="0">
                <a:cs typeface="Times New Roman" pitchFamily="18" charset="0"/>
              </a:rPr>
              <a:t>“ A  enfermeira Alessandra é um anjo” Paciente: </a:t>
            </a:r>
            <a:r>
              <a:rPr lang="pt-BR" sz="1800" dirty="0" err="1" smtClean="0">
                <a:cs typeface="Times New Roman" pitchFamily="18" charset="0"/>
              </a:rPr>
              <a:t>xxxx</a:t>
            </a:r>
            <a:endParaRPr lang="pt-BR" sz="1800" dirty="0" smtClean="0">
              <a:cs typeface="Times New Roman" pitchFamily="18" charset="0"/>
            </a:endParaRPr>
          </a:p>
          <a:p>
            <a:endParaRPr lang="pt-BR" sz="1800" dirty="0" smtClean="0">
              <a:cs typeface="Times New Roman" pitchFamily="18" charset="0"/>
            </a:endParaRPr>
          </a:p>
          <a:p>
            <a:r>
              <a:rPr lang="pt-BR" sz="1800" dirty="0" smtClean="0">
                <a:cs typeface="Times New Roman" pitchFamily="18" charset="0"/>
              </a:rPr>
              <a:t>“Enfermeira Suzi a melhor enfermeira, atenciosa e dedicada, se todas fossem</a:t>
            </a:r>
          </a:p>
          <a:p>
            <a:r>
              <a:rPr lang="pt-BR" sz="1800" dirty="0" smtClean="0">
                <a:cs typeface="Times New Roman" pitchFamily="18" charset="0"/>
              </a:rPr>
              <a:t> assim seria perfeito, um amor de pessoa. Cláudia um anjo, um amor, super </a:t>
            </a:r>
          </a:p>
          <a:p>
            <a:r>
              <a:rPr lang="pt-BR" sz="1800" dirty="0" smtClean="0">
                <a:cs typeface="Times New Roman" pitchFamily="18" charset="0"/>
              </a:rPr>
              <a:t>atenciosa, amorosa, simples , </a:t>
            </a:r>
            <a:r>
              <a:rPr lang="pt-BR" sz="1800" dirty="0" err="1" smtClean="0">
                <a:cs typeface="Times New Roman" pitchFamily="18" charset="0"/>
              </a:rPr>
              <a:t>dorei</a:t>
            </a:r>
            <a:r>
              <a:rPr lang="pt-BR" sz="1800" dirty="0" smtClean="0">
                <a:cs typeface="Times New Roman" pitchFamily="18" charset="0"/>
              </a:rPr>
              <a:t> o atendimento. Enfermeira </a:t>
            </a:r>
            <a:r>
              <a:rPr lang="pt-BR" sz="1800" dirty="0" err="1" smtClean="0">
                <a:cs typeface="Times New Roman" pitchFamily="18" charset="0"/>
              </a:rPr>
              <a:t>Suelen</a:t>
            </a:r>
            <a:r>
              <a:rPr lang="pt-BR" sz="1800" dirty="0" smtClean="0">
                <a:cs typeface="Times New Roman" pitchFamily="18" charset="0"/>
              </a:rPr>
              <a:t> ótima </a:t>
            </a:r>
          </a:p>
          <a:p>
            <a:r>
              <a:rPr lang="pt-BR" sz="1800" dirty="0" smtClean="0">
                <a:cs typeface="Times New Roman" pitchFamily="18" charset="0"/>
              </a:rPr>
              <a:t>Profissional, responsável e atenciosa. Enfermeira Renata um amor de </a:t>
            </a:r>
          </a:p>
          <a:p>
            <a:r>
              <a:rPr lang="pt-BR" sz="1800" dirty="0" smtClean="0">
                <a:cs typeface="Times New Roman" pitchFamily="18" charset="0"/>
              </a:rPr>
              <a:t>pessoa, um doce super atenciosa, muito atenciosa. </a:t>
            </a:r>
            <a:r>
              <a:rPr lang="pt-BR" sz="1800" dirty="0" err="1" smtClean="0">
                <a:cs typeface="Times New Roman" pitchFamily="18" charset="0"/>
              </a:rPr>
              <a:t>Dr</a:t>
            </a:r>
            <a:r>
              <a:rPr lang="pt-BR" sz="1800" dirty="0" smtClean="0">
                <a:cs typeface="Times New Roman" pitchFamily="18" charset="0"/>
              </a:rPr>
              <a:t> </a:t>
            </a:r>
            <a:r>
              <a:rPr lang="pt-BR" sz="1800" dirty="0" err="1" smtClean="0">
                <a:cs typeface="Times New Roman" pitchFamily="18" charset="0"/>
              </a:rPr>
              <a:t>Rosenbal</a:t>
            </a:r>
            <a:r>
              <a:rPr lang="pt-BR" sz="1800" dirty="0" smtClean="0">
                <a:cs typeface="Times New Roman" pitchFamily="18" charset="0"/>
              </a:rPr>
              <a:t> simplesmente </a:t>
            </a:r>
          </a:p>
          <a:p>
            <a:r>
              <a:rPr lang="pt-BR" sz="1800" dirty="0" smtClean="0">
                <a:cs typeface="Times New Roman" pitchFamily="18" charset="0"/>
              </a:rPr>
              <a:t>Perfeito, o melhor. Avaliação do dia 31/07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017"/>
            <a:ext cx="18907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214290"/>
            <a:ext cx="8501122" cy="446618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1800" dirty="0" smtClean="0"/>
              <a:t>“ A melhor do mundo enfermeira Suzi da noite do dia 30/07. A </a:t>
            </a:r>
            <a:r>
              <a:rPr lang="pt-BR" sz="1800" dirty="0" err="1" smtClean="0"/>
              <a:t>Claúdia</a:t>
            </a:r>
            <a:r>
              <a:rPr lang="pt-BR" sz="1800" dirty="0" smtClean="0"/>
              <a:t> a moça do </a:t>
            </a:r>
          </a:p>
          <a:p>
            <a:r>
              <a:rPr lang="pt-BR" sz="1800" dirty="0" smtClean="0"/>
              <a:t>papel , a Renata a melhor do dia 31/07 da manhã, um amorzinho. As meninas da </a:t>
            </a:r>
          </a:p>
          <a:p>
            <a:r>
              <a:rPr lang="pt-BR" sz="1800" dirty="0" smtClean="0"/>
              <a:t>cozinha também uns amores. </a:t>
            </a:r>
            <a:r>
              <a:rPr lang="pt-BR" sz="1800" dirty="0" err="1" smtClean="0"/>
              <a:t>Dr</a:t>
            </a:r>
            <a:r>
              <a:rPr lang="pt-BR" sz="1800" dirty="0" smtClean="0"/>
              <a:t> Luiz </a:t>
            </a:r>
            <a:r>
              <a:rPr lang="pt-BR" sz="1800" dirty="0" err="1" smtClean="0"/>
              <a:t>Rosembal</a:t>
            </a:r>
            <a:r>
              <a:rPr lang="pt-BR" sz="1800" dirty="0" smtClean="0"/>
              <a:t> o melhor médico”.  Anônimo</a:t>
            </a:r>
          </a:p>
          <a:p>
            <a:endParaRPr lang="pt-BR" dirty="0" smtClean="0"/>
          </a:p>
          <a:p>
            <a:r>
              <a:rPr lang="pt-BR" sz="1800" dirty="0" smtClean="0"/>
              <a:t>“Parabéns meninas da limpeza!!!! Nota 100000</a:t>
            </a:r>
            <a:r>
              <a:rPr lang="pt-BR" sz="1800" dirty="0" smtClean="0"/>
              <a:t>” Anônimo</a:t>
            </a:r>
            <a:endParaRPr lang="pt-BR" sz="1800" dirty="0" smtClean="0"/>
          </a:p>
          <a:p>
            <a:endParaRPr lang="pt-BR" dirty="0" smtClean="0"/>
          </a:p>
          <a:p>
            <a:r>
              <a:rPr lang="pt-BR" sz="1800" dirty="0" smtClean="0">
                <a:cs typeface="Times New Roman" pitchFamily="18" charset="0"/>
              </a:rPr>
              <a:t>“É a segunda vez que venho aqui e mais uma vez fui bem atendida. Fiquei na </a:t>
            </a:r>
          </a:p>
          <a:p>
            <a:r>
              <a:rPr lang="pt-BR" sz="1800" dirty="0" err="1" smtClean="0">
                <a:cs typeface="Times New Roman" pitchFamily="18" charset="0"/>
              </a:rPr>
              <a:t>U.T.</a:t>
            </a:r>
            <a:r>
              <a:rPr lang="pt-BR" sz="1800" dirty="0" smtClean="0">
                <a:cs typeface="Times New Roman" pitchFamily="18" charset="0"/>
              </a:rPr>
              <a:t>I 5 dias e dois dias no quarto. Parabéns.”  Paciente: </a:t>
            </a:r>
            <a:r>
              <a:rPr lang="pt-BR" sz="1800" dirty="0" err="1" smtClean="0">
                <a:cs typeface="Times New Roman" pitchFamily="18" charset="0"/>
              </a:rPr>
              <a:t>xxxxxx</a:t>
            </a:r>
            <a:endParaRPr lang="pt-BR" sz="1800" dirty="0" smtClean="0"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u="sng" dirty="0" smtClean="0"/>
              <a:t>CONCLUSÃO</a:t>
            </a:r>
            <a:endParaRPr lang="pt-BR" sz="18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00629"/>
            <a:ext cx="7986742" cy="2685562"/>
          </a:xfrm>
        </p:spPr>
        <p:txBody>
          <a:bodyPr/>
          <a:lstStyle/>
          <a:p>
            <a:r>
              <a:rPr lang="pt-BR" sz="1800" dirty="0" smtClean="0"/>
              <a:t>                O Hospital Regional tem por objetivo atender toda população com humanização, respeito e dedicação, sabendo que a melhoria é necessária. Desta forma, buscamos a cada dia nos envolver com as equipes para o desenvolvimento no contexto de motivação e comprometimento com a profissão e usuário.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548640"/>
          </a:xfrm>
        </p:spPr>
        <p:txBody>
          <a:bodyPr/>
          <a:lstStyle/>
          <a:p>
            <a:pPr algn="ctr"/>
            <a:r>
              <a:rPr lang="pt-BR" b="1" dirty="0" smtClean="0"/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214842"/>
          </a:xfrm>
        </p:spPr>
        <p:txBody>
          <a:bodyPr>
            <a:normAutofit/>
          </a:bodyPr>
          <a:lstStyle/>
          <a:p>
            <a:r>
              <a:rPr lang="pt-BR" dirty="0" smtClean="0"/>
              <a:t>A ouvidoria do Hospital Regional tem por objetivo, receber as reclamações/sugestões, analisar e dar um parecer ao usuário/e ou colaborador que realizou a manifestação dentro da nossa Unidade Hospitalar. </a:t>
            </a:r>
          </a:p>
          <a:p>
            <a:r>
              <a:rPr lang="pt-BR" dirty="0" smtClean="0"/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r>
              <a:rPr lang="pt-BR" dirty="0" smtClean="0"/>
              <a:t>Reclamações relatadas por escrito são lidas e encaminhadas por meio de comunicado interno, para os responsáveis dos setores, que tem um prazo de no máximo 04 (quatro) dias para apresentarem uma resolução. Posteriormente é repassado para o usuário as medidas tomadas, desta forma dando devolução às reclamações.</a:t>
            </a:r>
          </a:p>
          <a:p>
            <a:r>
              <a:rPr lang="pt-BR" dirty="0" smtClean="0"/>
              <a:t>Reclamações relatadas por escrito que necessitam de parecer Administrativo, são repassados diretamente para a direção que analisa e posteriormente são direcionadas para o setor Jurídico do hospital para adotar de medidas cabíveis.</a:t>
            </a:r>
          </a:p>
          <a:p>
            <a:r>
              <a:rPr lang="pt-BR" dirty="0" smtClean="0"/>
              <a:t>Acerca dos elogios é apresentado no mural do refeitório no intuído de divulgação.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496944" cy="65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0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ráfico 124"/>
          <p:cNvGraphicFramePr/>
          <p:nvPr/>
        </p:nvGraphicFramePr>
        <p:xfrm>
          <a:off x="428596" y="1142984"/>
          <a:ext cx="392909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" name="CaixaDeTexto 125"/>
          <p:cNvSpPr txBox="1"/>
          <p:nvPr/>
        </p:nvSpPr>
        <p:spPr>
          <a:xfrm>
            <a:off x="357158" y="50004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PLANILHA DE USUARIOS E FUNCIÓNÁRIOS QUE SE MANISFESTARAM NAS URNAS</a:t>
            </a:r>
            <a:endParaRPr lang="pt-BR" dirty="0" smtClean="0"/>
          </a:p>
          <a:p>
            <a:pPr algn="ctr"/>
            <a:r>
              <a:rPr lang="pt-BR" b="1" dirty="0" smtClean="0"/>
              <a:t>MÊS DE JULHO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3571868" y="285749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 </a:t>
            </a:r>
            <a:r>
              <a:rPr lang="pt-BR" dirty="0" smtClean="0"/>
              <a:t>77 manifestações recebidas</a:t>
            </a:r>
          </a:p>
          <a:p>
            <a:r>
              <a:rPr lang="pt-BR" b="1" dirty="0" smtClean="0"/>
              <a:t>Internações: </a:t>
            </a:r>
            <a:r>
              <a:rPr lang="pt-BR" dirty="0" smtClean="0"/>
              <a:t>60 manifestações recebidas</a:t>
            </a:r>
          </a:p>
          <a:p>
            <a:r>
              <a:rPr lang="pt-BR" b="1" dirty="0" smtClean="0"/>
              <a:t>Pronto-Socorro:</a:t>
            </a:r>
            <a:r>
              <a:rPr lang="pt-BR" dirty="0" smtClean="0"/>
              <a:t> 05 manifestações recebidas</a:t>
            </a:r>
          </a:p>
          <a:p>
            <a:r>
              <a:rPr lang="pt-BR" b="1" dirty="0" smtClean="0"/>
              <a:t>Colaboradores: </a:t>
            </a:r>
            <a:r>
              <a:rPr lang="pt-BR" dirty="0" smtClean="0"/>
              <a:t>12</a:t>
            </a:r>
            <a:r>
              <a:rPr lang="pt-BR" b="1" dirty="0" smtClean="0"/>
              <a:t> </a:t>
            </a:r>
            <a:r>
              <a:rPr lang="pt-BR" dirty="0" smtClean="0"/>
              <a:t>manifestação recebida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u="sng" dirty="0" smtClean="0"/>
              <a:t>PRONTO SOCORRO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DO USUÁRIO- ATENDIMENTO GERAL SETOR PRONTO SOCORRO</a:t>
            </a:r>
          </a:p>
          <a:p>
            <a:r>
              <a:rPr lang="pt-BR" dirty="0" smtClean="0"/>
              <a:t>RECEPÇÃO E SERVIÇO DE SEGURANÇA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0" y="1857364"/>
          <a:ext cx="31813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57554" y="1857364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 04</a:t>
            </a:r>
            <a:r>
              <a:rPr lang="pt-BR" b="1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02 manifestações recebidas</a:t>
            </a:r>
          </a:p>
          <a:p>
            <a:r>
              <a:rPr lang="pt-BR" b="1" dirty="0" smtClean="0"/>
              <a:t>REGULAR: </a:t>
            </a:r>
            <a:r>
              <a:rPr lang="pt-BR" dirty="0" smtClean="0"/>
              <a:t>04 manifestações recebidas</a:t>
            </a:r>
            <a:r>
              <a:rPr lang="pt-BR" b="1" dirty="0" smtClean="0"/>
              <a:t>	</a:t>
            </a:r>
            <a:endParaRPr lang="pt-BR" dirty="0" smtClean="0"/>
          </a:p>
          <a:p>
            <a:r>
              <a:rPr lang="pt-BR" b="1" dirty="0" smtClean="0"/>
              <a:t>RUIM: </a:t>
            </a:r>
            <a:r>
              <a:rPr lang="pt-BR" dirty="0" smtClean="0"/>
              <a:t>00 manifestações recebidas</a:t>
            </a:r>
          </a:p>
          <a:p>
            <a:r>
              <a:rPr lang="pt-BR" b="1" dirty="0" smtClean="0"/>
              <a:t>NÃO RESP</a:t>
            </a:r>
            <a:r>
              <a:rPr lang="pt-BR" dirty="0" smtClean="0"/>
              <a:t>. 00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777224"/>
          </a:xfrm>
        </p:spPr>
        <p:txBody>
          <a:bodyPr/>
          <a:lstStyle/>
          <a:p>
            <a:pPr algn="ctr"/>
            <a:r>
              <a:rPr lang="pt-BR" sz="2000" b="1" smtClean="0"/>
              <a:t>AVALIAÇÃO DO ATENDIMENTO NO PRONTO-SOCORRO: CLASSIFICAÇÃO DE RISCO, EQUIPE MÉDICA, EQUIPE DE ENFERMAGEM.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3821113" cy="23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43438" y="207167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</a:t>
            </a:r>
            <a:r>
              <a:rPr lang="pt-BR" dirty="0" smtClean="0"/>
              <a:t>07manifestações 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06 manifestações recebidas</a:t>
            </a:r>
          </a:p>
          <a:p>
            <a:r>
              <a:rPr lang="pt-BR" b="1" dirty="0" smtClean="0"/>
              <a:t>REGULAR:  </a:t>
            </a:r>
            <a:r>
              <a:rPr lang="pt-BR" dirty="0" smtClean="0"/>
              <a:t>03 manifestação recebida</a:t>
            </a:r>
          </a:p>
          <a:p>
            <a:r>
              <a:rPr lang="pt-BR" b="1" dirty="0" smtClean="0"/>
              <a:t>RUIM</a:t>
            </a:r>
            <a:r>
              <a:rPr lang="pt-BR" dirty="0" smtClean="0"/>
              <a:t>: 04 manifestações recebidas</a:t>
            </a:r>
          </a:p>
          <a:p>
            <a:r>
              <a:rPr lang="pt-BR" b="1" dirty="0" smtClean="0"/>
              <a:t>NÃO RESP: </a:t>
            </a:r>
            <a:r>
              <a:rPr lang="pt-BR" dirty="0" smtClean="0"/>
              <a:t>00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b="1" dirty="0" smtClean="0"/>
              <a:t>AVALIAÇÃO DO ATENDIMENTO DOS SERVIÇOS COMPLEMENTARES: RAIO X, ORTOPEDIA, ULTRASSOM, LABORATÓRIO.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4249741" cy="253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0" y="2143116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</a:t>
            </a:r>
            <a:r>
              <a:rPr lang="pt-BR" b="1" dirty="0" smtClean="0"/>
              <a:t> </a:t>
            </a:r>
            <a:r>
              <a:rPr lang="pt-BR" dirty="0" smtClean="0"/>
              <a:t>06</a:t>
            </a:r>
            <a:r>
              <a:rPr lang="pt-BR" dirty="0" smtClean="0"/>
              <a:t>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BOM: </a:t>
            </a:r>
            <a:r>
              <a:rPr lang="pt-BR" dirty="0" smtClean="0"/>
              <a:t>01 Manifestação recebida</a:t>
            </a:r>
            <a:endParaRPr lang="pt-BR" dirty="0" smtClean="0"/>
          </a:p>
          <a:p>
            <a:r>
              <a:rPr lang="pt-BR" b="1" dirty="0" smtClean="0"/>
              <a:t>REGULAR: 0</a:t>
            </a:r>
            <a:r>
              <a:rPr lang="pt-BR" dirty="0" smtClean="0"/>
              <a:t>4 </a:t>
            </a:r>
            <a:r>
              <a:rPr lang="pt-BR" dirty="0" smtClean="0"/>
              <a:t>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RUIM: </a:t>
            </a:r>
            <a:r>
              <a:rPr lang="pt-BR" dirty="0" smtClean="0"/>
              <a:t>00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NÃO RESP.: </a:t>
            </a:r>
            <a:r>
              <a:rPr lang="pt-BR" dirty="0" smtClean="0"/>
              <a:t>09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65760"/>
            <a:ext cx="8286808" cy="84866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DAS INSTALAÇÕES, ORGANIZAÇÃO, HIGIENIZAÇÃO, LIMPEZA, ACOMODAÇÃO OFERECIDA. 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86314" y="214311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</a:t>
            </a:r>
            <a:r>
              <a:rPr lang="pt-BR" dirty="0" smtClean="0"/>
              <a:t>09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BOM: </a:t>
            </a:r>
            <a:r>
              <a:rPr lang="pt-BR" dirty="0" smtClean="0"/>
              <a:t> </a:t>
            </a:r>
            <a:r>
              <a:rPr lang="pt-BR" dirty="0" smtClean="0"/>
              <a:t>00 manifestações </a:t>
            </a:r>
            <a:r>
              <a:rPr lang="pt-BR" dirty="0" smtClean="0"/>
              <a:t>recebidas</a:t>
            </a:r>
          </a:p>
          <a:p>
            <a:r>
              <a:rPr lang="pt-BR" b="1" dirty="0" smtClean="0"/>
              <a:t>REGULAR: </a:t>
            </a:r>
            <a:r>
              <a:rPr lang="pt-BR" dirty="0" smtClean="0"/>
              <a:t>03</a:t>
            </a:r>
            <a:r>
              <a:rPr lang="pt-BR" b="1" dirty="0" smtClean="0"/>
              <a:t> </a:t>
            </a:r>
            <a:r>
              <a:rPr lang="pt-BR" dirty="0" smtClean="0"/>
              <a:t>manifestação recebida</a:t>
            </a:r>
          </a:p>
          <a:p>
            <a:r>
              <a:rPr lang="pt-BR" b="1" dirty="0" smtClean="0"/>
              <a:t>RUIM: </a:t>
            </a:r>
            <a:r>
              <a:rPr lang="pt-BR" dirty="0" smtClean="0"/>
              <a:t>00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NÃO RESP. : </a:t>
            </a:r>
            <a:r>
              <a:rPr lang="pt-BR" dirty="0" smtClean="0"/>
              <a:t>03</a:t>
            </a:r>
            <a:endParaRPr lang="pt-BR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0" y="1428736"/>
          <a:ext cx="42862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1164</Words>
  <PresentationFormat>Apresentação na tela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Ângulos</vt:lpstr>
      <vt:lpstr>RELATÓRIO DA OUVIDORIA- MÊS De julhO FUNSAU-NA 2018</vt:lpstr>
      <vt:lpstr>Slide 2</vt:lpstr>
      <vt:lpstr>Ouvidoria </vt:lpstr>
      <vt:lpstr>Slide 4</vt:lpstr>
      <vt:lpstr>Slide 5</vt:lpstr>
      <vt:lpstr>PRONTO SOCORRO</vt:lpstr>
      <vt:lpstr>AVALIAÇÃO DO ATENDIMENTO NO PRONTO-SOCORRO: CLASSIFICAÇÃO DE RISCO, EQUIPE MÉDICA, EQUIPE DE ENFERMAGEM.</vt:lpstr>
      <vt:lpstr>AVALIAÇÃO DO ATENDIMENTO DOS SERVIÇOS COMPLEMENTARES: RAIO X, ORTOPEDIA, ULTRASSOM, LABORATÓRIO.</vt:lpstr>
      <vt:lpstr>AVALIAÇÃO DA QUALIDADE DAS INSTALAÇÕES, ORGANIZAÇÃO, HIGIENIZAÇÃO, LIMPEZA, ACOMODAÇÃO OFERECIDA. </vt:lpstr>
      <vt:lpstr>PERFIL DOS MANIFESTANTES PRONTO SOCORRO</vt:lpstr>
      <vt:lpstr>INTERNAÇÕES AVALIAÇÃO DAS INTERNAÇÕES: QUANDO A QUALIDADE DAS INSTALAÇÕES E DO ATENDIMENTO GERAL: INCLUI RECEPÇÃO, NUTRIÇÃO, ATENDIMENTO DA COPEIRA, INSTALAÇÕES, LIMPEZA, HORARIO DE VISITA. </vt:lpstr>
      <vt:lpstr>AVALIAÇÃO DA QUALIDADE NO ATENDIMENTO DA EQUIPE DE ATENÇÃO A SAÚDE: INCLUI EQUIPE DE ENFERMAGEM, EQUIPE MÉDICA, EQUIPE FISIOTERAPEUTA, ASSISTENTE SOCIAL, E NUTRICIONISTA.</vt:lpstr>
      <vt:lpstr>PERFIL DOS MANIFESTANTES </vt:lpstr>
      <vt:lpstr>RELATÓRIO DE MÊS DE JULHO/2018 DAS RECLAMAÇÕES/ ELOGIOS COLABORADORES  </vt:lpstr>
      <vt:lpstr>Slide 15</vt:lpstr>
      <vt:lpstr>Slide 16</vt:lpstr>
      <vt:lpstr>Slide 17</vt:lpstr>
      <vt:lpstr>Slide 18</vt:lpstr>
      <vt:lpstr> ELOGIOS DE PACIENTES REFERENTES AO MÊS DE JUlHO 2018 </vt:lpstr>
      <vt:lpstr>Slide 20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OUVIDORIA- MÊS DE FEVEREIRO FUNSAU-NA 2018</dc:title>
  <cp:lastModifiedBy>Administrador</cp:lastModifiedBy>
  <cp:revision>130</cp:revision>
  <dcterms:modified xsi:type="dcterms:W3CDTF">2018-08-13T00:00:21Z</dcterms:modified>
</cp:coreProperties>
</file>