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1"/>
  </p:notesMasterIdLst>
  <p:sldIdLst>
    <p:sldId id="256" r:id="rId2"/>
    <p:sldId id="260" r:id="rId3"/>
    <p:sldId id="263" r:id="rId4"/>
    <p:sldId id="271" r:id="rId5"/>
    <p:sldId id="273" r:id="rId6"/>
    <p:sldId id="276" r:id="rId7"/>
    <p:sldId id="281" r:id="rId8"/>
    <p:sldId id="286" r:id="rId9"/>
    <p:sldId id="285" r:id="rId10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FF8"/>
    <a:srgbClr val="C61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Plan1!$A$2:$A$6</c:f>
              <c:strCache>
                <c:ptCount val="5"/>
                <c:pt idx="0">
                  <c:v>FNS TETO FEDERAL</c:v>
                </c:pt>
                <c:pt idx="1">
                  <c:v>SES HR UTI BATAYPORÃ</c:v>
                </c:pt>
                <c:pt idx="2">
                  <c:v>FMS NOVA ANDRADINA</c:v>
                </c:pt>
                <c:pt idx="3">
                  <c:v>MICRORREGIÃO</c:v>
                </c:pt>
                <c:pt idx="4">
                  <c:v>DEMAIS FONTES</c:v>
                </c:pt>
              </c:strCache>
            </c:strRef>
          </c:cat>
          <c:val>
            <c:numRef>
              <c:f>Plan1!$C$2:$C$6</c:f>
              <c:numCache>
                <c:formatCode>0%</c:formatCode>
                <c:ptCount val="5"/>
                <c:pt idx="0">
                  <c:v>0.20491748174342686</c:v>
                </c:pt>
                <c:pt idx="1">
                  <c:v>0.50138757989769167</c:v>
                </c:pt>
                <c:pt idx="2">
                  <c:v>0.23760169079823051</c:v>
                </c:pt>
                <c:pt idx="3">
                  <c:v>4.3327367145559681E-2</c:v>
                </c:pt>
                <c:pt idx="4">
                  <c:v>1.2765880415091385E-2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76748344"/>
        <c:axId val="2767448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Plan1!$A$2:$A$6</c15:sqref>
                        </c15:formulaRef>
                      </c:ext>
                    </c:extLst>
                    <c:strCache>
                      <c:ptCount val="5"/>
                      <c:pt idx="0">
                        <c:v>FNS TETO FEDERAL</c:v>
                      </c:pt>
                      <c:pt idx="1">
                        <c:v>SES HR UTI BATAYPORÃ</c:v>
                      </c:pt>
                      <c:pt idx="2">
                        <c:v>FMS NOVA ANDRADINA</c:v>
                      </c:pt>
                      <c:pt idx="3">
                        <c:v>MICRORREGIÃO</c:v>
                      </c:pt>
                      <c:pt idx="4">
                        <c:v>DEMAIS FONTES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Plan1!$B$2:$B$6</c15:sqref>
                        </c15:formulaRef>
                      </c:ext>
                    </c:extLst>
                    <c:numCache>
                      <c:formatCode>0.00</c:formatCode>
                      <c:ptCount val="5"/>
                      <c:pt idx="0">
                        <c:v>1466150</c:v>
                      </c:pt>
                      <c:pt idx="1">
                        <c:v>3587343.52</c:v>
                      </c:pt>
                      <c:pt idx="2">
                        <c:v>1700000</c:v>
                      </c:pt>
                      <c:pt idx="3">
                        <c:v>310000</c:v>
                      </c:pt>
                      <c:pt idx="4">
                        <c:v>91337.72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7674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744816"/>
        <c:crosses val="autoZero"/>
        <c:auto val="1"/>
        <c:lblAlgn val="ctr"/>
        <c:lblOffset val="100"/>
        <c:noMultiLvlLbl val="0"/>
      </c:catAx>
      <c:valAx>
        <c:axId val="27674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74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306269873365528E-2"/>
          <c:y val="0.13424264977385067"/>
          <c:w val="0.9036584833995448"/>
          <c:h val="0.805891753338851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FOLHA PGTO / ENCARGOS</c:v>
                </c:pt>
                <c:pt idx="1">
                  <c:v>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0.296751593258126</c:v>
                </c:pt>
                <c:pt idx="1">
                  <c:v>0.5185767182151706</c:v>
                </c:pt>
                <c:pt idx="2">
                  <c:v>0.18467168852670346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276742072"/>
        <c:axId val="2767467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Plan1!$B$1</c15:sqref>
                        </c15:formulaRef>
                      </c:ext>
                    </c:extLst>
                    <c:strCache>
                      <c:ptCount val="1"/>
                      <c:pt idx="0">
                        <c:v>Série 1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  <a:alpha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Plan1!$A$2:$A$4</c15:sqref>
                        </c15:formulaRef>
                      </c:ext>
                    </c:extLst>
                    <c:strCache>
                      <c:ptCount val="3"/>
                      <c:pt idx="0">
                        <c:v>FOLHA PGTO / ENCARGOS</c:v>
                      </c:pt>
                      <c:pt idx="1">
                        <c:v>MÉDICOS HR / UTI</c:v>
                      </c:pt>
                      <c:pt idx="2">
                        <c:v>DEMAIS CUSTEIOS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Plan1!$B$2:$B$4</c15:sqref>
                        </c15:formulaRef>
                      </c:ext>
                    </c:extLst>
                    <c:numCache>
                      <c:formatCode>0.00</c:formatCode>
                      <c:ptCount val="3"/>
                      <c:pt idx="0">
                        <c:v>2110012.27</c:v>
                      </c:pt>
                      <c:pt idx="1">
                        <c:v>3687269.97</c:v>
                      </c:pt>
                      <c:pt idx="2">
                        <c:v>1313083.19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76742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746776"/>
        <c:crosses val="autoZero"/>
        <c:auto val="1"/>
        <c:lblAlgn val="ctr"/>
        <c:lblOffset val="100"/>
        <c:noMultiLvlLbl val="0"/>
      </c:catAx>
      <c:valAx>
        <c:axId val="27674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76742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C67741-09A9-4223-A6EE-702A56DFDEA3}" type="doc">
      <dgm:prSet loTypeId="urn:microsoft.com/office/officeart/2005/8/layout/balance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80A55-C7A1-4AE1-B65C-9A932A7A7670}">
      <dgm:prSet phldrT="[Texto]" custT="1"/>
      <dgm:spPr>
        <a:solidFill>
          <a:srgbClr val="00B0F0">
            <a:alpha val="90000"/>
          </a:srgbClr>
        </a:solidFill>
      </dgm:spPr>
      <dgm:t>
        <a:bodyPr/>
        <a:lstStyle/>
        <a:p>
          <a:pPr algn="ctr"/>
          <a:r>
            <a:rPr lang="pt-BR" sz="2000" dirty="0" smtClean="0">
              <a:latin typeface="Arial Black" panose="020B0A04020102020204" pitchFamily="34" charset="0"/>
            </a:rPr>
            <a:t>   </a:t>
          </a:r>
          <a:r>
            <a:rPr lang="pt-BR" sz="2800" b="1" dirty="0" smtClean="0">
              <a:latin typeface="Arial Black" panose="020B0A04020102020204" pitchFamily="34" charset="0"/>
            </a:rPr>
            <a:t>ENTRADAS</a:t>
          </a:r>
          <a:r>
            <a:rPr lang="pt-BR" sz="2800" dirty="0" smtClean="0"/>
            <a:t>	</a:t>
          </a:r>
          <a:endParaRPr lang="pt-BR" sz="2800" dirty="0"/>
        </a:p>
      </dgm:t>
    </dgm:pt>
    <dgm:pt modelId="{06B45B6D-A310-4072-9355-2E3EB3C1A8D6}" type="parTrans" cxnId="{93040B91-162E-4FBD-BA6B-73F5183BB37A}">
      <dgm:prSet/>
      <dgm:spPr/>
      <dgm:t>
        <a:bodyPr/>
        <a:lstStyle/>
        <a:p>
          <a:endParaRPr lang="pt-BR"/>
        </a:p>
      </dgm:t>
    </dgm:pt>
    <dgm:pt modelId="{7CA0B330-108B-4EFB-B58B-056F2FF55FC1}" type="sibTrans" cxnId="{93040B91-162E-4FBD-BA6B-73F5183BB37A}">
      <dgm:prSet/>
      <dgm:spPr/>
      <dgm:t>
        <a:bodyPr/>
        <a:lstStyle/>
        <a:p>
          <a:endParaRPr lang="pt-BR"/>
        </a:p>
      </dgm:t>
    </dgm:pt>
    <dgm:pt modelId="{F9BA81ED-D473-4DFE-8124-D2A0677FD37C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7.154.831,24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	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D066E451-1768-4749-B6FD-6D8DDE188CA2}" type="parTrans" cxnId="{1B6A6F8C-15AE-4D03-96ED-C21892D67F94}">
      <dgm:prSet/>
      <dgm:spPr/>
      <dgm:t>
        <a:bodyPr/>
        <a:lstStyle/>
        <a:p>
          <a:endParaRPr lang="pt-BR"/>
        </a:p>
      </dgm:t>
    </dgm:pt>
    <dgm:pt modelId="{CA67E24F-0153-4499-9709-A323681BBEC8}" type="sibTrans" cxnId="{1B6A6F8C-15AE-4D03-96ED-C21892D67F94}">
      <dgm:prSet/>
      <dgm:spPr/>
      <dgm:t>
        <a:bodyPr/>
        <a:lstStyle/>
        <a:p>
          <a:endParaRPr lang="pt-BR"/>
        </a:p>
      </dgm:t>
    </dgm:pt>
    <dgm:pt modelId="{52F4DDCE-FF7B-4C20-94A2-97DDB76E6988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126.446,09</a:t>
          </a:r>
          <a:endParaRPr lang="pt-BR" sz="1600" dirty="0" smtClean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15379100-FAD8-4598-8720-B5E7B52ACC3B}" type="parTrans" cxnId="{38F1A602-4DFF-48B2-A753-6BDBAE2F4159}">
      <dgm:prSet/>
      <dgm:spPr/>
      <dgm:t>
        <a:bodyPr/>
        <a:lstStyle/>
        <a:p>
          <a:endParaRPr lang="pt-BR"/>
        </a:p>
      </dgm:t>
    </dgm:pt>
    <dgm:pt modelId="{2930E83A-E750-4A80-93C1-A4A9DDEA92E2}" type="sibTrans" cxnId="{38F1A602-4DFF-48B2-A753-6BDBAE2F4159}">
      <dgm:prSet/>
      <dgm:spPr/>
      <dgm:t>
        <a:bodyPr/>
        <a:lstStyle/>
        <a:p>
          <a:endParaRPr lang="pt-BR"/>
        </a:p>
      </dgm:t>
    </dgm:pt>
    <dgm:pt modelId="{1179482F-6B01-4C9E-AEAB-39208EA802A6}">
      <dgm:prSet phldrT="[Texto]" custT="1"/>
      <dgm:spPr>
        <a:solidFill>
          <a:srgbClr val="FF0000">
            <a:alpha val="90000"/>
          </a:srgbClr>
        </a:solidFill>
      </dgm:spPr>
      <dgm:t>
        <a:bodyPr/>
        <a:lstStyle/>
        <a:p>
          <a:pPr algn="ctr"/>
          <a:r>
            <a:rPr lang="pt-BR" sz="2800" b="1" dirty="0" smtClean="0">
              <a:latin typeface="Arial Black" panose="020B0A04020102020204" pitchFamily="34" charset="0"/>
            </a:rPr>
            <a:t>SAÍDAS</a:t>
          </a:r>
          <a:endParaRPr lang="pt-BR" sz="2800" b="1" dirty="0">
            <a:latin typeface="Arial Black" panose="020B0A04020102020204" pitchFamily="34" charset="0"/>
          </a:endParaRPr>
        </a:p>
      </dgm:t>
    </dgm:pt>
    <dgm:pt modelId="{CB716FD8-60C6-41B3-956F-68BAF944AE17}" type="parTrans" cxnId="{05252807-5507-49E7-8BC0-41EAF22953EB}">
      <dgm:prSet/>
      <dgm:spPr/>
      <dgm:t>
        <a:bodyPr/>
        <a:lstStyle/>
        <a:p>
          <a:endParaRPr lang="pt-BR"/>
        </a:p>
      </dgm:t>
    </dgm:pt>
    <dgm:pt modelId="{DD5A9E04-8F52-4189-9CE1-325F7B0B6CA4}" type="sibTrans" cxnId="{05252807-5507-49E7-8BC0-41EAF22953EB}">
      <dgm:prSet/>
      <dgm:spPr/>
      <dgm:t>
        <a:bodyPr/>
        <a:lstStyle/>
        <a:p>
          <a:endParaRPr lang="pt-BR"/>
        </a:p>
      </dgm:t>
    </dgm:pt>
    <dgm:pt modelId="{34CF0167-9F18-4705-9418-B4CFD7EF79AA}">
      <dgm:prSet phldrT="[Texto]" custT="1"/>
      <dgm:spPr/>
      <dgm:t>
        <a:bodyPr/>
        <a:lstStyle/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</a:t>
          </a:r>
          <a:r>
            <a:rPr lang="pt-BR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7.110.365,43</a:t>
          </a:r>
          <a:endParaRPr lang="pt-BR" sz="16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gm:t>
    </dgm:pt>
    <dgm:pt modelId="{45CA0B48-BD68-4710-9199-9E6A82774BC3}" type="parTrans" cxnId="{B8D040A6-AC82-453B-95CA-35D6811B7FE2}">
      <dgm:prSet/>
      <dgm:spPr/>
      <dgm:t>
        <a:bodyPr/>
        <a:lstStyle/>
        <a:p>
          <a:endParaRPr lang="pt-BR"/>
        </a:p>
      </dgm:t>
    </dgm:pt>
    <dgm:pt modelId="{AE7F1E86-D5D6-489B-91B3-E198FBA988A2}" type="sibTrans" cxnId="{B8D040A6-AC82-453B-95CA-35D6811B7FE2}">
      <dgm:prSet/>
      <dgm:spPr/>
      <dgm:t>
        <a:bodyPr/>
        <a:lstStyle/>
        <a:p>
          <a:endParaRPr lang="pt-BR"/>
        </a:p>
      </dgm:t>
    </dgm:pt>
    <dgm:pt modelId="{4BD901D9-2FA5-45FD-94EC-2966A14B2207}" type="pres">
      <dgm:prSet presAssocID="{56C67741-09A9-4223-A6EE-702A56DFDEA3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02561F-8DCD-43D0-9D5B-FE09CCBC6044}" type="pres">
      <dgm:prSet presAssocID="{56C67741-09A9-4223-A6EE-702A56DFDEA3}" presName="dummyMaxCanvas" presStyleCnt="0"/>
      <dgm:spPr/>
    </dgm:pt>
    <dgm:pt modelId="{79837C62-1C95-49AB-9AF5-B4DF321EC0F9}" type="pres">
      <dgm:prSet presAssocID="{56C67741-09A9-4223-A6EE-702A56DFDEA3}" presName="parentComposite" presStyleCnt="0"/>
      <dgm:spPr/>
    </dgm:pt>
    <dgm:pt modelId="{C38078E2-6E92-40A0-85DD-2F8DEDAD70E6}" type="pres">
      <dgm:prSet presAssocID="{56C67741-09A9-4223-A6EE-702A56DFDEA3}" presName="parent1" presStyleLbl="alignAccFollowNode1" presStyleIdx="0" presStyleCnt="4" custScaleX="244326" custLinFactX="-27314" custLinFactNeighborX="-100000" custLinFactNeighborY="1603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65EB933D-0CE5-403A-9252-2FB15B5F6AE6}" type="pres">
      <dgm:prSet presAssocID="{56C67741-09A9-4223-A6EE-702A56DFDEA3}" presName="parent2" presStyleLbl="alignAccFollowNode1" presStyleIdx="1" presStyleCnt="4" custScaleX="244945" custScaleY="104167" custLinFactX="29947" custLinFactNeighborX="100000" custLinFactNeighborY="208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33B5B9D3-618D-412D-B1AF-F8786E2C21B1}" type="pres">
      <dgm:prSet presAssocID="{56C67741-09A9-4223-A6EE-702A56DFDEA3}" presName="childrenComposite" presStyleCnt="0"/>
      <dgm:spPr/>
    </dgm:pt>
    <dgm:pt modelId="{1A5FC006-C7D0-45BC-9FA6-E7E6C7AEDB8A}" type="pres">
      <dgm:prSet presAssocID="{56C67741-09A9-4223-A6EE-702A56DFDEA3}" presName="dummyMaxCanvas_ChildArea" presStyleCnt="0"/>
      <dgm:spPr/>
    </dgm:pt>
    <dgm:pt modelId="{323D0F81-891C-4D6F-A5F2-92AC7FBFE7A4}" type="pres">
      <dgm:prSet presAssocID="{56C67741-09A9-4223-A6EE-702A56DFDEA3}" presName="fulcrum" presStyleLbl="alignAccFollowNode1" presStyleIdx="2" presStyleCnt="4" custScaleY="83328" custLinFactNeighborX="4090" custLinFactNeighborY="-6135"/>
      <dgm:spPr>
        <a:solidFill>
          <a:schemeClr val="tx2">
            <a:lumMod val="75000"/>
            <a:alpha val="90000"/>
          </a:schemeClr>
        </a:solidFill>
      </dgm:spPr>
    </dgm:pt>
    <dgm:pt modelId="{23751AD7-33D8-43DB-BF56-FDF725640109}" type="pres">
      <dgm:prSet presAssocID="{56C67741-09A9-4223-A6EE-702A56DFDEA3}" presName="balance_21" presStyleLbl="alignAccFollowNode1" presStyleIdx="3" presStyleCnt="4" custScaleX="264191" custScaleY="166883" custLinFactNeighborX="683" custLinFactNeighborY="-24204">
        <dgm:presLayoutVars>
          <dgm:bulletEnabled val="1"/>
        </dgm:presLayoutVars>
      </dgm:prSet>
      <dgm:spPr>
        <a:solidFill>
          <a:schemeClr val="tx1">
            <a:lumMod val="75000"/>
            <a:lumOff val="25000"/>
            <a:alpha val="90000"/>
          </a:schemeClr>
        </a:solidFill>
      </dgm:spPr>
    </dgm:pt>
    <dgm:pt modelId="{7963AFB2-AB36-4AF2-BFDF-3EAC99DB37BA}" type="pres">
      <dgm:prSet presAssocID="{56C67741-09A9-4223-A6EE-702A56DFDEA3}" presName="left_21_1" presStyleLbl="node1" presStyleIdx="0" presStyleCnt="3" custScaleX="212448" custLinFactNeighborX="-89086" custLinFactNeighborY="-1334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F15C3-A667-4F02-9193-DC3FCB5DF162}" type="pres">
      <dgm:prSet presAssocID="{56C67741-09A9-4223-A6EE-702A56DFDEA3}" presName="left_21_2" presStyleLbl="node1" presStyleIdx="1" presStyleCnt="3" custScaleX="214206" custLinFactNeighborX="-90632" custLinFactNeighborY="-394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D6E267-8627-4770-B076-498D6A3567E9}" type="pres">
      <dgm:prSet presAssocID="{56C67741-09A9-4223-A6EE-702A56DFDEA3}" presName="right_21_1" presStyleLbl="node1" presStyleIdx="2" presStyleCnt="3" custScaleX="207089" custLinFactNeighborX="98620" custLinFactNeighborY="-313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D040A6-AC82-453B-95CA-35D6811B7FE2}" srcId="{1179482F-6B01-4C9E-AEAB-39208EA802A6}" destId="{34CF0167-9F18-4705-9418-B4CFD7EF79AA}" srcOrd="0" destOrd="0" parTransId="{45CA0B48-BD68-4710-9199-9E6A82774BC3}" sibTransId="{AE7F1E86-D5D6-489B-91B3-E198FBA988A2}"/>
    <dgm:cxn modelId="{38F1A602-4DFF-48B2-A753-6BDBAE2F4159}" srcId="{44A80A55-C7A1-4AE1-B65C-9A932A7A7670}" destId="{52F4DDCE-FF7B-4C20-94A2-97DDB76E6988}" srcOrd="1" destOrd="0" parTransId="{15379100-FAD8-4598-8720-B5E7B52ACC3B}" sibTransId="{2930E83A-E750-4A80-93C1-A4A9DDEA92E2}"/>
    <dgm:cxn modelId="{D2CD2912-7C18-4674-BA15-DB9F60D110DB}" type="presOf" srcId="{44A80A55-C7A1-4AE1-B65C-9A932A7A7670}" destId="{C38078E2-6E92-40A0-85DD-2F8DEDAD70E6}" srcOrd="0" destOrd="0" presId="urn:microsoft.com/office/officeart/2005/8/layout/balance1"/>
    <dgm:cxn modelId="{C134A6ED-5E05-4AEA-B6F3-6F4D8B03C338}" type="presOf" srcId="{34CF0167-9F18-4705-9418-B4CFD7EF79AA}" destId="{41D6E267-8627-4770-B076-498D6A3567E9}" srcOrd="0" destOrd="0" presId="urn:microsoft.com/office/officeart/2005/8/layout/balance1"/>
    <dgm:cxn modelId="{A1EB3940-B4B8-47B0-9C53-3F88401F0021}" type="presOf" srcId="{F9BA81ED-D473-4DFE-8124-D2A0677FD37C}" destId="{7963AFB2-AB36-4AF2-BFDF-3EAC99DB37BA}" srcOrd="0" destOrd="0" presId="urn:microsoft.com/office/officeart/2005/8/layout/balance1"/>
    <dgm:cxn modelId="{05252807-5507-49E7-8BC0-41EAF22953EB}" srcId="{56C67741-09A9-4223-A6EE-702A56DFDEA3}" destId="{1179482F-6B01-4C9E-AEAB-39208EA802A6}" srcOrd="1" destOrd="0" parTransId="{CB716FD8-60C6-41B3-956F-68BAF944AE17}" sibTransId="{DD5A9E04-8F52-4189-9CE1-325F7B0B6CA4}"/>
    <dgm:cxn modelId="{DE586E2E-34F0-488A-B823-1596390FAF70}" type="presOf" srcId="{1179482F-6B01-4C9E-AEAB-39208EA802A6}" destId="{65EB933D-0CE5-403A-9252-2FB15B5F6AE6}" srcOrd="0" destOrd="0" presId="urn:microsoft.com/office/officeart/2005/8/layout/balance1"/>
    <dgm:cxn modelId="{93040B91-162E-4FBD-BA6B-73F5183BB37A}" srcId="{56C67741-09A9-4223-A6EE-702A56DFDEA3}" destId="{44A80A55-C7A1-4AE1-B65C-9A932A7A7670}" srcOrd="0" destOrd="0" parTransId="{06B45B6D-A310-4072-9355-2E3EB3C1A8D6}" sibTransId="{7CA0B330-108B-4EFB-B58B-056F2FF55FC1}"/>
    <dgm:cxn modelId="{A4EC2156-3CFE-435E-8072-51329E40CAB6}" type="presOf" srcId="{52F4DDCE-FF7B-4C20-94A2-97DDB76E6988}" destId="{ECEF15C3-A667-4F02-9193-DC3FCB5DF162}" srcOrd="0" destOrd="0" presId="urn:microsoft.com/office/officeart/2005/8/layout/balance1"/>
    <dgm:cxn modelId="{87E270B5-6267-45BC-AC15-A6E810CB1250}" type="presOf" srcId="{56C67741-09A9-4223-A6EE-702A56DFDEA3}" destId="{4BD901D9-2FA5-45FD-94EC-2966A14B2207}" srcOrd="0" destOrd="0" presId="urn:microsoft.com/office/officeart/2005/8/layout/balance1"/>
    <dgm:cxn modelId="{1B6A6F8C-15AE-4D03-96ED-C21892D67F94}" srcId="{44A80A55-C7A1-4AE1-B65C-9A932A7A7670}" destId="{F9BA81ED-D473-4DFE-8124-D2A0677FD37C}" srcOrd="0" destOrd="0" parTransId="{D066E451-1768-4749-B6FD-6D8DDE188CA2}" sibTransId="{CA67E24F-0153-4499-9709-A323681BBEC8}"/>
    <dgm:cxn modelId="{8117C73A-67E8-403B-BCBA-8AD90146AE3C}" type="presParOf" srcId="{4BD901D9-2FA5-45FD-94EC-2966A14B2207}" destId="{C502561F-8DCD-43D0-9D5B-FE09CCBC6044}" srcOrd="0" destOrd="0" presId="urn:microsoft.com/office/officeart/2005/8/layout/balance1"/>
    <dgm:cxn modelId="{1DB0228E-9AAA-4FA3-A26F-8011E3D8DAF9}" type="presParOf" srcId="{4BD901D9-2FA5-45FD-94EC-2966A14B2207}" destId="{79837C62-1C95-49AB-9AF5-B4DF321EC0F9}" srcOrd="1" destOrd="0" presId="urn:microsoft.com/office/officeart/2005/8/layout/balance1"/>
    <dgm:cxn modelId="{4E027FF5-5C58-486B-953D-42FC93192C79}" type="presParOf" srcId="{79837C62-1C95-49AB-9AF5-B4DF321EC0F9}" destId="{C38078E2-6E92-40A0-85DD-2F8DEDAD70E6}" srcOrd="0" destOrd="0" presId="urn:microsoft.com/office/officeart/2005/8/layout/balance1"/>
    <dgm:cxn modelId="{B84DA27A-14B3-4E68-9D65-06FF6C370737}" type="presParOf" srcId="{79837C62-1C95-49AB-9AF5-B4DF321EC0F9}" destId="{65EB933D-0CE5-403A-9252-2FB15B5F6AE6}" srcOrd="1" destOrd="0" presId="urn:microsoft.com/office/officeart/2005/8/layout/balance1"/>
    <dgm:cxn modelId="{34D88690-C60F-4D03-8D36-11F5BEB6517B}" type="presParOf" srcId="{4BD901D9-2FA5-45FD-94EC-2966A14B2207}" destId="{33B5B9D3-618D-412D-B1AF-F8786E2C21B1}" srcOrd="2" destOrd="0" presId="urn:microsoft.com/office/officeart/2005/8/layout/balance1"/>
    <dgm:cxn modelId="{7529011D-9B65-46D0-8A45-F32E3A408206}" type="presParOf" srcId="{33B5B9D3-618D-412D-B1AF-F8786E2C21B1}" destId="{1A5FC006-C7D0-45BC-9FA6-E7E6C7AEDB8A}" srcOrd="0" destOrd="0" presId="urn:microsoft.com/office/officeart/2005/8/layout/balance1"/>
    <dgm:cxn modelId="{9EB05422-5BB6-417B-8E05-49A2FF24FDDB}" type="presParOf" srcId="{33B5B9D3-618D-412D-B1AF-F8786E2C21B1}" destId="{323D0F81-891C-4D6F-A5F2-92AC7FBFE7A4}" srcOrd="1" destOrd="0" presId="urn:microsoft.com/office/officeart/2005/8/layout/balance1"/>
    <dgm:cxn modelId="{6CE2552D-81A4-485F-B154-8CE70B445010}" type="presParOf" srcId="{33B5B9D3-618D-412D-B1AF-F8786E2C21B1}" destId="{23751AD7-33D8-43DB-BF56-FDF725640109}" srcOrd="2" destOrd="0" presId="urn:microsoft.com/office/officeart/2005/8/layout/balance1"/>
    <dgm:cxn modelId="{AB919511-74DA-4E62-93FC-C5A31606F43E}" type="presParOf" srcId="{33B5B9D3-618D-412D-B1AF-F8786E2C21B1}" destId="{7963AFB2-AB36-4AF2-BFDF-3EAC99DB37BA}" srcOrd="3" destOrd="0" presId="urn:microsoft.com/office/officeart/2005/8/layout/balance1"/>
    <dgm:cxn modelId="{B77143CC-4F1F-4A65-B17D-EA757947C677}" type="presParOf" srcId="{33B5B9D3-618D-412D-B1AF-F8786E2C21B1}" destId="{ECEF15C3-A667-4F02-9193-DC3FCB5DF162}" srcOrd="4" destOrd="0" presId="urn:microsoft.com/office/officeart/2005/8/layout/balance1"/>
    <dgm:cxn modelId="{49925E08-C7FA-4F91-84B6-E3CE73DBFA0A}" type="presParOf" srcId="{33B5B9D3-618D-412D-B1AF-F8786E2C21B1}" destId="{41D6E267-8627-4770-B076-498D6A3567E9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078E2-6E92-40A0-85DD-2F8DEDAD70E6}">
      <dsp:nvSpPr>
        <dsp:cNvPr id="0" name=""/>
        <dsp:cNvSpPr/>
      </dsp:nvSpPr>
      <dsp:spPr>
        <a:xfrm>
          <a:off x="1791814" y="19649"/>
          <a:ext cx="3267396" cy="74295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 Black" panose="020B0A04020102020204" pitchFamily="34" charset="0"/>
            </a:rPr>
            <a:t>   </a:t>
          </a:r>
          <a:r>
            <a:rPr lang="pt-BR" sz="2800" b="1" kern="1200" dirty="0" smtClean="0">
              <a:latin typeface="Arial Black" panose="020B0A04020102020204" pitchFamily="34" charset="0"/>
            </a:rPr>
            <a:t>ENTRADAS</a:t>
          </a:r>
          <a:r>
            <a:rPr lang="pt-BR" sz="2800" kern="1200" dirty="0" smtClean="0"/>
            <a:t>	</a:t>
          </a:r>
          <a:endParaRPr lang="pt-BR" sz="2800" kern="1200" dirty="0"/>
        </a:p>
      </dsp:txBody>
      <dsp:txXfrm>
        <a:off x="1813574" y="41409"/>
        <a:ext cx="3223876" cy="699430"/>
      </dsp:txXfrm>
    </dsp:sp>
    <dsp:sp modelId="{65EB933D-0CE5-403A-9252-2FB15B5F6AE6}">
      <dsp:nvSpPr>
        <dsp:cNvPr id="0" name=""/>
        <dsp:cNvSpPr/>
      </dsp:nvSpPr>
      <dsp:spPr>
        <a:xfrm>
          <a:off x="7159722" y="-6194"/>
          <a:ext cx="3275673" cy="773908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latin typeface="Arial Black" panose="020B0A04020102020204" pitchFamily="34" charset="0"/>
            </a:rPr>
            <a:t>SAÍDAS</a:t>
          </a:r>
          <a:endParaRPr lang="pt-BR" sz="2800" b="1" kern="1200" dirty="0">
            <a:latin typeface="Arial Black" panose="020B0A04020102020204" pitchFamily="34" charset="0"/>
          </a:endParaRPr>
        </a:p>
      </dsp:txBody>
      <dsp:txXfrm>
        <a:off x="7182389" y="16473"/>
        <a:ext cx="3230339" cy="728574"/>
      </dsp:txXfrm>
    </dsp:sp>
    <dsp:sp modelId="{323D0F81-891C-4D6F-A5F2-92AC7FBFE7A4}">
      <dsp:nvSpPr>
        <dsp:cNvPr id="0" name=""/>
        <dsp:cNvSpPr/>
      </dsp:nvSpPr>
      <dsp:spPr>
        <a:xfrm>
          <a:off x="5840183" y="3177541"/>
          <a:ext cx="557212" cy="464314"/>
        </a:xfrm>
        <a:prstGeom prst="triangle">
          <a:avLst/>
        </a:prstGeom>
        <a:solidFill>
          <a:schemeClr val="tx2">
            <a:lumMod val="7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751AD7-33D8-43DB-BF56-FDF725640109}">
      <dsp:nvSpPr>
        <dsp:cNvPr id="0" name=""/>
        <dsp:cNvSpPr/>
      </dsp:nvSpPr>
      <dsp:spPr>
        <a:xfrm rot="21360000">
          <a:off x="3330840" y="2735371"/>
          <a:ext cx="5581061" cy="390265"/>
        </a:xfrm>
        <a:prstGeom prst="rect">
          <a:avLst/>
        </a:prstGeom>
        <a:solidFill>
          <a:schemeClr val="tx1">
            <a:lumMod val="75000"/>
            <a:lumOff val="25000"/>
            <a:alpha val="9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3AFB2-AB36-4AF2-BFDF-3EAC99DB37BA}">
      <dsp:nvSpPr>
        <dsp:cNvPr id="0" name=""/>
        <dsp:cNvSpPr/>
      </dsp:nvSpPr>
      <dsp:spPr>
        <a:xfrm rot="21360000">
          <a:off x="2304370" y="1900503"/>
          <a:ext cx="3009259" cy="8620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RECEITAS PERÍODO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 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7.154.831,24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	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346451" y="1942584"/>
        <a:ext cx="2925097" cy="777870"/>
      </dsp:txXfrm>
    </dsp:sp>
    <dsp:sp modelId="{ECEF15C3-A667-4F02-9193-DC3FCB5DF162}">
      <dsp:nvSpPr>
        <dsp:cNvPr id="0" name=""/>
        <dsp:cNvSpPr/>
      </dsp:nvSpPr>
      <dsp:spPr>
        <a:xfrm rot="21360000">
          <a:off x="2195030" y="991645"/>
          <a:ext cx="3034785" cy="8602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SALDO ANTERIOR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126.446,09</a:t>
          </a:r>
          <a:endParaRPr lang="pt-BR" sz="1600" kern="1200" dirty="0" smtClean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2237024" y="1033639"/>
        <a:ext cx="2950797" cy="776259"/>
      </dsp:txXfrm>
    </dsp:sp>
    <dsp:sp modelId="{41D6E267-8627-4770-B076-498D6A3567E9}">
      <dsp:nvSpPr>
        <dsp:cNvPr id="0" name=""/>
        <dsp:cNvSpPr/>
      </dsp:nvSpPr>
      <dsp:spPr>
        <a:xfrm rot="21360000">
          <a:off x="6961821" y="1571308"/>
          <a:ext cx="2931450" cy="867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DESPESAS PERÍODO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R$ </a:t>
          </a:r>
          <a:r>
            <a:rPr lang="pt-BR" sz="16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rPr>
            <a:t>7.110.365,43</a:t>
          </a:r>
          <a:endParaRPr lang="pt-BR" sz="1600" kern="1200" dirty="0">
            <a:solidFill>
              <a:schemeClr val="tx1">
                <a:lumMod val="95000"/>
                <a:lumOff val="5000"/>
              </a:schemeClr>
            </a:solidFill>
            <a:latin typeface="Arial Black" panose="020B0A04020102020204" pitchFamily="34" charset="0"/>
          </a:endParaRPr>
        </a:p>
      </dsp:txBody>
      <dsp:txXfrm>
        <a:off x="7004168" y="1613655"/>
        <a:ext cx="2846756" cy="782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39F8-BD9A-4C9C-9487-B6789E94635D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C7135-9D44-4FB0-A670-22AB932257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5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47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14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21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44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1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0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9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5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142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60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5B1EF-C334-41B4-B345-4D163BFF3DF1}" type="datetimeFigureOut">
              <a:rPr lang="pt-BR" smtClean="0"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994-7672-4B63-A4C0-3CF833112A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82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0" y="167176"/>
            <a:ext cx="12192000" cy="6690824"/>
          </a:xfrm>
        </p:spPr>
        <p:txBody>
          <a:bodyPr/>
          <a:lstStyle/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FUNDAÇÃO SERVIÇOS DE SAÚDE DE NOVA ANDRADINA</a:t>
            </a:r>
          </a:p>
          <a:p>
            <a:r>
              <a:rPr lang="pt-BR" sz="28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FUNSAU – NA</a:t>
            </a:r>
          </a:p>
          <a:p>
            <a:r>
              <a:rPr lang="pt-BR" sz="1200" b="1" u="sng" dirty="0" smtClean="0">
                <a:latin typeface="Arial Black" panose="020B0A04020102020204" pitchFamily="34" charset="0"/>
              </a:rPr>
              <a:t>HOSPITAL REGIONAL NOVA ANDRADINA</a:t>
            </a: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  <a:p>
            <a:endParaRPr lang="pt-BR" sz="1200" b="1" u="sng" dirty="0">
              <a:latin typeface="Arial Black" panose="020B0A04020102020204" pitchFamily="34" charset="0"/>
            </a:endParaRPr>
          </a:p>
          <a:p>
            <a:endParaRPr lang="pt-BR" sz="1200" b="1" u="sng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6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4209" y="997527"/>
            <a:ext cx="6754091" cy="48109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CONSELHO CURADOR FUNSAU NA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RELATÓRIO FINANCEIRO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RESTOS A RECEBER E A PAGAR</a:t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/>
            </a:r>
            <a:br>
              <a:rPr lang="pt-BR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2º QUADRIMESTRE 2018</a:t>
            </a:r>
            <a:br>
              <a:rPr lang="pt-BR" sz="2800" b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</a:br>
            <a:endParaRPr lang="pt-BR" sz="2800" b="1" u="sng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18" y="5237017"/>
            <a:ext cx="2498581" cy="11949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821" y="270164"/>
            <a:ext cx="2257123" cy="76354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2891"/>
            <a:ext cx="26746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101600"/>
            <a:ext cx="10515600" cy="395111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RECEBIMENTOS – RECEITAS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07082"/>
              </p:ext>
            </p:extLst>
          </p:nvPr>
        </p:nvGraphicFramePr>
        <p:xfrm>
          <a:off x="745067" y="549479"/>
          <a:ext cx="10713155" cy="50650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16089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SALDO ANTERIOR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BANCÁRIO (BCO BRASIL / SICOOB)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126.446,09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126.446,09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13620"/>
              </p:ext>
            </p:extLst>
          </p:nvPr>
        </p:nvGraphicFramePr>
        <p:xfrm>
          <a:off x="776240" y="1677814"/>
          <a:ext cx="10724443" cy="1944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CONTRATUALIZADAS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TETO FEDERAL MAC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880.000,00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FNS – TETO FFDERAL RUE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586.150,00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ESTADO DE SAÚDE MS SES/MS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1.760.000,00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 SAÚDE MS SES/MS -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1.704.000,00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SEC ESTADO DE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SAÚDE MS SES/MS - BATAYPORÃ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123.343,52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FMS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NOVA ANDRADINA MS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1.700.000,00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MUNICIPIOS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MICRORREGIÃO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310.000,00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7.063.493,52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98190"/>
              </p:ext>
            </p:extLst>
          </p:nvPr>
        </p:nvGraphicFramePr>
        <p:xfrm>
          <a:off x="765848" y="4247958"/>
          <a:ext cx="10747022" cy="163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2150"/>
                <a:gridCol w="2522029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DIVERSAS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RECEITAS FINANCEIRAS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2.598,69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REPASSE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PROJETO C. ELETIVAS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35.926,67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DEVOLUÇÃO SALDO SUPR FUNDOS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291,04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 – CUSTO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EDITAL COMPRA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RECEITA – DOAÇÕES VOLUNTÁRIAS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570,00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chemeClr val="bg1"/>
                    </a:solidFill>
                  </a:tcPr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RECEITA – JUROS PAGTO MUNIC TAQUARUSSU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51.881,32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91.337,72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460603"/>
              </p:ext>
            </p:extLst>
          </p:nvPr>
        </p:nvGraphicFramePr>
        <p:xfrm>
          <a:off x="765848" y="6368830"/>
          <a:ext cx="10747279" cy="2527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89033"/>
                <a:gridCol w="2858246"/>
              </a:tblGrid>
              <a:tr h="24954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RECEITA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GERAL 2º QUADRIMESTRE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2018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(SALDO + RECEITAS)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7.281.277,33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RECEITAS POR FONTES DE RECEBIMENTOS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</a:t>
            </a:r>
            <a:r>
              <a:rPr lang="pt-BR" sz="2400" b="1" u="sng" dirty="0" smtClean="0">
                <a:latin typeface="Arial Black" panose="020B0A04020102020204" pitchFamily="34" charset="0"/>
              </a:rPr>
              <a:t>7.154.831,24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499112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>
          <a:xfrm>
            <a:off x="838200" y="80010"/>
            <a:ext cx="10515600" cy="457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 Black" panose="020B0A04020102020204" pitchFamily="34" charset="0"/>
              </a:rPr>
              <a:t>PAGAMENTOS REALIZADOS – DESPESAS </a:t>
            </a:r>
            <a:endParaRPr lang="pt-BR" sz="24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18" name="Espaço Reservado para Conteúdo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558576"/>
              </p:ext>
            </p:extLst>
          </p:nvPr>
        </p:nvGraphicFramePr>
        <p:xfrm>
          <a:off x="756497" y="538049"/>
          <a:ext cx="10713155" cy="81427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439"/>
                <a:gridCol w="2491565"/>
                <a:gridCol w="2849151"/>
              </a:tblGrid>
              <a:tr h="307771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1 - FOLHA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PAGAMENTO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Salários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, Férias, Rescisões 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1.675.399,71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chemeClr val="bg1"/>
                    </a:solidFill>
                  </a:tcPr>
                </a:tc>
              </a:tr>
              <a:tr h="16089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Encargos Trabalhistas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434.612,56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2.110.012,27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39953" marR="39953" marT="19947" marB="19947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983394"/>
              </p:ext>
            </p:extLst>
          </p:nvPr>
        </p:nvGraphicFramePr>
        <p:xfrm>
          <a:off x="767928" y="1506364"/>
          <a:ext cx="10724443" cy="72888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97323"/>
                <a:gridCol w="2460545"/>
                <a:gridCol w="2866575"/>
              </a:tblGrid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2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- 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/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</a:tr>
              <a:tr h="243023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Profissionais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Médicos HR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1.983.269,97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chemeClr val="bg1"/>
                    </a:solidFill>
                  </a:tcPr>
                </a:tc>
              </a:tr>
              <a:tr h="242839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Prestação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Serviços Setor UTI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1.704.000,00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3.687.269,97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11700" marR="11700" marT="5848" marB="5848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43668"/>
              </p:ext>
            </p:extLst>
          </p:nvPr>
        </p:nvGraphicFramePr>
        <p:xfrm>
          <a:off x="765810" y="2408767"/>
          <a:ext cx="10726279" cy="468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0670"/>
                <a:gridCol w="2502766"/>
                <a:gridCol w="2862843"/>
              </a:tblGrid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3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OUTROS SERVIÇOS TOMADOS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</a:tr>
              <a:tr h="23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Manut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/Reparos/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Seg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/Coletas/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Sist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400" baseline="0" dirty="0" err="1" smtClean="0">
                          <a:latin typeface="Arial Black" panose="020B0A04020102020204" pitchFamily="34" charset="0"/>
                        </a:rPr>
                        <a:t>Inform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249.656,17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249.656,17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9105" marR="9105" marT="4547" marB="4547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0298"/>
              </p:ext>
            </p:extLst>
          </p:nvPr>
        </p:nvGraphicFramePr>
        <p:xfrm>
          <a:off x="845820" y="6446520"/>
          <a:ext cx="10664190" cy="2743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7801397"/>
                <a:gridCol w="2862793"/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DESPESA GERAL 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2º QUADRIMESTRE 2018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7.110.365,43</a:t>
                      </a:r>
                      <a:endParaRPr lang="pt-BR" sz="140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39396" marR="39396" marT="19693" marB="19693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049363"/>
              </p:ext>
            </p:extLst>
          </p:nvPr>
        </p:nvGraphicFramePr>
        <p:xfrm>
          <a:off x="788669" y="3085676"/>
          <a:ext cx="10721342" cy="57014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49241"/>
                <a:gridCol w="2531403"/>
                <a:gridCol w="2840698"/>
              </a:tblGrid>
              <a:tr h="297604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 – INSUMOS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DE APOIO 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</a:tr>
              <a:tr h="240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Uso Geral Hospital (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Ortop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, Bens Uso/</a:t>
                      </a:r>
                      <a:r>
                        <a:rPr lang="pt-BR" sz="1400" dirty="0" err="1" smtClean="0">
                          <a:latin typeface="Arial Black" panose="020B0A04020102020204" pitchFamily="34" charset="0"/>
                        </a:rPr>
                        <a:t>Cons</a:t>
                      </a:r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185.601,71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185.601,71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9177" marR="59177" marT="29591" marB="29591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98083"/>
              </p:ext>
            </p:extLst>
          </p:nvPr>
        </p:nvGraphicFramePr>
        <p:xfrm>
          <a:off x="800100" y="3897206"/>
          <a:ext cx="10709911" cy="5510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67641"/>
                <a:gridCol w="2496199"/>
                <a:gridCol w="2846071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5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– INSUMOS DE APLICAÇÃO DIRETA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Produtos Limpeza, Nutrição,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Gases, Gráficos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349.313,82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349.313,82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2138" marR="62138" marT="31070" marB="3107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40131"/>
              </p:ext>
            </p:extLst>
          </p:nvPr>
        </p:nvGraphicFramePr>
        <p:xfrm>
          <a:off x="800100" y="4651026"/>
          <a:ext cx="10709911" cy="8353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72323"/>
                <a:gridCol w="2502947"/>
                <a:gridCol w="2834641"/>
              </a:tblGrid>
              <a:tr h="264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6 – FARMÁCIA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HOSPITALAR E EXAMES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</a:tr>
              <a:tr h="25917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Medicamentos / Correlatos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337.564,45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chemeClr val="bg1"/>
                    </a:solidFill>
                  </a:tcPr>
                </a:tc>
              </a:tr>
              <a:tr h="255038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Exames Laboratoriais / Imagem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144.813,46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482.377,91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65095" marR="65095" marT="32549" marB="32549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07528"/>
              </p:ext>
            </p:extLst>
          </p:nvPr>
        </p:nvGraphicFramePr>
        <p:xfrm>
          <a:off x="834390" y="5680904"/>
          <a:ext cx="10675620" cy="5408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326418"/>
                <a:gridCol w="2514562"/>
                <a:gridCol w="2834640"/>
              </a:tblGrid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7 – SERVIÇOS</a:t>
                      </a:r>
                      <a:r>
                        <a:rPr lang="pt-BR" sz="1400" baseline="0" dirty="0" smtClean="0">
                          <a:latin typeface="Arial Black" panose="020B0A04020102020204" pitchFamily="34" charset="0"/>
                        </a:rPr>
                        <a:t> FORNECIMENTOS CONTÍNUOS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VALOR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TOTAL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</a:tr>
              <a:tr h="252000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Internet/Telefonia/Locações/Correios/Informática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46.133,58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>
                          <a:latin typeface="Arial Black" panose="020B0A04020102020204" pitchFamily="34" charset="0"/>
                        </a:rPr>
                        <a:t>46.133,58</a:t>
                      </a:r>
                      <a:endParaRPr lang="pt-BR" sz="1400" dirty="0">
                        <a:latin typeface="Arial Black" panose="020B0A04020102020204" pitchFamily="34" charset="0"/>
                      </a:endParaRPr>
                    </a:p>
                  </a:txBody>
                  <a:tcPr marL="57068" marR="57068" marT="28534" marB="28534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1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50" y="0"/>
            <a:ext cx="11041380" cy="765810"/>
          </a:xfrm>
        </p:spPr>
        <p:txBody>
          <a:bodyPr>
            <a:normAutofit/>
          </a:bodyPr>
          <a:lstStyle/>
          <a:p>
            <a:pPr algn="ctr"/>
            <a:r>
              <a:rPr lang="pt-BR" sz="2400" b="1" u="sng" dirty="0" smtClean="0">
                <a:latin typeface="Arial Black" panose="020B0A04020102020204" pitchFamily="34" charset="0"/>
              </a:rPr>
              <a:t>PAGAMENTOS REALIZADOS POR SETOR (%)</a:t>
            </a:r>
            <a:br>
              <a:rPr lang="pt-BR" sz="2400" b="1" u="sng" dirty="0" smtClean="0">
                <a:latin typeface="Arial Black" panose="020B0A04020102020204" pitchFamily="34" charset="0"/>
              </a:rPr>
            </a:br>
            <a:r>
              <a:rPr lang="pt-BR" sz="2400" b="1" u="sng" dirty="0" smtClean="0">
                <a:latin typeface="Arial Black" panose="020B0A04020102020204" pitchFamily="34" charset="0"/>
              </a:rPr>
              <a:t>R$ </a:t>
            </a:r>
            <a:r>
              <a:rPr lang="pt-BR" sz="2400" b="1" u="sng" dirty="0" smtClean="0">
                <a:latin typeface="Arial Black" panose="020B0A04020102020204" pitchFamily="34" charset="0"/>
              </a:rPr>
              <a:t>7.110.365,43</a:t>
            </a:r>
            <a:endParaRPr lang="pt-BR" sz="2400" b="1" u="sng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Espaço Reservado para Conteú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712"/>
              </p:ext>
            </p:extLst>
          </p:nvPr>
        </p:nvGraphicFramePr>
        <p:xfrm>
          <a:off x="0" y="708660"/>
          <a:ext cx="121920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8750" y="0"/>
            <a:ext cx="9879894" cy="665018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latin typeface="Arial Black" panose="020B0A04020102020204" pitchFamily="34" charset="0"/>
              </a:rPr>
              <a:t>APURAÇÃO RESULTADO PRIMÁRIO </a:t>
            </a:r>
            <a:r>
              <a:rPr lang="pt-BR" sz="2000" b="1" dirty="0" smtClean="0">
                <a:latin typeface="Arial Black" panose="020B0A04020102020204" pitchFamily="34" charset="0"/>
              </a:rPr>
              <a:t>2º QUADRIMESTRE 2018</a:t>
            </a:r>
            <a:br>
              <a:rPr lang="pt-BR" sz="2000" b="1" dirty="0" smtClean="0">
                <a:latin typeface="Arial Black" panose="020B0A04020102020204" pitchFamily="34" charset="0"/>
              </a:rPr>
            </a:br>
            <a:r>
              <a:rPr lang="pt-BR" sz="2000" b="1" dirty="0" smtClean="0">
                <a:latin typeface="Arial Black" panose="020B0A04020102020204" pitchFamily="34" charset="0"/>
              </a:rPr>
              <a:t>(ENTRADAS – SAÍDAS)</a:t>
            </a:r>
            <a:endParaRPr lang="pt-B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7089"/>
              </p:ext>
            </p:extLst>
          </p:nvPr>
        </p:nvGraphicFramePr>
        <p:xfrm>
          <a:off x="0" y="1108710"/>
          <a:ext cx="12192000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02920" y="4766310"/>
            <a:ext cx="11578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/>
          </a:p>
          <a:p>
            <a:endParaRPr lang="pt-BR" sz="1600" b="1" dirty="0" smtClean="0">
              <a:latin typeface="Arial Black" panose="020B0A04020102020204" pitchFamily="34" charset="0"/>
            </a:endParaRPr>
          </a:p>
          <a:p>
            <a:r>
              <a:rPr lang="pt-BR" sz="1600" b="1" dirty="0" smtClean="0">
                <a:latin typeface="Arial Black" panose="020B0A04020102020204" pitchFamily="34" charset="0"/>
              </a:rPr>
              <a:t>TOTAL ENTRADAS .................. R$ </a:t>
            </a:r>
            <a:r>
              <a:rPr lang="pt-BR" sz="1600" b="1" dirty="0" smtClean="0">
                <a:latin typeface="Arial Black" panose="020B0A04020102020204" pitchFamily="34" charset="0"/>
              </a:rPr>
              <a:t>7.281.277,33</a:t>
            </a:r>
            <a:r>
              <a:rPr lang="pt-BR" sz="1600" b="1" dirty="0" smtClean="0">
                <a:latin typeface="Arial Black" panose="020B0A04020102020204" pitchFamily="34" charset="0"/>
              </a:rPr>
              <a:t>    </a:t>
            </a:r>
            <a:r>
              <a:rPr lang="pt-BR" sz="1600" b="1" dirty="0" smtClean="0">
                <a:latin typeface="Arial Black" panose="020B0A04020102020204" pitchFamily="34" charset="0"/>
              </a:rPr>
              <a:t>(-)     TOTAL SAÍDAS ..................... R$ </a:t>
            </a:r>
            <a:r>
              <a:rPr lang="pt-BR" sz="1600" b="1" dirty="0" smtClean="0">
                <a:latin typeface="Arial Black" panose="020B0A04020102020204" pitchFamily="34" charset="0"/>
              </a:rPr>
              <a:t>7.110.365,43</a:t>
            </a:r>
            <a:endParaRPr lang="pt-BR" sz="1600" b="1" dirty="0" smtClean="0">
              <a:latin typeface="Arial Black" panose="020B0A04020102020204" pitchFamily="34" charset="0"/>
            </a:endParaRPr>
          </a:p>
          <a:p>
            <a:pPr algn="ctr"/>
            <a:endParaRPr lang="pt-BR" sz="2000" b="1" dirty="0"/>
          </a:p>
          <a:p>
            <a:pPr algn="ctr"/>
            <a:r>
              <a:rPr lang="pt-BR" b="1" u="sng" dirty="0" smtClean="0">
                <a:latin typeface="Arial Black" panose="020B0A04020102020204" pitchFamily="34" charset="0"/>
              </a:rPr>
              <a:t>SALDO FINAL RELATÓRIO FINANCEIRO + R$ </a:t>
            </a:r>
            <a:r>
              <a:rPr lang="pt-BR" b="1" u="sng" dirty="0" smtClean="0">
                <a:latin typeface="Arial Black" panose="020B0A04020102020204" pitchFamily="34" charset="0"/>
              </a:rPr>
              <a:t>170.911,90</a:t>
            </a:r>
            <a:endParaRPr lang="pt-BR" b="1" u="sng" dirty="0" smtClean="0">
              <a:latin typeface="Arial Black" panose="020B0A04020102020204" pitchFamily="34" charset="0"/>
            </a:endParaRPr>
          </a:p>
          <a:p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422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3044" y="0"/>
            <a:ext cx="10515600" cy="45720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latin typeface="Arial Black" panose="020B0A04020102020204" pitchFamily="34" charset="0"/>
              </a:rPr>
              <a:t>FECHAMENTO 2º QUADRIMESTRE 2018: </a:t>
            </a:r>
            <a:r>
              <a:rPr lang="pt-BR" sz="1800" b="1" dirty="0" smtClean="0">
                <a:latin typeface="Arial Black" panose="020B0A04020102020204" pitchFamily="34" charset="0"/>
              </a:rPr>
              <a:t>CONTAS A RECEBER E A PAGAR</a:t>
            </a:r>
            <a:endParaRPr lang="pt-BR" sz="18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889052"/>
              </p:ext>
            </p:extLst>
          </p:nvPr>
        </p:nvGraphicFramePr>
        <p:xfrm>
          <a:off x="1920239" y="514351"/>
          <a:ext cx="8241031" cy="168335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54758"/>
                <a:gridCol w="2145864"/>
                <a:gridCol w="1940409"/>
              </a:tblGrid>
              <a:tr h="285001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 E RESTOS A RECEBER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Saldo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em Conta Corrente Mês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170.911,90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FNS MAC e RUE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366.537,50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65.000,00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SES MS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2039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Receber SES MS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Batayporã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30.835,88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816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 Receber Microrregião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(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Cob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Jud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)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707.403,57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</a:t>
                      </a:r>
                      <a:r>
                        <a:rPr lang="pt-BR" sz="1400" b="1" baseline="0" dirty="0" smtClean="0">
                          <a:latin typeface="Arial Black" panose="020B0A04020102020204" pitchFamily="34" charset="0"/>
                        </a:rPr>
                        <a:t> 1.766.688,85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8908" cy="310923"/>
          </a:xfrm>
          <a:prstGeom prst="rect">
            <a:avLst/>
          </a:prstGeom>
        </p:spPr>
      </p:pic>
      <p:graphicFrame>
        <p:nvGraphicFramePr>
          <p:cNvPr id="8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99287"/>
              </p:ext>
            </p:extLst>
          </p:nvPr>
        </p:nvGraphicFramePr>
        <p:xfrm>
          <a:off x="1924050" y="2240974"/>
          <a:ext cx="8252460" cy="40601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160520"/>
                <a:gridCol w="2148840"/>
                <a:gridCol w="1943100"/>
              </a:tblGrid>
              <a:tr h="28886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RESTOS A PAGAR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Previdência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Social INSS / Negociação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1.601.542,22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Patronal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1.797.559,16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err="1" smtClean="0">
                          <a:latin typeface="Arial Black" panose="020B0A04020102020204" pitchFamily="34" charset="0"/>
                        </a:rPr>
                        <a:t>Pis</a:t>
                      </a:r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 Folha Pagamento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57.566,22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Pagamento / Férias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386.194,42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Mês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36.932,94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FGTS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Parcelamento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396.039,55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41390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Ações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Trabalhista/Parcelamento</a:t>
                      </a:r>
                      <a:endParaRPr lang="pt-BR" sz="1300" b="1" dirty="0" smtClean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3.005,10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INSS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Servidores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659.264,52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I.R.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17.833,49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Contribuição Sindical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6.906,27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Consignado Folha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Pagto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/ Servidores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7.270,21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pt-BR" sz="1300" b="1" baseline="0" dirty="0" err="1" smtClean="0">
                          <a:latin typeface="Arial Black" panose="020B0A04020102020204" pitchFamily="34" charset="0"/>
                        </a:rPr>
                        <a:t>Serv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Médicos (Anterior + Atual)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569.624,87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ISSQN – Retenções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14.022,46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Médicos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Prestados HR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550.930,83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Serviços Prestados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UTI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426.000,00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endParaRPr lang="pt-BR" sz="12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</a:tr>
              <a:tr h="235186">
                <a:tc>
                  <a:txBody>
                    <a:bodyPr/>
                    <a:lstStyle/>
                    <a:p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Fornecedores</a:t>
                      </a:r>
                      <a:r>
                        <a:rPr lang="pt-BR" sz="1300" b="1" baseline="0" dirty="0" smtClean="0">
                          <a:latin typeface="Arial Black" panose="020B0A04020102020204" pitchFamily="34" charset="0"/>
                        </a:rPr>
                        <a:t> Insumos e Serviços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300" b="1" dirty="0" smtClean="0">
                          <a:latin typeface="Arial Black" panose="020B0A04020102020204" pitchFamily="34" charset="0"/>
                        </a:rPr>
                        <a:t>431.357,42</a:t>
                      </a:r>
                      <a:endParaRPr lang="pt-BR" sz="13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latin typeface="Arial Black" panose="020B0A04020102020204" pitchFamily="34" charset="0"/>
                        </a:rPr>
                        <a:t>R$ 6.962.049,68</a:t>
                      </a:r>
                      <a:endParaRPr lang="pt-BR" sz="1400" b="1" dirty="0">
                        <a:latin typeface="Arial Black" panose="020B0A04020102020204" pitchFamily="34" charset="0"/>
                      </a:endParaRPr>
                    </a:p>
                  </a:txBody>
                  <a:tcPr marL="23924" marR="23924" marT="11964" marB="11964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298622"/>
              </p:ext>
            </p:extLst>
          </p:nvPr>
        </p:nvGraphicFramePr>
        <p:xfrm>
          <a:off x="1894840" y="6400800"/>
          <a:ext cx="8277860" cy="3657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311900"/>
                <a:gridCol w="1965960"/>
              </a:tblGrid>
              <a:tr h="244686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DÉFICIT</a:t>
                      </a:r>
                      <a:r>
                        <a:rPr lang="pt-BR" baseline="0" dirty="0" smtClean="0">
                          <a:solidFill>
                            <a:srgbClr val="C00000"/>
                          </a:solidFill>
                        </a:rPr>
                        <a:t> ACUMULADO A REC – A PAG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dirty="0" smtClean="0">
                          <a:solidFill>
                            <a:srgbClr val="C00000"/>
                          </a:solidFill>
                        </a:rPr>
                        <a:t>-  R$ 5.195.360,83</a:t>
                      </a:r>
                      <a:endParaRPr lang="pt-BR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9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46" y="2560061"/>
            <a:ext cx="2905125" cy="1571625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69" y="2595994"/>
            <a:ext cx="2552700" cy="17907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05" y="2474335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2468</TotalTime>
  <Words>483</Words>
  <Application>Microsoft Office PowerPoint</Application>
  <PresentationFormat>Widescreen</PresentationFormat>
  <Paragraphs>181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Aharoni</vt:lpstr>
      <vt:lpstr>Arial</vt:lpstr>
      <vt:lpstr>Arial Black</vt:lpstr>
      <vt:lpstr>Calibri</vt:lpstr>
      <vt:lpstr>Calibri Light</vt:lpstr>
      <vt:lpstr>Tema do Office</vt:lpstr>
      <vt:lpstr>Apresentação do PowerPoint</vt:lpstr>
      <vt:lpstr> CONSELHO CURADOR FUNSAU NA   RELATÓRIO FINANCEIRO   RESTOS A RECEBER E A PAGAR   2º QUADRIMESTRE 2018 </vt:lpstr>
      <vt:lpstr>RECEBIMENTOS – RECEITAS </vt:lpstr>
      <vt:lpstr>RECEITAS POR FONTES DE RECEBIMENTOS (%) R$ 7.154.831,24</vt:lpstr>
      <vt:lpstr>PAGAMENTOS REALIZADOS – DESPESAS </vt:lpstr>
      <vt:lpstr>PAGAMENTOS REALIZADOS POR SETOR (%) R$ 7.110.365,43</vt:lpstr>
      <vt:lpstr>APURAÇÃO RESULTADO PRIMÁRIO 2º QUADRIMESTRE 2018 (ENTRADAS – SAÍDAS)</vt:lpstr>
      <vt:lpstr>FECHAMENTO 2º QUADRIMESTRE 2018: CONTAS A RECEBER E A PAGAR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REGIONAL</dc:creator>
  <cp:lastModifiedBy>REGIONAL</cp:lastModifiedBy>
  <cp:revision>124</cp:revision>
  <cp:lastPrinted>2018-09-19T21:28:55Z</cp:lastPrinted>
  <dcterms:created xsi:type="dcterms:W3CDTF">2018-07-20T18:26:01Z</dcterms:created>
  <dcterms:modified xsi:type="dcterms:W3CDTF">2018-09-19T21:30:48Z</dcterms:modified>
</cp:coreProperties>
</file>