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57" r:id="rId3"/>
    <p:sldId id="271" r:id="rId4"/>
    <p:sldId id="258" r:id="rId5"/>
    <p:sldId id="259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93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Planilha_do_Microsoft_Excel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5195613185836494E-2"/>
          <c:y val="0.11227571936451505"/>
          <c:w val="0.94960877362832696"/>
          <c:h val="0.812411067573688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Plan1!$A$3</c:f>
              <c:strCache>
                <c:ptCount val="1"/>
                <c:pt idx="0">
                  <c:v>VALORES TOTAIS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Plan1!$B$2:$F$2</c:f>
              <c:strCache>
                <c:ptCount val="5"/>
                <c:pt idx="0">
                  <c:v>MAIO</c:v>
                </c:pt>
                <c:pt idx="1">
                  <c:v>JUNHO</c:v>
                </c:pt>
                <c:pt idx="2">
                  <c:v>JULHO</c:v>
                </c:pt>
                <c:pt idx="3">
                  <c:v>AGOSTO</c:v>
                </c:pt>
                <c:pt idx="4">
                  <c:v>TOTAL</c:v>
                </c:pt>
              </c:strCache>
            </c:strRef>
          </c:cat>
          <c:val>
            <c:numRef>
              <c:f>Plan1!$B$3:$F$3</c:f>
              <c:numCache>
                <c:formatCode>General</c:formatCode>
                <c:ptCount val="5"/>
                <c:pt idx="0">
                  <c:v>89</c:v>
                </c:pt>
                <c:pt idx="1">
                  <c:v>40</c:v>
                </c:pt>
                <c:pt idx="2">
                  <c:v>77</c:v>
                </c:pt>
                <c:pt idx="3">
                  <c:v>98</c:v>
                </c:pt>
                <c:pt idx="4">
                  <c:v>304</c:v>
                </c:pt>
              </c:numCache>
            </c:numRef>
          </c:val>
        </c:ser>
        <c:ser>
          <c:idx val="1"/>
          <c:order val="1"/>
          <c:tx>
            <c:strRef>
              <c:f>Plan1!$A$4</c:f>
              <c:strCache>
                <c:ptCount val="1"/>
                <c:pt idx="0">
                  <c:v>INTERNAÇÕES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Plan1!$B$2:$F$2</c:f>
              <c:strCache>
                <c:ptCount val="5"/>
                <c:pt idx="0">
                  <c:v>MAIO</c:v>
                </c:pt>
                <c:pt idx="1">
                  <c:v>JUNHO</c:v>
                </c:pt>
                <c:pt idx="2">
                  <c:v>JULHO</c:v>
                </c:pt>
                <c:pt idx="3">
                  <c:v>AGOSTO</c:v>
                </c:pt>
                <c:pt idx="4">
                  <c:v>TOTAL</c:v>
                </c:pt>
              </c:strCache>
            </c:strRef>
          </c:cat>
          <c:val>
            <c:numRef>
              <c:f>Plan1!$B$4:$F$4</c:f>
              <c:numCache>
                <c:formatCode>General</c:formatCode>
                <c:ptCount val="5"/>
                <c:pt idx="0">
                  <c:v>53</c:v>
                </c:pt>
                <c:pt idx="1">
                  <c:v>22</c:v>
                </c:pt>
                <c:pt idx="2">
                  <c:v>60</c:v>
                </c:pt>
                <c:pt idx="3">
                  <c:v>79</c:v>
                </c:pt>
                <c:pt idx="4">
                  <c:v>214</c:v>
                </c:pt>
              </c:numCache>
            </c:numRef>
          </c:val>
        </c:ser>
        <c:ser>
          <c:idx val="2"/>
          <c:order val="2"/>
          <c:tx>
            <c:strRef>
              <c:f>Plan1!$A$5</c:f>
              <c:strCache>
                <c:ptCount val="1"/>
                <c:pt idx="0">
                  <c:v>PRONTO-SOCORRO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Plan1!$B$2:$F$2</c:f>
              <c:strCache>
                <c:ptCount val="5"/>
                <c:pt idx="0">
                  <c:v>MAIO</c:v>
                </c:pt>
                <c:pt idx="1">
                  <c:v>JUNHO</c:v>
                </c:pt>
                <c:pt idx="2">
                  <c:v>JULHO</c:v>
                </c:pt>
                <c:pt idx="3">
                  <c:v>AGOSTO</c:v>
                </c:pt>
                <c:pt idx="4">
                  <c:v>TOTAL</c:v>
                </c:pt>
              </c:strCache>
            </c:strRef>
          </c:cat>
          <c:val>
            <c:numRef>
              <c:f>Plan1!$B$5:$F$5</c:f>
              <c:numCache>
                <c:formatCode>General</c:formatCode>
                <c:ptCount val="5"/>
                <c:pt idx="0">
                  <c:v>36</c:v>
                </c:pt>
                <c:pt idx="1">
                  <c:v>14</c:v>
                </c:pt>
                <c:pt idx="2">
                  <c:v>5</c:v>
                </c:pt>
                <c:pt idx="3">
                  <c:v>28</c:v>
                </c:pt>
                <c:pt idx="4">
                  <c:v>83</c:v>
                </c:pt>
              </c:numCache>
            </c:numRef>
          </c:val>
        </c:ser>
        <c:ser>
          <c:idx val="3"/>
          <c:order val="3"/>
          <c:tx>
            <c:strRef>
              <c:f>Plan1!$A$6</c:f>
              <c:strCache>
                <c:ptCount val="1"/>
                <c:pt idx="0">
                  <c:v>COLABORADORES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Plan1!$B$2:$F$2</c:f>
              <c:strCache>
                <c:ptCount val="5"/>
                <c:pt idx="0">
                  <c:v>MAIO</c:v>
                </c:pt>
                <c:pt idx="1">
                  <c:v>JUNHO</c:v>
                </c:pt>
                <c:pt idx="2">
                  <c:v>JULHO</c:v>
                </c:pt>
                <c:pt idx="3">
                  <c:v>AGOSTO</c:v>
                </c:pt>
                <c:pt idx="4">
                  <c:v>TOTAL</c:v>
                </c:pt>
              </c:strCache>
            </c:strRef>
          </c:cat>
          <c:val>
            <c:numRef>
              <c:f>Plan1!$B$6:$F$6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12</c:v>
                </c:pt>
                <c:pt idx="3">
                  <c:v>1</c:v>
                </c:pt>
                <c:pt idx="4">
                  <c:v>20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81200032"/>
        <c:axId val="281205912"/>
        <c:axId val="0"/>
      </c:bar3DChart>
      <c:catAx>
        <c:axId val="28120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1205912"/>
        <c:crosses val="autoZero"/>
        <c:auto val="1"/>
        <c:lblAlgn val="ctr"/>
        <c:lblOffset val="100"/>
        <c:noMultiLvlLbl val="0"/>
      </c:catAx>
      <c:valAx>
        <c:axId val="2812059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81200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Plan1!$A$107</c:f>
              <c:strCache>
                <c:ptCount val="1"/>
                <c:pt idx="0">
                  <c:v>VALORES TOTAIS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Plan1!$B$106:$F$106</c:f>
              <c:strCache>
                <c:ptCount val="5"/>
                <c:pt idx="0">
                  <c:v>MAIO</c:v>
                </c:pt>
                <c:pt idx="1">
                  <c:v>JUNHO</c:v>
                </c:pt>
                <c:pt idx="2">
                  <c:v>JULHO </c:v>
                </c:pt>
                <c:pt idx="3">
                  <c:v>AGOSTO</c:v>
                </c:pt>
                <c:pt idx="4">
                  <c:v>TOTAL</c:v>
                </c:pt>
              </c:strCache>
            </c:strRef>
          </c:cat>
          <c:val>
            <c:numRef>
              <c:f>Plan1!$B$107:$F$107</c:f>
              <c:numCache>
                <c:formatCode>General</c:formatCode>
                <c:ptCount val="5"/>
                <c:pt idx="0">
                  <c:v>53</c:v>
                </c:pt>
                <c:pt idx="1">
                  <c:v>22</c:v>
                </c:pt>
                <c:pt idx="2">
                  <c:v>60</c:v>
                </c:pt>
                <c:pt idx="3">
                  <c:v>79</c:v>
                </c:pt>
                <c:pt idx="4">
                  <c:v>214</c:v>
                </c:pt>
              </c:numCache>
            </c:numRef>
          </c:val>
        </c:ser>
        <c:ser>
          <c:idx val="1"/>
          <c:order val="1"/>
          <c:tx>
            <c:strRef>
              <c:f>Plan1!$A$108</c:f>
              <c:strCache>
                <c:ptCount val="1"/>
                <c:pt idx="0">
                  <c:v>USUÁRIO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Plan1!$B$106:$F$106</c:f>
              <c:strCache>
                <c:ptCount val="5"/>
                <c:pt idx="0">
                  <c:v>MAIO</c:v>
                </c:pt>
                <c:pt idx="1">
                  <c:v>JUNHO</c:v>
                </c:pt>
                <c:pt idx="2">
                  <c:v>JULHO </c:v>
                </c:pt>
                <c:pt idx="3">
                  <c:v>AGOSTO</c:v>
                </c:pt>
                <c:pt idx="4">
                  <c:v>TOTAL</c:v>
                </c:pt>
              </c:strCache>
            </c:strRef>
          </c:cat>
          <c:val>
            <c:numRef>
              <c:f>Plan1!$B$108:$F$108</c:f>
              <c:numCache>
                <c:formatCode>General</c:formatCode>
                <c:ptCount val="5"/>
                <c:pt idx="0">
                  <c:v>15</c:v>
                </c:pt>
                <c:pt idx="1">
                  <c:v>4</c:v>
                </c:pt>
                <c:pt idx="2">
                  <c:v>15</c:v>
                </c:pt>
                <c:pt idx="3">
                  <c:v>19</c:v>
                </c:pt>
                <c:pt idx="4">
                  <c:v>53</c:v>
                </c:pt>
              </c:numCache>
            </c:numRef>
          </c:val>
        </c:ser>
        <c:ser>
          <c:idx val="2"/>
          <c:order val="2"/>
          <c:tx>
            <c:strRef>
              <c:f>Plan1!$A$109</c:f>
              <c:strCache>
                <c:ptCount val="1"/>
                <c:pt idx="0">
                  <c:v>FAMILIARES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Plan1!$B$106:$F$106</c:f>
              <c:strCache>
                <c:ptCount val="5"/>
                <c:pt idx="0">
                  <c:v>MAIO</c:v>
                </c:pt>
                <c:pt idx="1">
                  <c:v>JUNHO</c:v>
                </c:pt>
                <c:pt idx="2">
                  <c:v>JULHO </c:v>
                </c:pt>
                <c:pt idx="3">
                  <c:v>AGOSTO</c:v>
                </c:pt>
                <c:pt idx="4">
                  <c:v>TOTAL</c:v>
                </c:pt>
              </c:strCache>
            </c:strRef>
          </c:cat>
          <c:val>
            <c:numRef>
              <c:f>Plan1!$B$109:$F$109</c:f>
              <c:numCache>
                <c:formatCode>General</c:formatCode>
                <c:ptCount val="5"/>
                <c:pt idx="0">
                  <c:v>25</c:v>
                </c:pt>
                <c:pt idx="1">
                  <c:v>16</c:v>
                </c:pt>
                <c:pt idx="2">
                  <c:v>32</c:v>
                </c:pt>
                <c:pt idx="3">
                  <c:v>41</c:v>
                </c:pt>
                <c:pt idx="4">
                  <c:v>114</c:v>
                </c:pt>
              </c:numCache>
            </c:numRef>
          </c:val>
        </c:ser>
        <c:ser>
          <c:idx val="3"/>
          <c:order val="3"/>
          <c:tx>
            <c:strRef>
              <c:f>Plan1!$A$110</c:f>
              <c:strCache>
                <c:ptCount val="1"/>
                <c:pt idx="0">
                  <c:v>OUTRS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Plan1!$B$106:$F$106</c:f>
              <c:strCache>
                <c:ptCount val="5"/>
                <c:pt idx="0">
                  <c:v>MAIO</c:v>
                </c:pt>
                <c:pt idx="1">
                  <c:v>JUNHO</c:v>
                </c:pt>
                <c:pt idx="2">
                  <c:v>JULHO </c:v>
                </c:pt>
                <c:pt idx="3">
                  <c:v>AGOSTO</c:v>
                </c:pt>
                <c:pt idx="4">
                  <c:v>TOTAL</c:v>
                </c:pt>
              </c:strCache>
            </c:strRef>
          </c:cat>
          <c:val>
            <c:numRef>
              <c:f>Plan1!$B$110:$F$110</c:f>
              <c:numCache>
                <c:formatCode>General</c:formatCode>
                <c:ptCount val="5"/>
                <c:pt idx="0">
                  <c:v>6</c:v>
                </c:pt>
                <c:pt idx="1">
                  <c:v>0</c:v>
                </c:pt>
                <c:pt idx="2">
                  <c:v>2</c:v>
                </c:pt>
                <c:pt idx="3">
                  <c:v>5</c:v>
                </c:pt>
                <c:pt idx="4">
                  <c:v>13</c:v>
                </c:pt>
              </c:numCache>
            </c:numRef>
          </c:val>
        </c:ser>
        <c:ser>
          <c:idx val="4"/>
          <c:order val="4"/>
          <c:tx>
            <c:strRef>
              <c:f>Plan1!$A$111</c:f>
              <c:strCache>
                <c:ptCount val="1"/>
                <c:pt idx="0">
                  <c:v>NÃO RESPONDERAM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Plan1!$B$106:$F$106</c:f>
              <c:strCache>
                <c:ptCount val="5"/>
                <c:pt idx="0">
                  <c:v>MAIO</c:v>
                </c:pt>
                <c:pt idx="1">
                  <c:v>JUNHO</c:v>
                </c:pt>
                <c:pt idx="2">
                  <c:v>JULHO </c:v>
                </c:pt>
                <c:pt idx="3">
                  <c:v>AGOSTO</c:v>
                </c:pt>
                <c:pt idx="4">
                  <c:v>TOTAL</c:v>
                </c:pt>
              </c:strCache>
            </c:strRef>
          </c:cat>
          <c:val>
            <c:numRef>
              <c:f>Plan1!$B$111:$F$111</c:f>
              <c:numCache>
                <c:formatCode>General</c:formatCode>
                <c:ptCount val="5"/>
                <c:pt idx="0">
                  <c:v>7</c:v>
                </c:pt>
                <c:pt idx="1">
                  <c:v>2</c:v>
                </c:pt>
                <c:pt idx="2">
                  <c:v>11</c:v>
                </c:pt>
                <c:pt idx="3">
                  <c:v>14</c:v>
                </c:pt>
                <c:pt idx="4">
                  <c:v>34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91147344"/>
        <c:axId val="291140680"/>
        <c:axId val="0"/>
      </c:bar3DChart>
      <c:catAx>
        <c:axId val="29114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1140680"/>
        <c:crosses val="autoZero"/>
        <c:auto val="1"/>
        <c:lblAlgn val="ctr"/>
        <c:lblOffset val="100"/>
        <c:noMultiLvlLbl val="0"/>
      </c:catAx>
      <c:valAx>
        <c:axId val="2911406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1147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Plan1!$A$17</c:f>
              <c:strCache>
                <c:ptCount val="1"/>
                <c:pt idx="0">
                  <c:v>ÓTIMO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Plan1!$B$16:$F$16</c:f>
              <c:strCache>
                <c:ptCount val="5"/>
                <c:pt idx="0">
                  <c:v>MAIO</c:v>
                </c:pt>
                <c:pt idx="1">
                  <c:v>JUNHO</c:v>
                </c:pt>
                <c:pt idx="2">
                  <c:v>JULHO </c:v>
                </c:pt>
                <c:pt idx="3">
                  <c:v>AGOSTO</c:v>
                </c:pt>
                <c:pt idx="4">
                  <c:v>TOTAL</c:v>
                </c:pt>
              </c:strCache>
            </c:strRef>
          </c:cat>
          <c:val>
            <c:numRef>
              <c:f>Plan1!$B$17:$F$17</c:f>
              <c:numCache>
                <c:formatCode>General</c:formatCode>
                <c:ptCount val="5"/>
                <c:pt idx="0">
                  <c:v>13</c:v>
                </c:pt>
                <c:pt idx="1">
                  <c:v>3</c:v>
                </c:pt>
                <c:pt idx="2">
                  <c:v>4</c:v>
                </c:pt>
                <c:pt idx="3">
                  <c:v>21</c:v>
                </c:pt>
                <c:pt idx="4">
                  <c:v>41</c:v>
                </c:pt>
              </c:numCache>
            </c:numRef>
          </c:val>
        </c:ser>
        <c:ser>
          <c:idx val="1"/>
          <c:order val="1"/>
          <c:tx>
            <c:strRef>
              <c:f>Plan1!$A$18</c:f>
              <c:strCache>
                <c:ptCount val="1"/>
                <c:pt idx="0">
                  <c:v>BOM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Plan1!$B$16:$F$16</c:f>
              <c:strCache>
                <c:ptCount val="5"/>
                <c:pt idx="0">
                  <c:v>MAIO</c:v>
                </c:pt>
                <c:pt idx="1">
                  <c:v>JUNHO</c:v>
                </c:pt>
                <c:pt idx="2">
                  <c:v>JULHO </c:v>
                </c:pt>
                <c:pt idx="3">
                  <c:v>AGOSTO</c:v>
                </c:pt>
                <c:pt idx="4">
                  <c:v>TOTAL</c:v>
                </c:pt>
              </c:strCache>
            </c:strRef>
          </c:cat>
          <c:val>
            <c:numRef>
              <c:f>Plan1!$B$18:$F$18</c:f>
              <c:numCache>
                <c:formatCode>General</c:formatCode>
                <c:ptCount val="5"/>
                <c:pt idx="0">
                  <c:v>39</c:v>
                </c:pt>
                <c:pt idx="1">
                  <c:v>14</c:v>
                </c:pt>
                <c:pt idx="2">
                  <c:v>2</c:v>
                </c:pt>
                <c:pt idx="3">
                  <c:v>23</c:v>
                </c:pt>
                <c:pt idx="4">
                  <c:v>78</c:v>
                </c:pt>
              </c:numCache>
            </c:numRef>
          </c:val>
        </c:ser>
        <c:ser>
          <c:idx val="2"/>
          <c:order val="2"/>
          <c:tx>
            <c:strRef>
              <c:f>Plan1!$A$19</c:f>
              <c:strCache>
                <c:ptCount val="1"/>
                <c:pt idx="0">
                  <c:v>REGULAR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Plan1!$B$16:$F$16</c:f>
              <c:strCache>
                <c:ptCount val="5"/>
                <c:pt idx="0">
                  <c:v>MAIO</c:v>
                </c:pt>
                <c:pt idx="1">
                  <c:v>JUNHO</c:v>
                </c:pt>
                <c:pt idx="2">
                  <c:v>JULHO </c:v>
                </c:pt>
                <c:pt idx="3">
                  <c:v>AGOSTO</c:v>
                </c:pt>
                <c:pt idx="4">
                  <c:v>TOTAL</c:v>
                </c:pt>
              </c:strCache>
            </c:strRef>
          </c:cat>
          <c:val>
            <c:numRef>
              <c:f>Plan1!$B$19:$F$19</c:f>
              <c:numCache>
                <c:formatCode>General</c:formatCode>
                <c:ptCount val="5"/>
                <c:pt idx="0">
                  <c:v>10</c:v>
                </c:pt>
                <c:pt idx="1">
                  <c:v>16</c:v>
                </c:pt>
                <c:pt idx="2">
                  <c:v>4</c:v>
                </c:pt>
                <c:pt idx="3">
                  <c:v>1</c:v>
                </c:pt>
                <c:pt idx="4">
                  <c:v>31</c:v>
                </c:pt>
              </c:numCache>
            </c:numRef>
          </c:val>
        </c:ser>
        <c:ser>
          <c:idx val="3"/>
          <c:order val="3"/>
          <c:tx>
            <c:strRef>
              <c:f>Plan1!$A$20</c:f>
              <c:strCache>
                <c:ptCount val="1"/>
                <c:pt idx="0">
                  <c:v>RUIM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Plan1!$B$16:$F$16</c:f>
              <c:strCache>
                <c:ptCount val="5"/>
                <c:pt idx="0">
                  <c:v>MAIO</c:v>
                </c:pt>
                <c:pt idx="1">
                  <c:v>JUNHO</c:v>
                </c:pt>
                <c:pt idx="2">
                  <c:v>JULHO </c:v>
                </c:pt>
                <c:pt idx="3">
                  <c:v>AGOSTO</c:v>
                </c:pt>
                <c:pt idx="4">
                  <c:v>TOTAL</c:v>
                </c:pt>
              </c:strCache>
            </c:strRef>
          </c:cat>
          <c:val>
            <c:numRef>
              <c:f>Plan1!$B$20:$F$20</c:f>
              <c:numCache>
                <c:formatCode>General</c:formatCode>
                <c:ptCount val="5"/>
                <c:pt idx="0">
                  <c:v>6</c:v>
                </c:pt>
                <c:pt idx="1">
                  <c:v>0</c:v>
                </c:pt>
                <c:pt idx="2">
                  <c:v>0</c:v>
                </c:pt>
                <c:pt idx="3">
                  <c:v>6</c:v>
                </c:pt>
                <c:pt idx="4">
                  <c:v>12</c:v>
                </c:pt>
              </c:numCache>
            </c:numRef>
          </c:val>
        </c:ser>
        <c:ser>
          <c:idx val="4"/>
          <c:order val="4"/>
          <c:tx>
            <c:strRef>
              <c:f>Plan1!$A$21</c:f>
              <c:strCache>
                <c:ptCount val="1"/>
                <c:pt idx="0">
                  <c:v>NÃO RESP.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Plan1!$B$16:$F$16</c:f>
              <c:strCache>
                <c:ptCount val="5"/>
                <c:pt idx="0">
                  <c:v>MAIO</c:v>
                </c:pt>
                <c:pt idx="1">
                  <c:v>JUNHO</c:v>
                </c:pt>
                <c:pt idx="2">
                  <c:v>JULHO </c:v>
                </c:pt>
                <c:pt idx="3">
                  <c:v>AGOSTO</c:v>
                </c:pt>
                <c:pt idx="4">
                  <c:v>TOTAL</c:v>
                </c:pt>
              </c:strCache>
            </c:strRef>
          </c:cat>
          <c:val>
            <c:numRef>
              <c:f>Plan1!$B$21:$F$21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8</c:v>
                </c:pt>
                <c:pt idx="4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81212184"/>
        <c:axId val="281210224"/>
        <c:axId val="0"/>
      </c:bar3DChart>
      <c:catAx>
        <c:axId val="281212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1210224"/>
        <c:crosses val="autoZero"/>
        <c:auto val="1"/>
        <c:lblAlgn val="ctr"/>
        <c:lblOffset val="100"/>
        <c:noMultiLvlLbl val="0"/>
      </c:catAx>
      <c:valAx>
        <c:axId val="2812102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81212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roundedCorners val="1"/>
  <c:style val="2"/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567029030546877"/>
          <c:y val="9.7526393744725728E-2"/>
          <c:w val="0.24077932267378638"/>
          <c:h val="0.53229896836195156"/>
        </c:manualLayout>
      </c:layout>
      <c:overlay val="1"/>
      <c:txPr>
        <a:bodyPr/>
        <a:lstStyle/>
        <a:p>
          <a:pPr>
            <a:defRPr sz="1200" baseline="0"/>
          </a:pPr>
          <a:endParaRPr lang="pt-BR"/>
        </a:p>
      </c:txPr>
    </c:legend>
    <c:plotVisOnly val="1"/>
    <c:dispBlanksAs val="zero"/>
    <c:showDLblsOverMax val="1"/>
  </c:chart>
  <c:txPr>
    <a:bodyPr/>
    <a:lstStyle/>
    <a:p>
      <a:pPr>
        <a:defRPr sz="1800"/>
      </a:pPr>
      <a:endParaRPr lang="pt-B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Plan1!$A$32</c:f>
              <c:strCache>
                <c:ptCount val="1"/>
                <c:pt idx="0">
                  <c:v>ÓTIMO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Plan1!$B$31:$F$31</c:f>
              <c:strCache>
                <c:ptCount val="5"/>
                <c:pt idx="0">
                  <c:v>MAIO</c:v>
                </c:pt>
                <c:pt idx="1">
                  <c:v>JUNHO</c:v>
                </c:pt>
                <c:pt idx="2">
                  <c:v>JULHO</c:v>
                </c:pt>
                <c:pt idx="3">
                  <c:v>AGOSTO</c:v>
                </c:pt>
                <c:pt idx="4">
                  <c:v>TOTAL</c:v>
                </c:pt>
              </c:strCache>
            </c:strRef>
          </c:cat>
          <c:val>
            <c:numRef>
              <c:f>Plan1!$B$32:$F$32</c:f>
              <c:numCache>
                <c:formatCode>General</c:formatCode>
                <c:ptCount val="5"/>
                <c:pt idx="0">
                  <c:v>19</c:v>
                </c:pt>
                <c:pt idx="1">
                  <c:v>11</c:v>
                </c:pt>
                <c:pt idx="2">
                  <c:v>7</c:v>
                </c:pt>
                <c:pt idx="3">
                  <c:v>45</c:v>
                </c:pt>
                <c:pt idx="4">
                  <c:v>82</c:v>
                </c:pt>
              </c:numCache>
            </c:numRef>
          </c:val>
        </c:ser>
        <c:ser>
          <c:idx val="1"/>
          <c:order val="1"/>
          <c:tx>
            <c:strRef>
              <c:f>Plan1!$A$33</c:f>
              <c:strCache>
                <c:ptCount val="1"/>
                <c:pt idx="0">
                  <c:v>BOM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Plan1!$B$31:$F$31</c:f>
              <c:strCache>
                <c:ptCount val="5"/>
                <c:pt idx="0">
                  <c:v>MAIO</c:v>
                </c:pt>
                <c:pt idx="1">
                  <c:v>JUNHO</c:v>
                </c:pt>
                <c:pt idx="2">
                  <c:v>JULHO</c:v>
                </c:pt>
                <c:pt idx="3">
                  <c:v>AGOSTO</c:v>
                </c:pt>
                <c:pt idx="4">
                  <c:v>TOTAL</c:v>
                </c:pt>
              </c:strCache>
            </c:strRef>
          </c:cat>
          <c:val>
            <c:numRef>
              <c:f>Plan1!$B$33:$F$33</c:f>
              <c:numCache>
                <c:formatCode>General</c:formatCode>
                <c:ptCount val="5"/>
                <c:pt idx="0">
                  <c:v>59</c:v>
                </c:pt>
                <c:pt idx="1">
                  <c:v>16</c:v>
                </c:pt>
                <c:pt idx="2">
                  <c:v>6</c:v>
                </c:pt>
                <c:pt idx="3">
                  <c:v>15</c:v>
                </c:pt>
                <c:pt idx="4">
                  <c:v>96</c:v>
                </c:pt>
              </c:numCache>
            </c:numRef>
          </c:val>
        </c:ser>
        <c:ser>
          <c:idx val="2"/>
          <c:order val="2"/>
          <c:tx>
            <c:strRef>
              <c:f>Plan1!$A$34</c:f>
              <c:strCache>
                <c:ptCount val="1"/>
                <c:pt idx="0">
                  <c:v>REGULAR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Plan1!$B$31:$F$31</c:f>
              <c:strCache>
                <c:ptCount val="5"/>
                <c:pt idx="0">
                  <c:v>MAIO</c:v>
                </c:pt>
                <c:pt idx="1">
                  <c:v>JUNHO</c:v>
                </c:pt>
                <c:pt idx="2">
                  <c:v>JULHO</c:v>
                </c:pt>
                <c:pt idx="3">
                  <c:v>AGOSTO</c:v>
                </c:pt>
                <c:pt idx="4">
                  <c:v>TOTAL</c:v>
                </c:pt>
              </c:strCache>
            </c:strRef>
          </c:cat>
          <c:val>
            <c:numRef>
              <c:f>Plan1!$B$34:$F$34</c:f>
              <c:numCache>
                <c:formatCode>General</c:formatCode>
                <c:ptCount val="5"/>
                <c:pt idx="0">
                  <c:v>9</c:v>
                </c:pt>
                <c:pt idx="1">
                  <c:v>5</c:v>
                </c:pt>
                <c:pt idx="2">
                  <c:v>3</c:v>
                </c:pt>
                <c:pt idx="3">
                  <c:v>6</c:v>
                </c:pt>
                <c:pt idx="4">
                  <c:v>23</c:v>
                </c:pt>
              </c:numCache>
            </c:numRef>
          </c:val>
        </c:ser>
        <c:ser>
          <c:idx val="3"/>
          <c:order val="3"/>
          <c:tx>
            <c:strRef>
              <c:f>Plan1!$A$35</c:f>
              <c:strCache>
                <c:ptCount val="1"/>
                <c:pt idx="0">
                  <c:v>RUIM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Plan1!$B$31:$F$31</c:f>
              <c:strCache>
                <c:ptCount val="5"/>
                <c:pt idx="0">
                  <c:v>MAIO</c:v>
                </c:pt>
                <c:pt idx="1">
                  <c:v>JUNHO</c:v>
                </c:pt>
                <c:pt idx="2">
                  <c:v>JULHO</c:v>
                </c:pt>
                <c:pt idx="3">
                  <c:v>AGOSTO</c:v>
                </c:pt>
                <c:pt idx="4">
                  <c:v>TOTAL</c:v>
                </c:pt>
              </c:strCache>
            </c:strRef>
          </c:cat>
          <c:val>
            <c:numRef>
              <c:f>Plan1!$B$35:$F$35</c:f>
              <c:numCache>
                <c:formatCode>General</c:formatCode>
                <c:ptCount val="5"/>
                <c:pt idx="0">
                  <c:v>10</c:v>
                </c:pt>
                <c:pt idx="1">
                  <c:v>5</c:v>
                </c:pt>
                <c:pt idx="2">
                  <c:v>4</c:v>
                </c:pt>
                <c:pt idx="3">
                  <c:v>10</c:v>
                </c:pt>
                <c:pt idx="4">
                  <c:v>29</c:v>
                </c:pt>
              </c:numCache>
            </c:numRef>
          </c:val>
        </c:ser>
        <c:ser>
          <c:idx val="4"/>
          <c:order val="4"/>
          <c:tx>
            <c:strRef>
              <c:f>Plan1!$A$36</c:f>
              <c:strCache>
                <c:ptCount val="1"/>
                <c:pt idx="0">
                  <c:v>NÃO RESP.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Plan1!$B$31:$F$31</c:f>
              <c:strCache>
                <c:ptCount val="5"/>
                <c:pt idx="0">
                  <c:v>MAIO</c:v>
                </c:pt>
                <c:pt idx="1">
                  <c:v>JUNHO</c:v>
                </c:pt>
                <c:pt idx="2">
                  <c:v>JULHO</c:v>
                </c:pt>
                <c:pt idx="3">
                  <c:v>AGOSTO</c:v>
                </c:pt>
                <c:pt idx="4">
                  <c:v>TOTAL</c:v>
                </c:pt>
              </c:strCache>
            </c:strRef>
          </c:cat>
          <c:val>
            <c:numRef>
              <c:f>Plan1!$B$36:$F$36</c:f>
              <c:numCache>
                <c:formatCode>General</c:formatCode>
                <c:ptCount val="5"/>
                <c:pt idx="0">
                  <c:v>0</c:v>
                </c:pt>
                <c:pt idx="1">
                  <c:v>5</c:v>
                </c:pt>
                <c:pt idx="2">
                  <c:v>0</c:v>
                </c:pt>
                <c:pt idx="3">
                  <c:v>9</c:v>
                </c:pt>
                <c:pt idx="4">
                  <c:v>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81197288"/>
        <c:axId val="281196896"/>
        <c:axId val="0"/>
      </c:bar3DChart>
      <c:catAx>
        <c:axId val="281197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1196896"/>
        <c:crosses val="autoZero"/>
        <c:auto val="1"/>
        <c:lblAlgn val="ctr"/>
        <c:lblOffset val="100"/>
        <c:noMultiLvlLbl val="0"/>
      </c:catAx>
      <c:valAx>
        <c:axId val="2811968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81197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Plan1!$A$47</c:f>
              <c:strCache>
                <c:ptCount val="1"/>
                <c:pt idx="0">
                  <c:v>ÓTIMO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Plan1!$B$46:$F$46</c:f>
              <c:strCache>
                <c:ptCount val="5"/>
                <c:pt idx="0">
                  <c:v>MAIO</c:v>
                </c:pt>
                <c:pt idx="1">
                  <c:v>JUNHO</c:v>
                </c:pt>
                <c:pt idx="2">
                  <c:v>JULHO </c:v>
                </c:pt>
                <c:pt idx="3">
                  <c:v>AGOSTO</c:v>
                </c:pt>
                <c:pt idx="4">
                  <c:v>TOTAL</c:v>
                </c:pt>
              </c:strCache>
            </c:strRef>
          </c:cat>
          <c:val>
            <c:numRef>
              <c:f>Plan1!$B$47:$F$47</c:f>
              <c:numCache>
                <c:formatCode>General</c:formatCode>
                <c:ptCount val="5"/>
                <c:pt idx="0">
                  <c:v>18</c:v>
                </c:pt>
                <c:pt idx="1">
                  <c:v>9</c:v>
                </c:pt>
                <c:pt idx="2">
                  <c:v>6</c:v>
                </c:pt>
                <c:pt idx="3">
                  <c:v>23</c:v>
                </c:pt>
                <c:pt idx="4">
                  <c:v>56</c:v>
                </c:pt>
              </c:numCache>
            </c:numRef>
          </c:val>
        </c:ser>
        <c:ser>
          <c:idx val="1"/>
          <c:order val="1"/>
          <c:tx>
            <c:strRef>
              <c:f>Plan1!$A$48</c:f>
              <c:strCache>
                <c:ptCount val="1"/>
                <c:pt idx="0">
                  <c:v>BOM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Plan1!$B$46:$F$46</c:f>
              <c:strCache>
                <c:ptCount val="5"/>
                <c:pt idx="0">
                  <c:v>MAIO</c:v>
                </c:pt>
                <c:pt idx="1">
                  <c:v>JUNHO</c:v>
                </c:pt>
                <c:pt idx="2">
                  <c:v>JULHO </c:v>
                </c:pt>
                <c:pt idx="3">
                  <c:v>AGOSTO</c:v>
                </c:pt>
                <c:pt idx="4">
                  <c:v>TOTAL</c:v>
                </c:pt>
              </c:strCache>
            </c:strRef>
          </c:cat>
          <c:val>
            <c:numRef>
              <c:f>Plan1!$B$48:$F$48</c:f>
              <c:numCache>
                <c:formatCode>General</c:formatCode>
                <c:ptCount val="5"/>
                <c:pt idx="0">
                  <c:v>61</c:v>
                </c:pt>
                <c:pt idx="1">
                  <c:v>6</c:v>
                </c:pt>
                <c:pt idx="2">
                  <c:v>1</c:v>
                </c:pt>
                <c:pt idx="3">
                  <c:v>16</c:v>
                </c:pt>
                <c:pt idx="4">
                  <c:v>84</c:v>
                </c:pt>
              </c:numCache>
            </c:numRef>
          </c:val>
        </c:ser>
        <c:ser>
          <c:idx val="2"/>
          <c:order val="2"/>
          <c:tx>
            <c:strRef>
              <c:f>Plan1!$A$49</c:f>
              <c:strCache>
                <c:ptCount val="1"/>
                <c:pt idx="0">
                  <c:v>REGULAR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Plan1!$B$46:$F$46</c:f>
              <c:strCache>
                <c:ptCount val="5"/>
                <c:pt idx="0">
                  <c:v>MAIO</c:v>
                </c:pt>
                <c:pt idx="1">
                  <c:v>JUNHO</c:v>
                </c:pt>
                <c:pt idx="2">
                  <c:v>JULHO </c:v>
                </c:pt>
                <c:pt idx="3">
                  <c:v>AGOSTO</c:v>
                </c:pt>
                <c:pt idx="4">
                  <c:v>TOTAL</c:v>
                </c:pt>
              </c:strCache>
            </c:strRef>
          </c:cat>
          <c:val>
            <c:numRef>
              <c:f>Plan1!$B$49:$F$49</c:f>
              <c:numCache>
                <c:formatCode>General</c:formatCode>
                <c:ptCount val="5"/>
                <c:pt idx="0">
                  <c:v>6</c:v>
                </c:pt>
                <c:pt idx="1">
                  <c:v>4</c:v>
                </c:pt>
                <c:pt idx="2">
                  <c:v>4</c:v>
                </c:pt>
                <c:pt idx="3">
                  <c:v>6</c:v>
                </c:pt>
                <c:pt idx="4">
                  <c:v>20</c:v>
                </c:pt>
              </c:numCache>
            </c:numRef>
          </c:val>
        </c:ser>
        <c:ser>
          <c:idx val="3"/>
          <c:order val="3"/>
          <c:tx>
            <c:strRef>
              <c:f>Plan1!$A$50</c:f>
              <c:strCache>
                <c:ptCount val="1"/>
                <c:pt idx="0">
                  <c:v>RUIM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Plan1!$B$46:$F$46</c:f>
              <c:strCache>
                <c:ptCount val="5"/>
                <c:pt idx="0">
                  <c:v>MAIO</c:v>
                </c:pt>
                <c:pt idx="1">
                  <c:v>JUNHO</c:v>
                </c:pt>
                <c:pt idx="2">
                  <c:v>JULHO </c:v>
                </c:pt>
                <c:pt idx="3">
                  <c:v>AGOSTO</c:v>
                </c:pt>
                <c:pt idx="4">
                  <c:v>TOTAL</c:v>
                </c:pt>
              </c:strCache>
            </c:strRef>
          </c:cat>
          <c:val>
            <c:numRef>
              <c:f>Plan1!$B$50:$F$50</c:f>
              <c:numCache>
                <c:formatCode>General</c:formatCode>
                <c:ptCount val="5"/>
                <c:pt idx="0">
                  <c:v>5</c:v>
                </c:pt>
                <c:pt idx="1">
                  <c:v>5</c:v>
                </c:pt>
                <c:pt idx="2">
                  <c:v>0</c:v>
                </c:pt>
                <c:pt idx="3">
                  <c:v>10</c:v>
                </c:pt>
                <c:pt idx="4">
                  <c:v>20</c:v>
                </c:pt>
              </c:numCache>
            </c:numRef>
          </c:val>
        </c:ser>
        <c:ser>
          <c:idx val="4"/>
          <c:order val="4"/>
          <c:tx>
            <c:strRef>
              <c:f>Plan1!$A$51</c:f>
              <c:strCache>
                <c:ptCount val="1"/>
                <c:pt idx="0">
                  <c:v>NÃO RESP.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Plan1!$B$46:$F$46</c:f>
              <c:strCache>
                <c:ptCount val="5"/>
                <c:pt idx="0">
                  <c:v>MAIO</c:v>
                </c:pt>
                <c:pt idx="1">
                  <c:v>JUNHO</c:v>
                </c:pt>
                <c:pt idx="2">
                  <c:v>JULHO </c:v>
                </c:pt>
                <c:pt idx="3">
                  <c:v>AGOSTO</c:v>
                </c:pt>
                <c:pt idx="4">
                  <c:v>TOTAL</c:v>
                </c:pt>
              </c:strCache>
            </c:strRef>
          </c:cat>
          <c:val>
            <c:numRef>
              <c:f>Plan1!$B$51:$F$51</c:f>
              <c:numCache>
                <c:formatCode>General</c:formatCode>
                <c:ptCount val="5"/>
                <c:pt idx="0">
                  <c:v>0</c:v>
                </c:pt>
                <c:pt idx="1">
                  <c:v>31</c:v>
                </c:pt>
                <c:pt idx="2">
                  <c:v>9</c:v>
                </c:pt>
                <c:pt idx="3">
                  <c:v>5</c:v>
                </c:pt>
                <c:pt idx="4">
                  <c:v>45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84501784"/>
        <c:axId val="284503352"/>
        <c:axId val="0"/>
      </c:bar3DChart>
      <c:catAx>
        <c:axId val="284501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4503352"/>
        <c:crosses val="autoZero"/>
        <c:auto val="1"/>
        <c:lblAlgn val="ctr"/>
        <c:lblOffset val="100"/>
        <c:noMultiLvlLbl val="0"/>
      </c:catAx>
      <c:valAx>
        <c:axId val="2845033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84501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Plan1!$A$62</c:f>
              <c:strCache>
                <c:ptCount val="1"/>
                <c:pt idx="0">
                  <c:v>ÓTIMO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Plan1!$B$61:$F$61</c:f>
              <c:strCache>
                <c:ptCount val="5"/>
                <c:pt idx="0">
                  <c:v>MAIO</c:v>
                </c:pt>
                <c:pt idx="1">
                  <c:v>JUNHO</c:v>
                </c:pt>
                <c:pt idx="2">
                  <c:v>JULHO </c:v>
                </c:pt>
                <c:pt idx="3">
                  <c:v>AGOSTO</c:v>
                </c:pt>
                <c:pt idx="4">
                  <c:v>TOTAL</c:v>
                </c:pt>
              </c:strCache>
            </c:strRef>
          </c:cat>
          <c:val>
            <c:numRef>
              <c:f>Plan1!$B$62:$F$62</c:f>
              <c:numCache>
                <c:formatCode>General</c:formatCode>
                <c:ptCount val="5"/>
                <c:pt idx="0">
                  <c:v>18</c:v>
                </c:pt>
                <c:pt idx="1">
                  <c:v>6</c:v>
                </c:pt>
                <c:pt idx="2">
                  <c:v>9</c:v>
                </c:pt>
                <c:pt idx="3">
                  <c:v>34</c:v>
                </c:pt>
                <c:pt idx="4">
                  <c:v>67</c:v>
                </c:pt>
              </c:numCache>
            </c:numRef>
          </c:val>
        </c:ser>
        <c:ser>
          <c:idx val="1"/>
          <c:order val="1"/>
          <c:tx>
            <c:strRef>
              <c:f>Plan1!$A$63</c:f>
              <c:strCache>
                <c:ptCount val="1"/>
                <c:pt idx="0">
                  <c:v>BOM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Plan1!$B$61:$F$61</c:f>
              <c:strCache>
                <c:ptCount val="5"/>
                <c:pt idx="0">
                  <c:v>MAIO</c:v>
                </c:pt>
                <c:pt idx="1">
                  <c:v>JUNHO</c:v>
                </c:pt>
                <c:pt idx="2">
                  <c:v>JULHO </c:v>
                </c:pt>
                <c:pt idx="3">
                  <c:v>AGOSTO</c:v>
                </c:pt>
                <c:pt idx="4">
                  <c:v>TOTAL</c:v>
                </c:pt>
              </c:strCache>
            </c:strRef>
          </c:cat>
          <c:val>
            <c:numRef>
              <c:f>Plan1!$B$63:$F$63</c:f>
              <c:numCache>
                <c:formatCode>General</c:formatCode>
                <c:ptCount val="5"/>
                <c:pt idx="0">
                  <c:v>62</c:v>
                </c:pt>
                <c:pt idx="1">
                  <c:v>16</c:v>
                </c:pt>
                <c:pt idx="2">
                  <c:v>0</c:v>
                </c:pt>
                <c:pt idx="3">
                  <c:v>27</c:v>
                </c:pt>
                <c:pt idx="4">
                  <c:v>105</c:v>
                </c:pt>
              </c:numCache>
            </c:numRef>
          </c:val>
        </c:ser>
        <c:ser>
          <c:idx val="2"/>
          <c:order val="2"/>
          <c:tx>
            <c:strRef>
              <c:f>Plan1!$A$64</c:f>
              <c:strCache>
                <c:ptCount val="1"/>
                <c:pt idx="0">
                  <c:v>REGULAR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Plan1!$B$61:$F$61</c:f>
              <c:strCache>
                <c:ptCount val="5"/>
                <c:pt idx="0">
                  <c:v>MAIO</c:v>
                </c:pt>
                <c:pt idx="1">
                  <c:v>JUNHO</c:v>
                </c:pt>
                <c:pt idx="2">
                  <c:v>JULHO </c:v>
                </c:pt>
                <c:pt idx="3">
                  <c:v>AGOSTO</c:v>
                </c:pt>
                <c:pt idx="4">
                  <c:v>TOTAL</c:v>
                </c:pt>
              </c:strCache>
            </c:strRef>
          </c:cat>
          <c:val>
            <c:numRef>
              <c:f>Plan1!$B$64:$F$64</c:f>
              <c:numCache>
                <c:formatCode>General</c:formatCode>
                <c:ptCount val="5"/>
                <c:pt idx="0">
                  <c:v>5</c:v>
                </c:pt>
                <c:pt idx="1">
                  <c:v>6</c:v>
                </c:pt>
                <c:pt idx="2">
                  <c:v>3</c:v>
                </c:pt>
                <c:pt idx="3">
                  <c:v>6</c:v>
                </c:pt>
                <c:pt idx="4">
                  <c:v>18</c:v>
                </c:pt>
              </c:numCache>
            </c:numRef>
          </c:val>
        </c:ser>
        <c:ser>
          <c:idx val="3"/>
          <c:order val="3"/>
          <c:tx>
            <c:strRef>
              <c:f>Plan1!$A$65</c:f>
              <c:strCache>
                <c:ptCount val="1"/>
                <c:pt idx="0">
                  <c:v>RUIM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Plan1!$B$61:$F$61</c:f>
              <c:strCache>
                <c:ptCount val="5"/>
                <c:pt idx="0">
                  <c:v>MAIO</c:v>
                </c:pt>
                <c:pt idx="1">
                  <c:v>JUNHO</c:v>
                </c:pt>
                <c:pt idx="2">
                  <c:v>JULHO </c:v>
                </c:pt>
                <c:pt idx="3">
                  <c:v>AGOSTO</c:v>
                </c:pt>
                <c:pt idx="4">
                  <c:v>TOTAL</c:v>
                </c:pt>
              </c:strCache>
            </c:strRef>
          </c:cat>
          <c:val>
            <c:numRef>
              <c:f>Plan1!$B$65:$F$65</c:f>
              <c:numCache>
                <c:formatCode>General</c:formatCode>
                <c:ptCount val="5"/>
                <c:pt idx="0">
                  <c:v>9</c:v>
                </c:pt>
                <c:pt idx="1">
                  <c:v>3</c:v>
                </c:pt>
                <c:pt idx="2">
                  <c:v>0</c:v>
                </c:pt>
                <c:pt idx="3">
                  <c:v>10</c:v>
                </c:pt>
                <c:pt idx="4">
                  <c:v>22</c:v>
                </c:pt>
              </c:numCache>
            </c:numRef>
          </c:val>
        </c:ser>
        <c:ser>
          <c:idx val="4"/>
          <c:order val="4"/>
          <c:tx>
            <c:strRef>
              <c:f>Plan1!$A$66</c:f>
              <c:strCache>
                <c:ptCount val="1"/>
                <c:pt idx="0">
                  <c:v>NÃO RESP.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Plan1!$B$61:$F$61</c:f>
              <c:strCache>
                <c:ptCount val="5"/>
                <c:pt idx="0">
                  <c:v>MAIO</c:v>
                </c:pt>
                <c:pt idx="1">
                  <c:v>JUNHO</c:v>
                </c:pt>
                <c:pt idx="2">
                  <c:v>JULHO </c:v>
                </c:pt>
                <c:pt idx="3">
                  <c:v>AGOSTO</c:v>
                </c:pt>
                <c:pt idx="4">
                  <c:v>TOTAL</c:v>
                </c:pt>
              </c:strCache>
            </c:strRef>
          </c:cat>
          <c:val>
            <c:numRef>
              <c:f>Plan1!$B$66:$F$66</c:f>
              <c:numCache>
                <c:formatCode>General</c:formatCode>
                <c:ptCount val="5"/>
                <c:pt idx="0">
                  <c:v>0</c:v>
                </c:pt>
                <c:pt idx="1">
                  <c:v>7</c:v>
                </c:pt>
                <c:pt idx="2">
                  <c:v>3</c:v>
                </c:pt>
                <c:pt idx="3">
                  <c:v>5</c:v>
                </c:pt>
                <c:pt idx="4">
                  <c:v>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41993528"/>
        <c:axId val="241996272"/>
        <c:axId val="0"/>
      </c:bar3DChart>
      <c:catAx>
        <c:axId val="241993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41996272"/>
        <c:crosses val="autoZero"/>
        <c:auto val="1"/>
        <c:lblAlgn val="ctr"/>
        <c:lblOffset val="100"/>
        <c:noMultiLvlLbl val="0"/>
      </c:catAx>
      <c:valAx>
        <c:axId val="2419962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41993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Plan1!$A$121</c:f>
              <c:strCache>
                <c:ptCount val="1"/>
                <c:pt idx="0">
                  <c:v>VALORES TOTAIS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Plan1!$B$120:$F$120</c:f>
              <c:strCache>
                <c:ptCount val="5"/>
                <c:pt idx="0">
                  <c:v>MAIO</c:v>
                </c:pt>
                <c:pt idx="1">
                  <c:v>JUNHO</c:v>
                </c:pt>
                <c:pt idx="2">
                  <c:v>JULHO</c:v>
                </c:pt>
                <c:pt idx="3">
                  <c:v>AGOSTO</c:v>
                </c:pt>
                <c:pt idx="4">
                  <c:v>TOTAL</c:v>
                </c:pt>
              </c:strCache>
            </c:strRef>
          </c:cat>
          <c:val>
            <c:numRef>
              <c:f>Plan1!$B$121:$F$121</c:f>
              <c:numCache>
                <c:formatCode>General</c:formatCode>
                <c:ptCount val="5"/>
                <c:pt idx="0">
                  <c:v>36</c:v>
                </c:pt>
                <c:pt idx="1">
                  <c:v>14</c:v>
                </c:pt>
                <c:pt idx="2">
                  <c:v>5</c:v>
                </c:pt>
                <c:pt idx="3">
                  <c:v>28</c:v>
                </c:pt>
                <c:pt idx="4">
                  <c:v>83</c:v>
                </c:pt>
              </c:numCache>
            </c:numRef>
          </c:val>
        </c:ser>
        <c:ser>
          <c:idx val="1"/>
          <c:order val="1"/>
          <c:tx>
            <c:strRef>
              <c:f>Plan1!$A$122</c:f>
              <c:strCache>
                <c:ptCount val="1"/>
                <c:pt idx="0">
                  <c:v>USUÁRIO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Plan1!$B$120:$F$120</c:f>
              <c:strCache>
                <c:ptCount val="5"/>
                <c:pt idx="0">
                  <c:v>MAIO</c:v>
                </c:pt>
                <c:pt idx="1">
                  <c:v>JUNHO</c:v>
                </c:pt>
                <c:pt idx="2">
                  <c:v>JULHO</c:v>
                </c:pt>
                <c:pt idx="3">
                  <c:v>AGOSTO</c:v>
                </c:pt>
                <c:pt idx="4">
                  <c:v>TOTAL</c:v>
                </c:pt>
              </c:strCache>
            </c:strRef>
          </c:cat>
          <c:val>
            <c:numRef>
              <c:f>Plan1!$B$122:$F$122</c:f>
              <c:numCache>
                <c:formatCode>General</c:formatCode>
                <c:ptCount val="5"/>
                <c:pt idx="0">
                  <c:v>22</c:v>
                </c:pt>
                <c:pt idx="1">
                  <c:v>8</c:v>
                </c:pt>
                <c:pt idx="2">
                  <c:v>2</c:v>
                </c:pt>
                <c:pt idx="3">
                  <c:v>5</c:v>
                </c:pt>
                <c:pt idx="4">
                  <c:v>20</c:v>
                </c:pt>
              </c:numCache>
            </c:numRef>
          </c:val>
        </c:ser>
        <c:ser>
          <c:idx val="2"/>
          <c:order val="2"/>
          <c:tx>
            <c:strRef>
              <c:f>Plan1!$A$123</c:f>
              <c:strCache>
                <c:ptCount val="1"/>
                <c:pt idx="0">
                  <c:v>FAMILIARES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Plan1!$B$120:$F$120</c:f>
              <c:strCache>
                <c:ptCount val="5"/>
                <c:pt idx="0">
                  <c:v>MAIO</c:v>
                </c:pt>
                <c:pt idx="1">
                  <c:v>JUNHO</c:v>
                </c:pt>
                <c:pt idx="2">
                  <c:v>JULHO</c:v>
                </c:pt>
                <c:pt idx="3">
                  <c:v>AGOSTO</c:v>
                </c:pt>
                <c:pt idx="4">
                  <c:v>TOTAL</c:v>
                </c:pt>
              </c:strCache>
            </c:strRef>
          </c:cat>
          <c:val>
            <c:numRef>
              <c:f>Plan1!$B$123:$F$123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17</c:v>
                </c:pt>
                <c:pt idx="4">
                  <c:v>25</c:v>
                </c:pt>
              </c:numCache>
            </c:numRef>
          </c:val>
        </c:ser>
        <c:ser>
          <c:idx val="3"/>
          <c:order val="3"/>
          <c:tx>
            <c:strRef>
              <c:f>Plan1!$A$124</c:f>
              <c:strCache>
                <c:ptCount val="1"/>
                <c:pt idx="0">
                  <c:v>OUTROS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Plan1!$B$120:$F$120</c:f>
              <c:strCache>
                <c:ptCount val="5"/>
                <c:pt idx="0">
                  <c:v>MAIO</c:v>
                </c:pt>
                <c:pt idx="1">
                  <c:v>JUNHO</c:v>
                </c:pt>
                <c:pt idx="2">
                  <c:v>JULHO</c:v>
                </c:pt>
                <c:pt idx="3">
                  <c:v>AGOSTO</c:v>
                </c:pt>
                <c:pt idx="4">
                  <c:v>TOTAL</c:v>
                </c:pt>
              </c:strCache>
            </c:strRef>
          </c:cat>
          <c:val>
            <c:numRef>
              <c:f>Plan1!$B$124:$F$124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  <c:pt idx="4">
                  <c:v>11</c:v>
                </c:pt>
              </c:numCache>
            </c:numRef>
          </c:val>
        </c:ser>
        <c:ser>
          <c:idx val="4"/>
          <c:order val="4"/>
          <c:tx>
            <c:strRef>
              <c:f>Plan1!$A$125</c:f>
              <c:strCache>
                <c:ptCount val="1"/>
                <c:pt idx="0">
                  <c:v>NÃO RESP.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Plan1!$B$120:$F$120</c:f>
              <c:strCache>
                <c:ptCount val="5"/>
                <c:pt idx="0">
                  <c:v>MAIO</c:v>
                </c:pt>
                <c:pt idx="1">
                  <c:v>JUNHO</c:v>
                </c:pt>
                <c:pt idx="2">
                  <c:v>JULHO</c:v>
                </c:pt>
                <c:pt idx="3">
                  <c:v>AGOSTO</c:v>
                </c:pt>
                <c:pt idx="4">
                  <c:v>TOTAL</c:v>
                </c:pt>
              </c:strCache>
            </c:strRef>
          </c:cat>
          <c:val>
            <c:numRef>
              <c:f>Plan1!$B$125:$F$125</c:f>
              <c:numCache>
                <c:formatCode>General</c:formatCode>
                <c:ptCount val="5"/>
                <c:pt idx="0">
                  <c:v>8</c:v>
                </c:pt>
                <c:pt idx="1">
                  <c:v>0</c:v>
                </c:pt>
                <c:pt idx="2">
                  <c:v>0</c:v>
                </c:pt>
                <c:pt idx="3">
                  <c:v>5</c:v>
                </c:pt>
                <c:pt idx="4">
                  <c:v>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91153616"/>
        <c:axId val="291150088"/>
        <c:axId val="0"/>
      </c:bar3DChart>
      <c:catAx>
        <c:axId val="29115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1150088"/>
        <c:crosses val="autoZero"/>
        <c:auto val="1"/>
        <c:lblAlgn val="ctr"/>
        <c:lblOffset val="100"/>
        <c:noMultiLvlLbl val="0"/>
      </c:catAx>
      <c:valAx>
        <c:axId val="2911500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1153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</a:defRPr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Plan1!$A$77</c:f>
              <c:strCache>
                <c:ptCount val="1"/>
                <c:pt idx="0">
                  <c:v>ÓTIMO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Plan1!$B$76:$F$76</c:f>
              <c:strCache>
                <c:ptCount val="5"/>
                <c:pt idx="0">
                  <c:v>MAIO</c:v>
                </c:pt>
                <c:pt idx="1">
                  <c:v>JUNHO</c:v>
                </c:pt>
                <c:pt idx="2">
                  <c:v>JULHO </c:v>
                </c:pt>
                <c:pt idx="3">
                  <c:v>AGOSTO</c:v>
                </c:pt>
                <c:pt idx="4">
                  <c:v>TOTAL</c:v>
                </c:pt>
              </c:strCache>
            </c:strRef>
          </c:cat>
          <c:val>
            <c:numRef>
              <c:f>Plan1!$B$77:$F$77</c:f>
              <c:numCache>
                <c:formatCode>General</c:formatCode>
                <c:ptCount val="5"/>
                <c:pt idx="0">
                  <c:v>144</c:v>
                </c:pt>
                <c:pt idx="1">
                  <c:v>107</c:v>
                </c:pt>
                <c:pt idx="2">
                  <c:v>159</c:v>
                </c:pt>
                <c:pt idx="3">
                  <c:v>254</c:v>
                </c:pt>
                <c:pt idx="4">
                  <c:v>664</c:v>
                </c:pt>
              </c:numCache>
            </c:numRef>
          </c:val>
        </c:ser>
        <c:ser>
          <c:idx val="1"/>
          <c:order val="1"/>
          <c:tx>
            <c:strRef>
              <c:f>Plan1!$A$78</c:f>
              <c:strCache>
                <c:ptCount val="1"/>
                <c:pt idx="0">
                  <c:v>BOM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Plan1!$B$76:$F$76</c:f>
              <c:strCache>
                <c:ptCount val="5"/>
                <c:pt idx="0">
                  <c:v>MAIO</c:v>
                </c:pt>
                <c:pt idx="1">
                  <c:v>JUNHO</c:v>
                </c:pt>
                <c:pt idx="2">
                  <c:v>JULHO </c:v>
                </c:pt>
                <c:pt idx="3">
                  <c:v>AGOSTO</c:v>
                </c:pt>
                <c:pt idx="4">
                  <c:v>TOTAL</c:v>
                </c:pt>
              </c:strCache>
            </c:strRef>
          </c:cat>
          <c:val>
            <c:numRef>
              <c:f>Plan1!$B$78:$F$78</c:f>
              <c:numCache>
                <c:formatCode>General</c:formatCode>
                <c:ptCount val="5"/>
                <c:pt idx="0">
                  <c:v>100</c:v>
                </c:pt>
                <c:pt idx="1">
                  <c:v>19</c:v>
                </c:pt>
                <c:pt idx="2">
                  <c:v>152</c:v>
                </c:pt>
                <c:pt idx="3">
                  <c:v>160</c:v>
                </c:pt>
                <c:pt idx="4">
                  <c:v>431</c:v>
                </c:pt>
              </c:numCache>
            </c:numRef>
          </c:val>
        </c:ser>
        <c:ser>
          <c:idx val="2"/>
          <c:order val="2"/>
          <c:tx>
            <c:strRef>
              <c:f>Plan1!$A$79</c:f>
              <c:strCache>
                <c:ptCount val="1"/>
                <c:pt idx="0">
                  <c:v>REGULAR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Plan1!$B$76:$F$76</c:f>
              <c:strCache>
                <c:ptCount val="5"/>
                <c:pt idx="0">
                  <c:v>MAIO</c:v>
                </c:pt>
                <c:pt idx="1">
                  <c:v>JUNHO</c:v>
                </c:pt>
                <c:pt idx="2">
                  <c:v>JULHO </c:v>
                </c:pt>
                <c:pt idx="3">
                  <c:v>AGOSTO</c:v>
                </c:pt>
                <c:pt idx="4">
                  <c:v>TOTAL</c:v>
                </c:pt>
              </c:strCache>
            </c:strRef>
          </c:cat>
          <c:val>
            <c:numRef>
              <c:f>Plan1!$B$79:$F$79</c:f>
              <c:numCache>
                <c:formatCode>General</c:formatCode>
                <c:ptCount val="5"/>
                <c:pt idx="0">
                  <c:v>32</c:v>
                </c:pt>
                <c:pt idx="1">
                  <c:v>3</c:v>
                </c:pt>
                <c:pt idx="2">
                  <c:v>23</c:v>
                </c:pt>
                <c:pt idx="3">
                  <c:v>27</c:v>
                </c:pt>
                <c:pt idx="4">
                  <c:v>85</c:v>
                </c:pt>
              </c:numCache>
            </c:numRef>
          </c:val>
        </c:ser>
        <c:ser>
          <c:idx val="3"/>
          <c:order val="3"/>
          <c:tx>
            <c:strRef>
              <c:f>Plan1!$A$80</c:f>
              <c:strCache>
                <c:ptCount val="1"/>
                <c:pt idx="0">
                  <c:v>RUIM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4"/>
              <c:layout>
                <c:manualLayout>
                  <c:x val="5.5555555555555558E-3"/>
                  <c:y val="-4.62962962962954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Plan1!$B$76:$F$76</c:f>
              <c:strCache>
                <c:ptCount val="5"/>
                <c:pt idx="0">
                  <c:v>MAIO</c:v>
                </c:pt>
                <c:pt idx="1">
                  <c:v>JUNHO</c:v>
                </c:pt>
                <c:pt idx="2">
                  <c:v>JULHO </c:v>
                </c:pt>
                <c:pt idx="3">
                  <c:v>AGOSTO</c:v>
                </c:pt>
                <c:pt idx="4">
                  <c:v>TOTAL</c:v>
                </c:pt>
              </c:strCache>
            </c:strRef>
          </c:cat>
          <c:val>
            <c:numRef>
              <c:f>Plan1!$B$80:$F$80</c:f>
              <c:numCache>
                <c:formatCode>General</c:formatCode>
                <c:ptCount val="5"/>
                <c:pt idx="0">
                  <c:v>9</c:v>
                </c:pt>
                <c:pt idx="1">
                  <c:v>3</c:v>
                </c:pt>
                <c:pt idx="2">
                  <c:v>10</c:v>
                </c:pt>
                <c:pt idx="3">
                  <c:v>11</c:v>
                </c:pt>
                <c:pt idx="4">
                  <c:v>33</c:v>
                </c:pt>
              </c:numCache>
            </c:numRef>
          </c:val>
        </c:ser>
        <c:ser>
          <c:idx val="4"/>
          <c:order val="4"/>
          <c:tx>
            <c:strRef>
              <c:f>Plan1!$A$81</c:f>
              <c:strCache>
                <c:ptCount val="1"/>
                <c:pt idx="0">
                  <c:v>NÃO RESP.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4"/>
              <c:layout>
                <c:manualLayout>
                  <c:x val="1.3888888888888685E-2"/>
                  <c:y val="8.487556272013328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Plan1!$B$76:$F$76</c:f>
              <c:strCache>
                <c:ptCount val="5"/>
                <c:pt idx="0">
                  <c:v>MAIO</c:v>
                </c:pt>
                <c:pt idx="1">
                  <c:v>JUNHO</c:v>
                </c:pt>
                <c:pt idx="2">
                  <c:v>JULHO </c:v>
                </c:pt>
                <c:pt idx="3">
                  <c:v>AGOSTO</c:v>
                </c:pt>
                <c:pt idx="4">
                  <c:v>TOTAL</c:v>
                </c:pt>
              </c:strCache>
            </c:strRef>
          </c:cat>
          <c:val>
            <c:numRef>
              <c:f>Plan1!$B$81:$F$81</c:f>
              <c:numCache>
                <c:formatCode>General</c:formatCode>
                <c:ptCount val="5"/>
                <c:pt idx="0">
                  <c:v>0</c:v>
                </c:pt>
                <c:pt idx="1">
                  <c:v>3</c:v>
                </c:pt>
                <c:pt idx="2">
                  <c:v>16</c:v>
                </c:pt>
                <c:pt idx="3">
                  <c:v>14</c:v>
                </c:pt>
                <c:pt idx="4">
                  <c:v>33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84502568"/>
        <c:axId val="284502960"/>
        <c:axId val="0"/>
      </c:bar3DChart>
      <c:catAx>
        <c:axId val="284502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4502960"/>
        <c:crosses val="autoZero"/>
        <c:auto val="1"/>
        <c:lblAlgn val="ctr"/>
        <c:lblOffset val="100"/>
        <c:noMultiLvlLbl val="0"/>
      </c:catAx>
      <c:valAx>
        <c:axId val="284502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84502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</a:defRPr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Plan1!$A$92</c:f>
              <c:strCache>
                <c:ptCount val="1"/>
                <c:pt idx="0">
                  <c:v>ÓTIMO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Plan1!$B$91:$F$91</c:f>
              <c:strCache>
                <c:ptCount val="5"/>
                <c:pt idx="0">
                  <c:v>MAIO</c:v>
                </c:pt>
                <c:pt idx="1">
                  <c:v>JUNHO</c:v>
                </c:pt>
                <c:pt idx="2">
                  <c:v>JULHO </c:v>
                </c:pt>
                <c:pt idx="3">
                  <c:v>AGOSTO</c:v>
                </c:pt>
                <c:pt idx="4">
                  <c:v>TOTAL</c:v>
                </c:pt>
              </c:strCache>
            </c:strRef>
          </c:cat>
          <c:val>
            <c:numRef>
              <c:f>Plan1!$B$92:$F$92</c:f>
              <c:numCache>
                <c:formatCode>General</c:formatCode>
                <c:ptCount val="5"/>
                <c:pt idx="0">
                  <c:v>112</c:v>
                </c:pt>
                <c:pt idx="1">
                  <c:v>50</c:v>
                </c:pt>
                <c:pt idx="2">
                  <c:v>104</c:v>
                </c:pt>
                <c:pt idx="3">
                  <c:v>206</c:v>
                </c:pt>
                <c:pt idx="4">
                  <c:v>472</c:v>
                </c:pt>
              </c:numCache>
            </c:numRef>
          </c:val>
        </c:ser>
        <c:ser>
          <c:idx val="1"/>
          <c:order val="1"/>
          <c:tx>
            <c:strRef>
              <c:f>Plan1!$A$93</c:f>
              <c:strCache>
                <c:ptCount val="1"/>
                <c:pt idx="0">
                  <c:v>BOM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Plan1!$B$91:$F$91</c:f>
              <c:strCache>
                <c:ptCount val="5"/>
                <c:pt idx="0">
                  <c:v>MAIO</c:v>
                </c:pt>
                <c:pt idx="1">
                  <c:v>JUNHO</c:v>
                </c:pt>
                <c:pt idx="2">
                  <c:v>JULHO </c:v>
                </c:pt>
                <c:pt idx="3">
                  <c:v>AGOSTO</c:v>
                </c:pt>
                <c:pt idx="4">
                  <c:v>TOTAL</c:v>
                </c:pt>
              </c:strCache>
            </c:strRef>
          </c:cat>
          <c:val>
            <c:numRef>
              <c:f>Plan1!$B$93:$F$93</c:f>
              <c:numCache>
                <c:formatCode>General</c:formatCode>
                <c:ptCount val="5"/>
                <c:pt idx="0">
                  <c:v>77</c:v>
                </c:pt>
                <c:pt idx="1">
                  <c:v>12</c:v>
                </c:pt>
                <c:pt idx="2">
                  <c:v>99</c:v>
                </c:pt>
                <c:pt idx="3">
                  <c:v>89</c:v>
                </c:pt>
                <c:pt idx="4">
                  <c:v>277</c:v>
                </c:pt>
              </c:numCache>
            </c:numRef>
          </c:val>
        </c:ser>
        <c:ser>
          <c:idx val="2"/>
          <c:order val="2"/>
          <c:tx>
            <c:strRef>
              <c:f>Plan1!$A$94</c:f>
              <c:strCache>
                <c:ptCount val="1"/>
                <c:pt idx="0">
                  <c:v>REGULAR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Plan1!$B$91:$F$91</c:f>
              <c:strCache>
                <c:ptCount val="5"/>
                <c:pt idx="0">
                  <c:v>MAIO</c:v>
                </c:pt>
                <c:pt idx="1">
                  <c:v>JUNHO</c:v>
                </c:pt>
                <c:pt idx="2">
                  <c:v>JULHO </c:v>
                </c:pt>
                <c:pt idx="3">
                  <c:v>AGOSTO</c:v>
                </c:pt>
                <c:pt idx="4">
                  <c:v>TOTAL</c:v>
                </c:pt>
              </c:strCache>
            </c:strRef>
          </c:cat>
          <c:val>
            <c:numRef>
              <c:f>Plan1!$B$94:$F$94</c:f>
              <c:numCache>
                <c:formatCode>General</c:formatCode>
                <c:ptCount val="5"/>
                <c:pt idx="0">
                  <c:v>9</c:v>
                </c:pt>
                <c:pt idx="1">
                  <c:v>8</c:v>
                </c:pt>
                <c:pt idx="2">
                  <c:v>20</c:v>
                </c:pt>
                <c:pt idx="3">
                  <c:v>18</c:v>
                </c:pt>
                <c:pt idx="4">
                  <c:v>55</c:v>
                </c:pt>
              </c:numCache>
            </c:numRef>
          </c:val>
        </c:ser>
        <c:ser>
          <c:idx val="3"/>
          <c:order val="3"/>
          <c:tx>
            <c:strRef>
              <c:f>Plan1!$A$95</c:f>
              <c:strCache>
                <c:ptCount val="1"/>
                <c:pt idx="0">
                  <c:v>RUIM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Plan1!$B$91:$F$91</c:f>
              <c:strCache>
                <c:ptCount val="5"/>
                <c:pt idx="0">
                  <c:v>MAIO</c:v>
                </c:pt>
                <c:pt idx="1">
                  <c:v>JUNHO</c:v>
                </c:pt>
                <c:pt idx="2">
                  <c:v>JULHO </c:v>
                </c:pt>
                <c:pt idx="3">
                  <c:v>AGOSTO</c:v>
                </c:pt>
                <c:pt idx="4">
                  <c:v>TOTAL</c:v>
                </c:pt>
              </c:strCache>
            </c:strRef>
          </c:cat>
          <c:val>
            <c:numRef>
              <c:f>Plan1!$B$95:$F$95</c:f>
              <c:numCache>
                <c:formatCode>General</c:formatCode>
                <c:ptCount val="5"/>
                <c:pt idx="0">
                  <c:v>5</c:v>
                </c:pt>
                <c:pt idx="1">
                  <c:v>0</c:v>
                </c:pt>
                <c:pt idx="2">
                  <c:v>7</c:v>
                </c:pt>
                <c:pt idx="3">
                  <c:v>6</c:v>
                </c:pt>
                <c:pt idx="4">
                  <c:v>18</c:v>
                </c:pt>
              </c:numCache>
            </c:numRef>
          </c:val>
        </c:ser>
        <c:ser>
          <c:idx val="4"/>
          <c:order val="4"/>
          <c:tx>
            <c:strRef>
              <c:f>Plan1!$A$96</c:f>
              <c:strCache>
                <c:ptCount val="1"/>
                <c:pt idx="0">
                  <c:v>NÃO RESP.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Plan1!$B$91:$F$91</c:f>
              <c:strCache>
                <c:ptCount val="5"/>
                <c:pt idx="0">
                  <c:v>MAIO</c:v>
                </c:pt>
                <c:pt idx="1">
                  <c:v>JUNHO</c:v>
                </c:pt>
                <c:pt idx="2">
                  <c:v>JULHO </c:v>
                </c:pt>
                <c:pt idx="3">
                  <c:v>AGOSTO</c:v>
                </c:pt>
                <c:pt idx="4">
                  <c:v>TOTAL</c:v>
                </c:pt>
              </c:strCache>
            </c:strRef>
          </c:cat>
          <c:val>
            <c:numRef>
              <c:f>Plan1!$B$96:$F$96</c:f>
              <c:numCache>
                <c:formatCode>General</c:formatCode>
                <c:ptCount val="5"/>
                <c:pt idx="0">
                  <c:v>0</c:v>
                </c:pt>
                <c:pt idx="1">
                  <c:v>41</c:v>
                </c:pt>
                <c:pt idx="2">
                  <c:v>91</c:v>
                </c:pt>
                <c:pt idx="3">
                  <c:v>82</c:v>
                </c:pt>
                <c:pt idx="4">
                  <c:v>214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42833200"/>
        <c:axId val="342839472"/>
        <c:axId val="0"/>
      </c:bar3DChart>
      <c:catAx>
        <c:axId val="342833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42839472"/>
        <c:crosses val="autoZero"/>
        <c:auto val="1"/>
        <c:lblAlgn val="ctr"/>
        <c:lblOffset val="100"/>
        <c:noMultiLvlLbl val="0"/>
      </c:catAx>
      <c:valAx>
        <c:axId val="3428394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2833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0.99499</cdr:x>
      <cdr:y>0.58635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-285720" y="-1571612"/>
          <a:ext cx="4015210" cy="1152371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6B21C-F016-46A4-8F44-F2C8351E54A6}" type="datetimeFigureOut">
              <a:rPr lang="pt-BR" smtClean="0"/>
              <a:pPr/>
              <a:t>20/09/2018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F5DE1-B2A2-4ADD-9129-78E6E9027F2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1070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4D95-1E15-4E09-AB23-A3C47E5EF91F}" type="datetimeFigureOut">
              <a:rPr lang="pt-BR" smtClean="0"/>
              <a:pPr/>
              <a:t>20/09/2018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602C-B928-4A2D-9A26-863F478E7A0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4D95-1E15-4E09-AB23-A3C47E5EF91F}" type="datetimeFigureOut">
              <a:rPr lang="pt-BR" smtClean="0"/>
              <a:pPr/>
              <a:t>20/09/2018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602C-B928-4A2D-9A26-863F478E7A0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4D95-1E15-4E09-AB23-A3C47E5EF91F}" type="datetimeFigureOut">
              <a:rPr lang="pt-BR" smtClean="0"/>
              <a:pPr/>
              <a:t>20/09/2018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602C-B928-4A2D-9A26-863F478E7A0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4D95-1E15-4E09-AB23-A3C47E5EF91F}" type="datetimeFigureOut">
              <a:rPr lang="pt-BR" smtClean="0"/>
              <a:pPr/>
              <a:t>20/09/2018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602C-B928-4A2D-9A26-863F478E7A0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4D95-1E15-4E09-AB23-A3C47E5EF91F}" type="datetimeFigureOut">
              <a:rPr lang="pt-BR" smtClean="0"/>
              <a:pPr/>
              <a:t>20/09/2018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602C-B928-4A2D-9A26-863F478E7A0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4D95-1E15-4E09-AB23-A3C47E5EF91F}" type="datetimeFigureOut">
              <a:rPr lang="pt-BR" smtClean="0"/>
              <a:pPr/>
              <a:t>20/09/2018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602C-B928-4A2D-9A26-863F478E7A0D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4D95-1E15-4E09-AB23-A3C47E5EF91F}" type="datetimeFigureOut">
              <a:rPr lang="pt-BR" smtClean="0"/>
              <a:pPr/>
              <a:t>20/09/2018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602C-B928-4A2D-9A26-863F478E7A0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4D95-1E15-4E09-AB23-A3C47E5EF91F}" type="datetimeFigureOut">
              <a:rPr lang="pt-BR" smtClean="0"/>
              <a:pPr/>
              <a:t>20/09/2018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602C-B928-4A2D-9A26-863F478E7A0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4D95-1E15-4E09-AB23-A3C47E5EF91F}" type="datetimeFigureOut">
              <a:rPr lang="pt-BR" smtClean="0"/>
              <a:pPr/>
              <a:t>20/09/2018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602C-B928-4A2D-9A26-863F478E7A0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4D95-1E15-4E09-AB23-A3C47E5EF91F}" type="datetimeFigureOut">
              <a:rPr lang="pt-BR" smtClean="0"/>
              <a:pPr/>
              <a:t>20/09/2018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68602C-B928-4A2D-9A26-863F478E7A0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4D95-1E15-4E09-AB23-A3C47E5EF91F}" type="datetimeFigureOut">
              <a:rPr lang="pt-BR" smtClean="0"/>
              <a:pPr/>
              <a:t>20/09/2018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602C-B928-4A2D-9A26-863F478E7A0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FA04D95-1E15-4E09-AB23-A3C47E5EF91F}" type="datetimeFigureOut">
              <a:rPr lang="pt-BR" smtClean="0"/>
              <a:pPr/>
              <a:t>20/09/2018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068602C-B928-4A2D-9A26-863F478E7A0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79713" y="3645024"/>
            <a:ext cx="7056784" cy="3212976"/>
          </a:xfrm>
        </p:spPr>
        <p:txBody>
          <a:bodyPr>
            <a:noAutofit/>
          </a:bodyPr>
          <a:lstStyle/>
          <a:p>
            <a:pPr algn="ctr"/>
            <a:r>
              <a:rPr lang="pt-BR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RELATÓRIO DA OUVIDORIA- MÊS De AGOSTO</a:t>
            </a:r>
            <a:br>
              <a:rPr lang="pt-BR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FUNSAU-NA</a:t>
            </a:r>
            <a:br>
              <a:rPr lang="pt-BR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2018</a:t>
            </a:r>
            <a:endParaRPr lang="pt-BR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/>
            <a:r>
              <a:rPr lang="pt-BR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alimentado Por </a:t>
            </a:r>
            <a:r>
              <a:rPr lang="pt-BR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eliane</a:t>
            </a:r>
            <a:r>
              <a:rPr lang="pt-B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zanatti</a:t>
            </a:r>
            <a:r>
              <a:rPr lang="pt-BR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Périgo</a:t>
            </a:r>
            <a:r>
              <a:rPr lang="pt-BR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assistente social</a:t>
            </a:r>
            <a:endParaRPr lang="pt-BR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887406" cy="125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04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365760"/>
            <a:ext cx="8143932" cy="548640"/>
          </a:xfrm>
        </p:spPr>
        <p:txBody>
          <a:bodyPr/>
          <a:lstStyle/>
          <a:p>
            <a:pPr algn="ctr"/>
            <a:r>
              <a:rPr lang="pt-BR" b="1" dirty="0" smtClean="0"/>
              <a:t>PERFIL DOS MANIFESTANTES PRONTO SOCORRO</a:t>
            </a:r>
            <a:endParaRPr lang="pt-BR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42845" y="2000238"/>
          <a:ext cx="3929090" cy="1504000"/>
        </p:xfrm>
        <a:graphic>
          <a:graphicData uri="http://schemas.openxmlformats.org/drawingml/2006/table">
            <a:tbl>
              <a:tblPr/>
              <a:tblGrid>
                <a:gridCol w="785818"/>
                <a:gridCol w="571504"/>
                <a:gridCol w="642942"/>
                <a:gridCol w="642942"/>
                <a:gridCol w="642942"/>
                <a:gridCol w="642942"/>
              </a:tblGrid>
              <a:tr h="2000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MAIO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JUNHO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JULHO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AGOSTO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VALORES TOTAIS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USUÁRIO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FAMILIARES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OUTROS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NÃO RESP.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0589052"/>
              </p:ext>
            </p:extLst>
          </p:nvPr>
        </p:nvGraphicFramePr>
        <p:xfrm>
          <a:off x="3851920" y="943248"/>
          <a:ext cx="5436096" cy="3997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365760"/>
            <a:ext cx="8643998" cy="548640"/>
          </a:xfrm>
        </p:spPr>
        <p:txBody>
          <a:bodyPr/>
          <a:lstStyle/>
          <a:p>
            <a:pPr algn="ctr"/>
            <a:r>
              <a:rPr lang="pt-BR" sz="2000" b="1" i="1" u="sng" dirty="0" smtClean="0"/>
              <a:t>INTERNAÇÕES</a:t>
            </a: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b="1" dirty="0" smtClean="0"/>
              <a:t>AVALIAÇÃO DAS INTERNAÇÕES: QUANDO A QUALIDADE DAS INSTALAÇÕES E DO ATENDIMENTO GERAL: INCLUI RECEPÇÃO, NUTRIÇÃO, ATENDIMENTO DA COPEIRA, INSTALAÇÕES, LIMPEZA, HORARIO DE VISITA. </a:t>
            </a:r>
            <a:endParaRPr lang="pt-BR" sz="2000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214282" y="2000240"/>
          <a:ext cx="4286280" cy="1571634"/>
        </p:xfrm>
        <a:graphic>
          <a:graphicData uri="http://schemas.openxmlformats.org/drawingml/2006/table">
            <a:tbl>
              <a:tblPr/>
              <a:tblGrid>
                <a:gridCol w="714380"/>
                <a:gridCol w="714380"/>
                <a:gridCol w="714380"/>
                <a:gridCol w="714380"/>
                <a:gridCol w="714380"/>
                <a:gridCol w="714380"/>
              </a:tblGrid>
              <a:tr h="26193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MAIO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JUNHO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JULHO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AGOSTO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3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ÓTIMO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664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3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BOM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3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REGULAR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3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RUIM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3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NÃO RESP.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0095756"/>
              </p:ext>
            </p:extLst>
          </p:nvPr>
        </p:nvGraphicFramePr>
        <p:xfrm>
          <a:off x="4283968" y="1268760"/>
          <a:ext cx="5076056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43998" cy="1000132"/>
          </a:xfrm>
        </p:spPr>
        <p:txBody>
          <a:bodyPr/>
          <a:lstStyle/>
          <a:p>
            <a:pPr algn="ctr"/>
            <a:r>
              <a:rPr lang="pt-BR" sz="2000" b="1" dirty="0" smtClean="0"/>
              <a:t>AVALIAÇÃO DA QUALIDADE NO ATENDIMENTO DA EQUIPE DE ATENÇÃO A SAÚDE: INCLUI EQUIPE DE ENFERMAGEM, EQUIPE MÉDICA, EQUIPE FISIOTERAPEUTA, ASSISTENTE SOCIAL, E NUTRICIONISTA.</a:t>
            </a:r>
            <a:endParaRPr lang="pt-BR" sz="2000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214282" y="2143116"/>
          <a:ext cx="3857652" cy="1704510"/>
        </p:xfrm>
        <a:graphic>
          <a:graphicData uri="http://schemas.openxmlformats.org/drawingml/2006/table">
            <a:tbl>
              <a:tblPr/>
              <a:tblGrid>
                <a:gridCol w="642942"/>
                <a:gridCol w="642942"/>
                <a:gridCol w="642942"/>
                <a:gridCol w="642942"/>
                <a:gridCol w="642942"/>
                <a:gridCol w="642942"/>
              </a:tblGrid>
              <a:tr h="27384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MAIO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JUNHO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JULHO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AGOSTO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84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ÓTIMO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84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BOM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84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REGULAR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84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RUIM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84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NÃO RESP.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8260671"/>
              </p:ext>
            </p:extLst>
          </p:nvPr>
        </p:nvGraphicFramePr>
        <p:xfrm>
          <a:off x="4067944" y="1412776"/>
          <a:ext cx="529208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PERFIL DOS MANIFESTANTES </a:t>
            </a:r>
            <a:endParaRPr lang="pt-BR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394516"/>
              </p:ext>
            </p:extLst>
          </p:nvPr>
        </p:nvGraphicFramePr>
        <p:xfrm>
          <a:off x="107504" y="1700808"/>
          <a:ext cx="4358288" cy="1834795"/>
        </p:xfrm>
        <a:graphic>
          <a:graphicData uri="http://schemas.openxmlformats.org/drawingml/2006/table">
            <a:tbl>
              <a:tblPr/>
              <a:tblGrid>
                <a:gridCol w="924461"/>
                <a:gridCol w="440255"/>
                <a:gridCol w="682358"/>
                <a:gridCol w="682358"/>
                <a:gridCol w="682358"/>
                <a:gridCol w="946498"/>
              </a:tblGrid>
              <a:tr h="1801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MAIO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JUNHO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JULHO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AGOSTO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87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VALORES TOTAIS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77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USUÁRIO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87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FAMILIARES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77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OUTRS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31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NÃO RESPONDERAM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8588549"/>
              </p:ext>
            </p:extLst>
          </p:nvPr>
        </p:nvGraphicFramePr>
        <p:xfrm>
          <a:off x="3851920" y="905148"/>
          <a:ext cx="5292080" cy="4108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214290"/>
            <a:ext cx="8858312" cy="4643470"/>
          </a:xfrm>
        </p:spPr>
        <p:txBody>
          <a:bodyPr>
            <a:noAutofit/>
          </a:bodyPr>
          <a:lstStyle/>
          <a:p>
            <a:pPr algn="ctr"/>
            <a:r>
              <a:rPr lang="pt-BR" sz="1800" dirty="0" smtClean="0"/>
              <a:t> </a:t>
            </a:r>
            <a:r>
              <a:rPr lang="pt-BR" sz="1800" u="sng" dirty="0" smtClean="0"/>
              <a:t>Conclusão</a:t>
            </a:r>
            <a:endParaRPr lang="pt-BR" sz="1800" dirty="0" smtClean="0"/>
          </a:p>
          <a:p>
            <a:r>
              <a:rPr lang="pt-BR" sz="1800" dirty="0" smtClean="0"/>
              <a:t>      O Hospital Regional tem por objetivo atender toda população com humanização, respeito e dedicação, sabendo que a melhoria é necessária. Desta forma, buscamos a cada dia nos envolver com as equipes para o desenvolvimento no contexto de motivação e comprometimento com a profissão e usuário.  </a:t>
            </a:r>
          </a:p>
          <a:p>
            <a:r>
              <a:rPr lang="pt-BR" sz="1800" dirty="0" smtClean="0"/>
              <a:t> </a:t>
            </a:r>
          </a:p>
          <a:p>
            <a:endParaRPr lang="pt-BR" sz="1800" dirty="0" smtClean="0">
              <a:solidFill>
                <a:srgbClr val="FF0000"/>
              </a:solidFill>
            </a:endParaRPr>
          </a:p>
          <a:p>
            <a:r>
              <a:rPr lang="pt-BR" sz="1800" i="1" dirty="0" smtClean="0">
                <a:solidFill>
                  <a:srgbClr val="FF0000"/>
                </a:solidFill>
              </a:rPr>
              <a:t>ELABORADO PELA ENFERMEIRA:</a:t>
            </a:r>
          </a:p>
          <a:p>
            <a:r>
              <a:rPr lang="pt-BR" sz="1800" i="1" dirty="0" smtClean="0">
                <a:solidFill>
                  <a:srgbClr val="FF0000"/>
                </a:solidFill>
              </a:rPr>
              <a:t>GABRIELLA GOMES RODRIGUES DE SOUZA COREN/MS 456.471</a:t>
            </a:r>
          </a:p>
          <a:p>
            <a:r>
              <a:rPr lang="pt-BR" sz="1800" i="1" dirty="0" smtClean="0">
                <a:solidFill>
                  <a:srgbClr val="FF0000"/>
                </a:solidFill>
              </a:rPr>
              <a:t>CONTAGEM REALIZADA POR ASSISTENTE SOCIAL:</a:t>
            </a:r>
          </a:p>
          <a:p>
            <a:r>
              <a:rPr lang="pt-BR" sz="1800" i="1" dirty="0" smtClean="0">
                <a:solidFill>
                  <a:srgbClr val="FF0000"/>
                </a:solidFill>
              </a:rPr>
              <a:t>ELIANE ZANATTI PÉRIGO CRESS 2697 21ª REGIÃO</a:t>
            </a:r>
          </a:p>
          <a:p>
            <a:r>
              <a:rPr lang="pt-BR" sz="1800" i="1" dirty="0" smtClean="0">
                <a:solidFill>
                  <a:srgbClr val="FF0000"/>
                </a:solidFill>
              </a:rPr>
              <a:t> REVISADO POR ENFERMEIRO E GERENTE DE ENFERMAGEM </a:t>
            </a:r>
          </a:p>
          <a:p>
            <a:r>
              <a:rPr lang="pt-BR" sz="1800" i="1" dirty="0" smtClean="0">
                <a:solidFill>
                  <a:srgbClr val="FF0000"/>
                </a:solidFill>
              </a:rPr>
              <a:t>ANA LÚCIA DIAS SILVA COREN/MS 130.140</a:t>
            </a:r>
          </a:p>
          <a:p>
            <a:endParaRPr lang="pt-BR" sz="1800" dirty="0" smtClean="0"/>
          </a:p>
          <a:p>
            <a:r>
              <a:rPr lang="pt-BR" sz="1800" dirty="0" smtClean="0"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9017"/>
            <a:ext cx="1890713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93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7520940" cy="548640"/>
          </a:xfrm>
        </p:spPr>
        <p:txBody>
          <a:bodyPr/>
          <a:lstStyle/>
          <a:p>
            <a:pPr algn="ctr"/>
            <a:r>
              <a:rPr lang="pt-BR" b="1" dirty="0" smtClean="0"/>
              <a:t>Ouvidoria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857232"/>
            <a:ext cx="8715436" cy="4214842"/>
          </a:xfrm>
        </p:spPr>
        <p:txBody>
          <a:bodyPr>
            <a:normAutofit/>
          </a:bodyPr>
          <a:lstStyle/>
          <a:p>
            <a:r>
              <a:rPr lang="pt-BR" dirty="0" smtClean="0"/>
              <a:t>A ouvidoria do Hospital Regional tem por objetivo, receber as reclamações/sugestões, analisar e dar um parecer ao usuário/e ou colaborador que realizou a manifestação dentro da nossa Unidade Hospitalar. </a:t>
            </a:r>
          </a:p>
          <a:p>
            <a:r>
              <a:rPr lang="pt-BR" dirty="0" smtClean="0"/>
              <a:t>Todas as manifestações pertinentes à Ouvidoria são registradas em um formulário especifico de cada setor e desta forma recolhido nos primeiros dias do mês, onde é realizada a contagem e apresentada em tabela.</a:t>
            </a:r>
          </a:p>
          <a:p>
            <a:r>
              <a:rPr lang="pt-BR" dirty="0" smtClean="0"/>
              <a:t>Reclamações relatadas por escrito são lidas e encaminhadas por meio de comunicado interno, para os responsáveis dos setores, que tem um prazo de no máximo 04 (quatro) dias para apresentarem uma resolução. Posteriormente é repassado para o usuário as medidas tomadas, desta forma dando devolução às reclamações.</a:t>
            </a:r>
          </a:p>
          <a:p>
            <a:r>
              <a:rPr lang="pt-BR" dirty="0" smtClean="0"/>
              <a:t>Reclamações relatadas por escrito que necessitam de parecer Administrativo, são repassados diretamente para a direção que analisa e posteriormente são direcionadas para o setor Jurídico do hospital para adotar de medidas cabíveis.</a:t>
            </a:r>
          </a:p>
          <a:p>
            <a:r>
              <a:rPr lang="pt-BR" dirty="0" smtClean="0"/>
              <a:t>Acerca dos elogios é apresentado no mural do refeitório no intuído de divulgação.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3"/>
            <a:ext cx="8496944" cy="6503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047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aixaDeTexto 125"/>
          <p:cNvSpPr txBox="1"/>
          <p:nvPr/>
        </p:nvSpPr>
        <p:spPr>
          <a:xfrm>
            <a:off x="395536" y="404664"/>
            <a:ext cx="8501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PLANILHA DE USUARIOS E FUNCIÓNÁRIOS QUE SE MANISFESTARAM NAS URNAS</a:t>
            </a:r>
            <a:endParaRPr lang="pt-BR" dirty="0" smtClean="0"/>
          </a:p>
          <a:p>
            <a:pPr algn="ctr"/>
            <a:r>
              <a:rPr lang="pt-BR" b="1" dirty="0" smtClean="0"/>
              <a:t>MÊS DE AGOSTO</a:t>
            </a:r>
            <a:endParaRPr lang="pt-BR" dirty="0" smtClean="0"/>
          </a:p>
          <a:p>
            <a:endParaRPr lang="pt-BR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142845" y="2071678"/>
          <a:ext cx="3643340" cy="128588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38542"/>
                <a:gridCol w="422890"/>
                <a:gridCol w="520477"/>
                <a:gridCol w="520477"/>
                <a:gridCol w="585533"/>
                <a:gridCol w="455421"/>
              </a:tblGrid>
              <a:tr h="257177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/>
                        <a:t>MAIO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/>
                        <a:t>JUNHO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/>
                        <a:t>JULHO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/>
                        <a:t>AGOSTO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/>
                        <a:t>TOTAL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5717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/>
                        <a:t>VALORES TOTAIS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/>
                        <a:t>89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/>
                        <a:t>40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/>
                        <a:t>77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/>
                        <a:t>98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/>
                        <a:t>304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5717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/>
                        <a:t>INTERNAÇÕES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/>
                        <a:t>53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/>
                        <a:t>22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/>
                        <a:t>60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/>
                        <a:t>79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/>
                        <a:t>214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5717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/>
                        <a:t>PRONTO-SOCORRO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/>
                        <a:t>36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/>
                        <a:t>14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/>
                        <a:t>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/>
                        <a:t>28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/>
                        <a:t>83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25717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/>
                        <a:t>COLABORADORES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/>
                        <a:t>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/>
                        <a:t>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/>
                        <a:t>12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/>
                        <a:t>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u="none" strike="noStrike" dirty="0"/>
                        <a:t>20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7634585"/>
              </p:ext>
            </p:extLst>
          </p:nvPr>
        </p:nvGraphicFramePr>
        <p:xfrm>
          <a:off x="3491880" y="1196752"/>
          <a:ext cx="5544616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156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i="1" u="sng" dirty="0" smtClean="0"/>
              <a:t>PRONTO SOCORRO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AVALIAÇÃO DO USUÁRIO- ATENDIMENTO GERAL SETOR PRONTO SOCORRO</a:t>
            </a:r>
          </a:p>
          <a:p>
            <a:r>
              <a:rPr lang="pt-BR" dirty="0" smtClean="0"/>
              <a:t>RECEPÇÃO E SERVIÇO DE SEGURANÇA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71406" y="2428868"/>
          <a:ext cx="4286280" cy="1357314"/>
        </p:xfrm>
        <a:graphic>
          <a:graphicData uri="http://schemas.openxmlformats.org/drawingml/2006/table">
            <a:tbl>
              <a:tblPr/>
              <a:tblGrid>
                <a:gridCol w="905315"/>
                <a:gridCol w="676193"/>
                <a:gridCol w="676193"/>
                <a:gridCol w="676193"/>
                <a:gridCol w="676193"/>
                <a:gridCol w="676193"/>
              </a:tblGrid>
              <a:tr h="2262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MAIO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JUNHO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JULHO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AGOSTO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1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ÓTIMO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1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BOM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1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REGULAR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1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RUIM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219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NÃO RESP.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107870"/>
              </p:ext>
            </p:extLst>
          </p:nvPr>
        </p:nvGraphicFramePr>
        <p:xfrm>
          <a:off x="4067944" y="1484784"/>
          <a:ext cx="5184576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365760"/>
            <a:ext cx="8143932" cy="777224"/>
          </a:xfrm>
        </p:spPr>
        <p:txBody>
          <a:bodyPr/>
          <a:lstStyle/>
          <a:p>
            <a:pPr algn="ctr"/>
            <a:r>
              <a:rPr lang="pt-BR" sz="2000" b="1" smtClean="0"/>
              <a:t>AVALIAÇÃO DO ATENDIMENTO NO PRONTO-SOCORRO: CLASSIFICAÇÃO DE RISCO, EQUIPE MÉDICA, EQUIPE DE ENFERMAGEM.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5008486"/>
              </p:ext>
            </p:extLst>
          </p:nvPr>
        </p:nvGraphicFramePr>
        <p:xfrm>
          <a:off x="285720" y="1571612"/>
          <a:ext cx="4035427" cy="1965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5850650"/>
              </p:ext>
            </p:extLst>
          </p:nvPr>
        </p:nvGraphicFramePr>
        <p:xfrm>
          <a:off x="4067944" y="1268760"/>
          <a:ext cx="507605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2000" b="1" dirty="0" smtClean="0"/>
              <a:t>AVALIAÇÃO DO ATENDIMENTO DOS SERVIÇOS COMPLEMENTARES: RAIO X, ORTOPEDIA, ULTRASSOM, LABORATÓRIO.</a:t>
            </a:r>
            <a:endParaRPr lang="pt-BR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214280" y="1643048"/>
          <a:ext cx="4143408" cy="1643076"/>
        </p:xfrm>
        <a:graphic>
          <a:graphicData uri="http://schemas.openxmlformats.org/drawingml/2006/table">
            <a:tbl>
              <a:tblPr/>
              <a:tblGrid>
                <a:gridCol w="690568"/>
                <a:gridCol w="690568"/>
                <a:gridCol w="690568"/>
                <a:gridCol w="690568"/>
                <a:gridCol w="690568"/>
                <a:gridCol w="690568"/>
              </a:tblGrid>
              <a:tr h="27384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MAIO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JUNHO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JULHO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AGOSTO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84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ÓTIMO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84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BOM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84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REGULAR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84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RUIM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84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NÃO RESP.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5457513"/>
              </p:ext>
            </p:extLst>
          </p:nvPr>
        </p:nvGraphicFramePr>
        <p:xfrm>
          <a:off x="4139952" y="1124744"/>
          <a:ext cx="522007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365760"/>
            <a:ext cx="8286808" cy="848662"/>
          </a:xfrm>
        </p:spPr>
        <p:txBody>
          <a:bodyPr/>
          <a:lstStyle/>
          <a:p>
            <a:pPr algn="ctr"/>
            <a:r>
              <a:rPr lang="pt-BR" sz="2000" b="1" dirty="0" smtClean="0"/>
              <a:t>AVALIAÇÃO DA QUALIDADE DAS INSTALAÇÕES, ORGANIZAÇÃO, HIGIENIZAÇÃO, LIMPEZA, ACOMODAÇÃO OFERECIDA. </a:t>
            </a:r>
            <a:endParaRPr lang="pt-BR" sz="2000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214282" y="1785926"/>
          <a:ext cx="4143372" cy="1714512"/>
        </p:xfrm>
        <a:graphic>
          <a:graphicData uri="http://schemas.openxmlformats.org/drawingml/2006/table">
            <a:tbl>
              <a:tblPr/>
              <a:tblGrid>
                <a:gridCol w="690562"/>
                <a:gridCol w="690562"/>
                <a:gridCol w="690562"/>
                <a:gridCol w="690562"/>
                <a:gridCol w="690562"/>
                <a:gridCol w="690562"/>
              </a:tblGrid>
              <a:tr h="28575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MAIO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JUNHO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JULHO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AGOSTO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ÓTIMO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BOM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REGULAR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RUIM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NÃO RESP.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1695470"/>
              </p:ext>
            </p:extLst>
          </p:nvPr>
        </p:nvGraphicFramePr>
        <p:xfrm>
          <a:off x="3995936" y="1340768"/>
          <a:ext cx="529208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Ângulos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Â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Â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2014</TotalTime>
  <Words>589</Words>
  <Application>Microsoft Office PowerPoint</Application>
  <PresentationFormat>Apresentação na tela (4:3)</PresentationFormat>
  <Paragraphs>315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2" baseType="lpstr">
      <vt:lpstr>Arial</vt:lpstr>
      <vt:lpstr>Calibri</vt:lpstr>
      <vt:lpstr>Franklin Gothic Book</vt:lpstr>
      <vt:lpstr>Franklin Gothic Medium</vt:lpstr>
      <vt:lpstr>Times New Roman</vt:lpstr>
      <vt:lpstr>Tunga</vt:lpstr>
      <vt:lpstr>Wingdings</vt:lpstr>
      <vt:lpstr>Ângulos</vt:lpstr>
      <vt:lpstr>RELATÓRIO DA OUVIDORIA- MÊS De AGOSTO FUNSAU-NA 2018</vt:lpstr>
      <vt:lpstr>Apresentação do PowerPoint</vt:lpstr>
      <vt:lpstr>Ouvidoria </vt:lpstr>
      <vt:lpstr>Apresentação do PowerPoint</vt:lpstr>
      <vt:lpstr>Apresentação do PowerPoint</vt:lpstr>
      <vt:lpstr>PRONTO SOCORRO</vt:lpstr>
      <vt:lpstr>AVALIAÇÃO DO ATENDIMENTO NO PRONTO-SOCORRO: CLASSIFICAÇÃO DE RISCO, EQUIPE MÉDICA, EQUIPE DE ENFERMAGEM.</vt:lpstr>
      <vt:lpstr>AVALIAÇÃO DO ATENDIMENTO DOS SERVIÇOS COMPLEMENTARES: RAIO X, ORTOPEDIA, ULTRASSOM, LABORATÓRIO.</vt:lpstr>
      <vt:lpstr>AVALIAÇÃO DA QUALIDADE DAS INSTALAÇÕES, ORGANIZAÇÃO, HIGIENIZAÇÃO, LIMPEZA, ACOMODAÇÃO OFERECIDA. </vt:lpstr>
      <vt:lpstr>PERFIL DOS MANIFESTANTES PRONTO SOCORRO</vt:lpstr>
      <vt:lpstr>INTERNAÇÕES AVALIAÇÃO DAS INTERNAÇÕES: QUANDO A QUALIDADE DAS INSTALAÇÕES E DO ATENDIMENTO GERAL: INCLUI RECEPÇÃO, NUTRIÇÃO, ATENDIMENTO DA COPEIRA, INSTALAÇÕES, LIMPEZA, HORARIO DE VISITA. </vt:lpstr>
      <vt:lpstr>AVALIAÇÃO DA QUALIDADE NO ATENDIMENTO DA EQUIPE DE ATENÇÃO A SAÚDE: INCLUI EQUIPE DE ENFERMAGEM, EQUIPE MÉDICA, EQUIPE FISIOTERAPEUTA, ASSISTENTE SOCIAL, E NUTRICIONISTA.</vt:lpstr>
      <vt:lpstr>PERFIL DOS MANIFESTANTES 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RELATÓRIO DA OUVIDORIA- MÊS DE FEVEREIRO FUNSAU-NA 2018</dc:title>
  <cp:lastModifiedBy>PMNA</cp:lastModifiedBy>
  <cp:revision>190</cp:revision>
  <dcterms:modified xsi:type="dcterms:W3CDTF">2018-09-20T11:32:35Z</dcterms:modified>
</cp:coreProperties>
</file>