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71" r:id="rId4"/>
    <p:sldId id="258" r:id="rId5"/>
    <p:sldId id="259" r:id="rId6"/>
    <p:sldId id="297" r:id="rId7"/>
    <p:sldId id="272" r:id="rId8"/>
    <p:sldId id="273" r:id="rId9"/>
    <p:sldId id="295" r:id="rId10"/>
    <p:sldId id="274" r:id="rId11"/>
    <p:sldId id="275" r:id="rId12"/>
    <p:sldId id="298" r:id="rId13"/>
    <p:sldId id="296" r:id="rId14"/>
    <p:sldId id="277" r:id="rId15"/>
    <p:sldId id="278" r:id="rId16"/>
    <p:sldId id="299" r:id="rId17"/>
    <p:sldId id="300" r:id="rId18"/>
    <p:sldId id="279" r:id="rId19"/>
    <p:sldId id="303" r:id="rId20"/>
    <p:sldId id="280" r:id="rId21"/>
    <p:sldId id="301" r:id="rId22"/>
    <p:sldId id="302" r:id="rId23"/>
    <p:sldId id="304" r:id="rId24"/>
    <p:sldId id="284"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68" d="100"/>
          <a:sy n="68" d="100"/>
        </p:scale>
        <p:origin x="-142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Planilha_do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Planilha_do_Microsoft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Planilha_do_Microsoft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Planilha_do_Microsoft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Planilha_do_Microsoft_Excel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Planilha_do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902-44F7-9131-5BBD5798251F}"/>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902-44F7-9131-5BBD5798251F}"/>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902-44F7-9131-5BBD5798251F}"/>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Plan1!$A$2:$A$5</c:f>
              <c:strCache>
                <c:ptCount val="3"/>
                <c:pt idx="0">
                  <c:v>INTERNAÇÕES</c:v>
                </c:pt>
                <c:pt idx="1">
                  <c:v>PRONTO SOCORRO</c:v>
                </c:pt>
                <c:pt idx="2">
                  <c:v>COLABORADORES</c:v>
                </c:pt>
              </c:strCache>
            </c:strRef>
          </c:cat>
          <c:val>
            <c:numRef>
              <c:f>Plan1!$B$2:$B$5</c:f>
              <c:numCache>
                <c:formatCode>General</c:formatCode>
                <c:ptCount val="3"/>
                <c:pt idx="0">
                  <c:v>41</c:v>
                </c:pt>
                <c:pt idx="1">
                  <c:v>14</c:v>
                </c:pt>
                <c:pt idx="2">
                  <c:v>7</c:v>
                </c:pt>
              </c:numCache>
            </c:numRef>
          </c:val>
          <c:extLst xmlns:c16r2="http://schemas.microsoft.com/office/drawing/2015/06/chart">
            <c:ext xmlns:c16="http://schemas.microsoft.com/office/drawing/2014/chart" uri="{C3380CC4-5D6E-409C-BE32-E72D297353CC}">
              <c16:uniqueId val="{00000006-C902-44F7-9131-5BBD579825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a:t>
            </a:r>
          </a:p>
        </c:rich>
      </c:tx>
      <c:layout/>
      <c:overlay val="1"/>
      <c:spPr>
        <a:noFill/>
        <a:ln>
          <a:noFill/>
        </a:ln>
        <a:effectLst/>
      </c:spPr>
    </c:title>
    <c:autoTitleDeleted val="0"/>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7C8-48B7-B7DE-A303B00BFE7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7C8-48B7-B7DE-A303B00BFE7D}"/>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7C8-48B7-B7DE-A303B00BFE7D}"/>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7C8-48B7-B7DE-A303B00BFE7D}"/>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67C8-48B7-B7DE-A303B00BFE7D}"/>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10</c:v>
                </c:pt>
                <c:pt idx="1">
                  <c:v>9</c:v>
                </c:pt>
                <c:pt idx="2">
                  <c:v>3</c:v>
                </c:pt>
                <c:pt idx="3">
                  <c:v>3</c:v>
                </c:pt>
                <c:pt idx="4">
                  <c:v>3</c:v>
                </c:pt>
              </c:numCache>
            </c:numRef>
          </c:val>
          <c:extLst xmlns:c16r2="http://schemas.microsoft.com/office/drawing/2015/06/chart">
            <c:ext xmlns:c16="http://schemas.microsoft.com/office/drawing/2014/chart" uri="{C3380CC4-5D6E-409C-BE32-E72D297353CC}">
              <c16:uniqueId val="{0000000A-67C8-48B7-B7DE-A303B00BFE7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689-4B72-870F-76ADB22C9C99}"/>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689-4B72-870F-76ADB22C9C99}"/>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5689-4B72-870F-76ADB22C9C99}"/>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5689-4B72-870F-76ADB22C9C99}"/>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5689-4B72-870F-76ADB22C9C99}"/>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16</c:v>
                </c:pt>
                <c:pt idx="1">
                  <c:v>12</c:v>
                </c:pt>
                <c:pt idx="2">
                  <c:v>5</c:v>
                </c:pt>
                <c:pt idx="3">
                  <c:v>3</c:v>
                </c:pt>
                <c:pt idx="4">
                  <c:v>6</c:v>
                </c:pt>
              </c:numCache>
            </c:numRef>
          </c:val>
          <c:extLst xmlns:c16r2="http://schemas.microsoft.com/office/drawing/2015/06/chart">
            <c:ext xmlns:c16="http://schemas.microsoft.com/office/drawing/2014/chart" uri="{C3380CC4-5D6E-409C-BE32-E72D297353CC}">
              <c16:uniqueId val="{0000000A-5689-4B72-870F-76ADB22C9C9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16B-46D0-AB96-918FEFD3E6C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16B-46D0-AB96-918FEFD3E6C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16B-46D0-AB96-918FEFD3E6C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16B-46D0-AB96-918FEFD3E6C6}"/>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16B-46D0-AB96-918FEFD3E6C6}"/>
              </c:ext>
            </c:extLst>
          </c:dPt>
          <c:dLbls>
            <c:dLbl>
              <c:idx val="3"/>
              <c:layout>
                <c:manualLayout>
                  <c:x val="-6.9662109302670069E-2"/>
                  <c:y val="-0.1716288467948005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A16B-46D0-AB96-918FEFD3E6C6}"/>
                </c:ext>
                <c:ext xmlns:c15="http://schemas.microsoft.com/office/drawing/2012/chart" uri="{CE6537A1-D6FC-4f65-9D91-7224C49458BB}">
                  <c15:layout/>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7</c:v>
                </c:pt>
                <c:pt idx="1">
                  <c:v>9</c:v>
                </c:pt>
                <c:pt idx="2">
                  <c:v>7</c:v>
                </c:pt>
                <c:pt idx="3">
                  <c:v>4</c:v>
                </c:pt>
                <c:pt idx="4">
                  <c:v>29</c:v>
                </c:pt>
              </c:numCache>
            </c:numRef>
          </c:val>
          <c:extLst xmlns:c16r2="http://schemas.microsoft.com/office/drawing/2015/06/chart">
            <c:ext xmlns:c16="http://schemas.microsoft.com/office/drawing/2014/chart" uri="{C3380CC4-5D6E-409C-BE32-E72D297353CC}">
              <c16:uniqueId val="{0000000A-A16B-46D0-AB96-918FEFD3E6C6}"/>
            </c:ext>
          </c:extLst>
        </c:ser>
        <c:dLbls>
          <c:dLblPos val="ctr"/>
          <c:showLegendKey val="0"/>
          <c:showVal val="1"/>
          <c:showCatName val="0"/>
          <c:showSerName val="0"/>
          <c:showPercent val="0"/>
          <c:showBubbleSize val="0"/>
          <c:showLeaderLines val="1"/>
        </c:dLbls>
        <c:firstSliceAng val="360"/>
      </c:pieChart>
      <c:spPr>
        <a:noFill/>
        <a:ln>
          <a:noFill/>
        </a:ln>
        <a:effectLst/>
      </c:spPr>
    </c:plotArea>
    <c:legend>
      <c:legendPos val="r"/>
      <c:layout>
        <c:manualLayout>
          <c:xMode val="edge"/>
          <c:yMode val="edge"/>
          <c:x val="0.75047694353405181"/>
          <c:y val="0.28795585212754138"/>
          <c:w val="0.23849997569714476"/>
          <c:h val="0.53872833574047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2D0-4BF8-8AB9-DFE9764C6080}"/>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2D0-4BF8-8AB9-DFE9764C6080}"/>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2D0-4BF8-8AB9-DFE9764C6080}"/>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02D0-4BF8-8AB9-DFE9764C6080}"/>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02D0-4BF8-8AB9-DFE9764C6080}"/>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13</c:v>
                </c:pt>
                <c:pt idx="1">
                  <c:v>8</c:v>
                </c:pt>
                <c:pt idx="2">
                  <c:v>8</c:v>
                </c:pt>
                <c:pt idx="3">
                  <c:v>1</c:v>
                </c:pt>
                <c:pt idx="4">
                  <c:v>12</c:v>
                </c:pt>
              </c:numCache>
            </c:numRef>
          </c:val>
          <c:extLst xmlns:c16r2="http://schemas.microsoft.com/office/drawing/2015/06/chart">
            <c:ext xmlns:c16="http://schemas.microsoft.com/office/drawing/2014/chart" uri="{C3380CC4-5D6E-409C-BE32-E72D297353CC}">
              <c16:uniqueId val="{0000000A-02D0-4BF8-8AB9-DFE9764C608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3E9-4F37-921F-4FD11D89355F}"/>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3E9-4F37-921F-4FD11D89355F}"/>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3E9-4F37-921F-4FD11D89355F}"/>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3E9-4F37-921F-4FD11D89355F}"/>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3E9-4F37-921F-4FD11D89355F}"/>
              </c:ext>
            </c:extLst>
          </c:dPt>
          <c:dLbls>
            <c:dLbl>
              <c:idx val="2"/>
              <c:layout>
                <c:manualLayout>
                  <c:x val="9.3017442506388145E-2"/>
                  <c:y val="0.16838409888034311"/>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93E9-4F37-921F-4FD11D89355F}"/>
                </c:ext>
                <c:ext xmlns:c15="http://schemas.microsoft.com/office/drawing/2012/chart" uri="{CE6537A1-D6FC-4f65-9D91-7224C49458BB}">
                  <c15:layout/>
                </c:ext>
              </c:extLst>
            </c:dLbl>
            <c:dLbl>
              <c:idx val="3"/>
              <c:layout>
                <c:manualLayout>
                  <c:x val="6.4554216198200204E-2"/>
                  <c:y val="0.16684397659508945"/>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93E9-4F37-921F-4FD11D89355F}"/>
                </c:ext>
                <c:ext xmlns:c15="http://schemas.microsoft.com/office/drawing/2012/chart" uri="{CE6537A1-D6FC-4f65-9D91-7224C49458BB}">
                  <c15:layout/>
                </c:ext>
              </c:extLst>
            </c:dLbl>
            <c:dLbl>
              <c:idx val="4"/>
              <c:layout>
                <c:manualLayout>
                  <c:x val="5.2019497833574048E-2"/>
                  <c:y val="9.582190964746141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93E9-4F37-921F-4FD11D89355F}"/>
                </c:ext>
                <c:ext xmlns:c15="http://schemas.microsoft.com/office/drawing/2012/chart" uri="{CE6537A1-D6FC-4f65-9D91-7224C49458BB}">
                  <c15:layout/>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122</c:v>
                </c:pt>
                <c:pt idx="1">
                  <c:v>77</c:v>
                </c:pt>
                <c:pt idx="2">
                  <c:v>21</c:v>
                </c:pt>
                <c:pt idx="3">
                  <c:v>9</c:v>
                </c:pt>
                <c:pt idx="4">
                  <c:v>17</c:v>
                </c:pt>
              </c:numCache>
            </c:numRef>
          </c:val>
          <c:extLst xmlns:c16r2="http://schemas.microsoft.com/office/drawing/2015/06/chart">
            <c:ext xmlns:c16="http://schemas.microsoft.com/office/drawing/2014/chart" uri="{C3380CC4-5D6E-409C-BE32-E72D297353CC}">
              <c16:uniqueId val="{0000000A-93E9-4F37-921F-4FD11D89355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Vendas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918-4461-9AE5-16A32DF45309}"/>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918-4461-9AE5-16A32DF45309}"/>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918-4461-9AE5-16A32DF45309}"/>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2918-4461-9AE5-16A32DF45309}"/>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2918-4461-9AE5-16A32DF45309}"/>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68</c:v>
                </c:pt>
                <c:pt idx="1">
                  <c:v>61</c:v>
                </c:pt>
                <c:pt idx="2">
                  <c:v>15</c:v>
                </c:pt>
                <c:pt idx="3">
                  <c:v>10</c:v>
                </c:pt>
                <c:pt idx="4">
                  <c:v>51</c:v>
                </c:pt>
              </c:numCache>
            </c:numRef>
          </c:val>
          <c:extLst xmlns:c16r2="http://schemas.microsoft.com/office/drawing/2015/06/chart">
            <c:ext xmlns:c16="http://schemas.microsoft.com/office/drawing/2014/chart" uri="{C3380CC4-5D6E-409C-BE32-E72D297353CC}">
              <c16:uniqueId val="{0000000A-2918-4461-9AE5-16A32DF4530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VALORES TOTAIS 60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732-4E38-A672-A08320BAC49E}"/>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732-4E38-A672-A08320BAC49E}"/>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732-4E38-A672-A08320BAC49E}"/>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8732-4E38-A672-A08320BAC49E}"/>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8732-4E38-A672-A08320BAC49E}"/>
              </c:ext>
            </c:extLst>
          </c:dPt>
          <c:dLbls>
            <c:dLbl>
              <c:idx val="0"/>
              <c:layout>
                <c:manualLayout>
                  <c:x val="-6.8584200520929839E-2"/>
                  <c:y val="0.1812511594680429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8732-4E38-A672-A08320BAC49E}"/>
                </c:ext>
                <c:ext xmlns:c15="http://schemas.microsoft.com/office/drawing/2012/chart" uri="{CE6537A1-D6FC-4f65-9D91-7224C49458BB}">
                  <c15:layout/>
                </c:ext>
              </c:extLst>
            </c:dLbl>
            <c:dLbl>
              <c:idx val="2"/>
              <c:layout>
                <c:manualLayout>
                  <c:x val="-2.4546501006061018E-2"/>
                  <c:y val="-0.1472140232641205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8732-4E38-A672-A08320BAC49E}"/>
                </c:ext>
                <c:ext xmlns:c15="http://schemas.microsoft.com/office/drawing/2012/chart" uri="{CE6537A1-D6FC-4f65-9D91-7224C49458BB}">
                  <c15:layout/>
                </c:ext>
              </c:extLst>
            </c:dLbl>
            <c:dLbl>
              <c:idx val="4"/>
              <c:layout>
                <c:manualLayout>
                  <c:x val="7.3176437185991677E-2"/>
                  <c:y val="0.1776945345099222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8732-4E38-A672-A08320BAC49E}"/>
                </c:ext>
                <c:ext xmlns:c15="http://schemas.microsoft.com/office/drawing/2012/chart" uri="{CE6537A1-D6FC-4f65-9D91-7224C49458BB}">
                  <c15:layout/>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Plan1!$A$2:$A$6</c:f>
              <c:strCache>
                <c:ptCount val="5"/>
                <c:pt idx="0">
                  <c:v>USUÁRIO</c:v>
                </c:pt>
                <c:pt idx="1">
                  <c:v>FAMILIARES</c:v>
                </c:pt>
                <c:pt idx="2">
                  <c:v>OUTROS</c:v>
                </c:pt>
                <c:pt idx="3">
                  <c:v>NÃO RESPONDERAM</c:v>
                </c:pt>
                <c:pt idx="4">
                  <c:v>COLABORADORES</c:v>
                </c:pt>
              </c:strCache>
            </c:strRef>
          </c:cat>
          <c:val>
            <c:numRef>
              <c:f>Plan1!$B$2:$B$6</c:f>
              <c:numCache>
                <c:formatCode>General</c:formatCode>
                <c:ptCount val="5"/>
                <c:pt idx="0">
                  <c:v>11</c:v>
                </c:pt>
                <c:pt idx="1">
                  <c:v>18</c:v>
                </c:pt>
                <c:pt idx="2">
                  <c:v>2</c:v>
                </c:pt>
                <c:pt idx="3">
                  <c:v>24</c:v>
                </c:pt>
                <c:pt idx="4">
                  <c:v>7</c:v>
                </c:pt>
              </c:numCache>
            </c:numRef>
          </c:val>
          <c:extLst xmlns:c16r2="http://schemas.microsoft.com/office/drawing/2015/06/chart">
            <c:ext xmlns:c16="http://schemas.microsoft.com/office/drawing/2014/chart" uri="{C3380CC4-5D6E-409C-BE32-E72D297353CC}">
              <c16:uniqueId val="{0000000A-8732-4E38-A672-A08320BAC49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AAA9-B5A0-409D-998E-7896AA157B8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t-BR"/>
        </a:p>
      </dgm:t>
    </dgm:pt>
    <dgm:pt modelId="{817CF980-23E6-4B68-B4C8-CC86166DF60E}">
      <dgm:prSet/>
      <dgm:spPr/>
      <dgm:t>
        <a:bodyPr/>
        <a:lstStyle/>
        <a:p>
          <a:pPr rtl="0"/>
          <a:r>
            <a:rPr lang="pt-BR" b="1" dirty="0"/>
            <a:t>PRONTO SOCORRO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Y="4348">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
    <dgm:cxn modelId="{8ECFB4A8-2DC8-4EE5-946B-C372B6FB0827}" type="presParOf" srcId="{10FE30D4-2B7B-46B3-BB6A-9E4DB77FA6F8}" destId="{FD593DC4-DCB5-433B-A3E8-19CFAA6D3D39}" srcOrd="0" destOrd="0" presId="urn:microsoft.com/office/officeart/2005/8/layout/vList3"/>
    <dgm:cxn modelId="{C44201DF-57AE-4602-AD0A-C9EA0B8F3F5C}" type="presParOf" srcId="{FD593DC4-DCB5-433B-A3E8-19CFAA6D3D39}" destId="{F8182924-6212-48FB-9254-BD55F5563596}" srcOrd="0" destOrd="0" presId="urn:microsoft.com/office/officeart/2005/8/layout/vList3"/>
    <dgm:cxn modelId="{FCA93EF8-573C-4C66-8383-562EBAE4FB68}" type="presParOf" srcId="{FD593DC4-DCB5-433B-A3E8-19CFAA6D3D39}" destId="{C70CA9B2-F30C-4EDD-9A8E-47BF9DA704D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112767" y="0"/>
          <a:ext cx="6744178" cy="165618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331" tIns="194310" rIns="362712" bIns="194310" numCol="1" spcCol="1270" anchor="ctr" anchorCtr="0">
          <a:noAutofit/>
        </a:bodyPr>
        <a:lstStyle/>
        <a:p>
          <a:pPr lvl="0" algn="ctr" defTabSz="2266950" rtl="0">
            <a:lnSpc>
              <a:spcPct val="90000"/>
            </a:lnSpc>
            <a:spcBef>
              <a:spcPct val="0"/>
            </a:spcBef>
            <a:spcAft>
              <a:spcPct val="35000"/>
            </a:spcAft>
          </a:pPr>
          <a:r>
            <a:rPr lang="pt-BR" sz="5100" b="1" kern="1200" dirty="0"/>
            <a:t>PRONTO SOCORRO</a:t>
          </a:r>
          <a:endParaRPr lang="pt-BR" sz="5100" kern="1200" dirty="0"/>
        </a:p>
      </dsp:txBody>
      <dsp:txXfrm rot="10800000">
        <a:off x="2526813" y="0"/>
        <a:ext cx="6330132" cy="1656183"/>
      </dsp:txXfrm>
    </dsp:sp>
    <dsp:sp modelId="{F8182924-6212-48FB-9254-BD55F5563596}">
      <dsp:nvSpPr>
        <dsp:cNvPr id="0" name=""/>
        <dsp:cNvSpPr/>
      </dsp:nvSpPr>
      <dsp:spPr>
        <a:xfrm>
          <a:off x="1284675" y="0"/>
          <a:ext cx="1656183" cy="165618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6B21C-F016-46A4-8F44-F2C8351E54A6}" type="datetimeFigureOut">
              <a:rPr lang="pt-BR" smtClean="0"/>
              <a:pPr/>
              <a:t>20/11/2018</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F5DE1-B2A2-4ADD-9129-78E6E9027F2A}" type="slidenum">
              <a:rPr lang="pt-BR" smtClean="0"/>
              <a:pPr/>
              <a:t>‹nº›</a:t>
            </a:fld>
            <a:endParaRPr lang="pt-BR" dirty="0"/>
          </a:p>
        </p:txBody>
      </p:sp>
    </p:spTree>
    <p:extLst>
      <p:ext uri="{BB962C8B-B14F-4D97-AF65-F5344CB8AC3E}">
        <p14:creationId xmlns:p14="http://schemas.microsoft.com/office/powerpoint/2010/main" val="201107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a:t>Clique para editar o título mestre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t>Clique para editar o título mestre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a:t>Clique para editar o texto mestre</a:t>
            </a:r>
          </a:p>
        </p:txBody>
      </p:sp>
      <p:sp>
        <p:nvSpPr>
          <p:cNvPr id="4" name="Date Placeholder 3"/>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068602C-B928-4A2D-9A26-863F478E7A0D}" type="slidenum">
              <a:rPr lang="pt-BR" smtClean="0"/>
              <a:pPr/>
              <a:t>‹nº›</a:t>
            </a:fld>
            <a:endParaRPr lang="pt-BR" dirty="0"/>
          </a:p>
        </p:txBody>
      </p:sp>
      <p:sp>
        <p:nvSpPr>
          <p:cNvPr id="8" name="Title 7"/>
          <p:cNvSpPr>
            <a:spLocks noGrp="1"/>
          </p:cNvSpPr>
          <p:nvPr>
            <p:ph type="title"/>
          </p:nvPr>
        </p:nvSpPr>
        <p:spPr/>
        <p:txBody>
          <a:bodyPr/>
          <a:lstStyle/>
          <a:p>
            <a:r>
              <a:rPr lang="pt-BR"/>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a:t>Clique para editar o texto mestre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a:t>Clique para editar o texto mestre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t>Clique para editar o título mestre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t-BR"/>
              <a:t>Clique para editar o texto mestre</a:t>
            </a:r>
          </a:p>
        </p:txBody>
      </p:sp>
      <p:sp>
        <p:nvSpPr>
          <p:cNvPr id="5" name="Date Placeholder 4"/>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BR"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068602C-B928-4A2D-9A26-863F478E7A0D}"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BR" dirty="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BR"/>
              <a:t>Clique para editar o título mestre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4FA04D95-1E15-4E09-AB23-A3C47E5EF91F}" type="datetimeFigureOut">
              <a:rPr lang="pt-BR" smtClean="0"/>
              <a:pPr/>
              <a:t>20/11/2018</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068602C-B928-4A2D-9A26-863F478E7A0D}"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FA04D95-1E15-4E09-AB23-A3C47E5EF91F}" type="datetimeFigureOut">
              <a:rPr lang="pt-BR" smtClean="0"/>
              <a:pPr/>
              <a:t>20/11/2018</a:t>
            </a:fld>
            <a:endParaRPr lang="pt-BR"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BR"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068602C-B928-4A2D-9A26-863F478E7A0D}"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9713" y="3645024"/>
            <a:ext cx="7056784" cy="3212976"/>
          </a:xfrm>
        </p:spPr>
        <p:txBody>
          <a:bodyPr>
            <a:noAutofit/>
          </a:bodyPr>
          <a:lstStyle/>
          <a:p>
            <a:pPr algn="ctr"/>
            <a:r>
              <a:rPr lang="pt-BR" sz="4400" dirty="0">
                <a:solidFill>
                  <a:schemeClr val="tx1"/>
                </a:solidFill>
                <a:latin typeface="Times New Roman" pitchFamily="18" charset="0"/>
                <a:cs typeface="Times New Roman" pitchFamily="18" charset="0"/>
              </a:rPr>
              <a:t>RELATÓRIO DA OUVIDORIA- MÊS De </a:t>
            </a:r>
            <a:r>
              <a:rPr lang="pt-BR" sz="4400" dirty="0" smtClean="0">
                <a:latin typeface="Times New Roman" pitchFamily="18" charset="0"/>
                <a:cs typeface="Times New Roman" pitchFamily="18" charset="0"/>
              </a:rPr>
              <a:t>OUTUBRO</a:t>
            </a:r>
            <a:r>
              <a:rPr lang="pt-BR" sz="4400" dirty="0">
                <a:solidFill>
                  <a:schemeClr val="tx1"/>
                </a:solidFill>
                <a:latin typeface="Times New Roman" pitchFamily="18" charset="0"/>
                <a:cs typeface="Times New Roman" pitchFamily="18" charset="0"/>
              </a:rPr>
              <a:t/>
            </a:r>
            <a:br>
              <a:rPr lang="pt-BR" sz="4400" dirty="0">
                <a:solidFill>
                  <a:schemeClr val="tx1"/>
                </a:solidFill>
                <a:latin typeface="Times New Roman" pitchFamily="18" charset="0"/>
                <a:cs typeface="Times New Roman" pitchFamily="18" charset="0"/>
              </a:rPr>
            </a:br>
            <a:r>
              <a:rPr lang="pt-BR" sz="1800" dirty="0">
                <a:latin typeface="Times New Roman" pitchFamily="18" charset="0"/>
                <a:cs typeface="Times New Roman" pitchFamily="18" charset="0"/>
              </a:rPr>
              <a:t>FUNSAU-NA</a:t>
            </a:r>
            <a:br>
              <a:rPr lang="pt-BR" sz="1800" dirty="0">
                <a:latin typeface="Times New Roman" pitchFamily="18" charset="0"/>
                <a:cs typeface="Times New Roman" pitchFamily="18" charset="0"/>
              </a:rPr>
            </a:br>
            <a:r>
              <a:rPr lang="pt-BR" sz="1800" dirty="0">
                <a:latin typeface="Times New Roman" pitchFamily="18" charset="0"/>
                <a:cs typeface="Times New Roman" pitchFamily="18" charset="0"/>
              </a:rPr>
              <a:t>2018</a:t>
            </a:r>
            <a:endParaRPr lang="pt-BR" sz="1800" dirty="0">
              <a:solidFill>
                <a:schemeClr val="tx1"/>
              </a:solidFill>
              <a:latin typeface="Times New Roman" pitchFamily="18" charset="0"/>
              <a:cs typeface="Times New Roman" pitchFamily="18" charset="0"/>
            </a:endParaRPr>
          </a:p>
        </p:txBody>
      </p:sp>
      <p:sp>
        <p:nvSpPr>
          <p:cNvPr id="3" name="Subtítulo 2"/>
          <p:cNvSpPr>
            <a:spLocks noGrp="1"/>
          </p:cNvSpPr>
          <p:nvPr>
            <p:ph type="subTitle" idx="1"/>
          </p:nvPr>
        </p:nvSpPr>
        <p:spPr/>
        <p:txBody>
          <a:bodyPr>
            <a:noAutofit/>
          </a:bodyPr>
          <a:lstStyle/>
          <a:p>
            <a:pPr algn="l"/>
            <a:r>
              <a:rPr lang="pt-BR" sz="1200" dirty="0">
                <a:solidFill>
                  <a:schemeClr val="tx1"/>
                </a:solidFill>
                <a:latin typeface="Times New Roman" pitchFamily="18" charset="0"/>
                <a:cs typeface="Times New Roman" pitchFamily="18" charset="0"/>
              </a:rPr>
              <a:t>alimentado Por </a:t>
            </a:r>
            <a:r>
              <a:rPr lang="pt-BR" sz="1200" dirty="0">
                <a:latin typeface="Times New Roman" pitchFamily="18" charset="0"/>
                <a:cs typeface="Times New Roman" pitchFamily="18" charset="0"/>
              </a:rPr>
              <a:t>Juliane neves dos santos</a:t>
            </a:r>
            <a:r>
              <a:rPr lang="pt-BR" sz="1200" dirty="0">
                <a:solidFill>
                  <a:schemeClr val="tx1"/>
                </a:solidFill>
                <a:latin typeface="Times New Roman" pitchFamily="18" charset="0"/>
                <a:cs typeface="Times New Roman" pitchFamily="18" charset="0"/>
              </a:rPr>
              <a:t> ouvidora.</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887406" cy="125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04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365760"/>
            <a:ext cx="7520940" cy="975008"/>
          </a:xfrm>
        </p:spPr>
        <p:txBody>
          <a:bodyPr/>
          <a:lstStyle/>
          <a:p>
            <a:pPr algn="ctr"/>
            <a:r>
              <a:rPr lang="pt-BR" sz="1800" b="1" dirty="0">
                <a:latin typeface="Times New Roman" pitchFamily="18" charset="0"/>
                <a:cs typeface="Times New Roman" pitchFamily="18" charset="0"/>
              </a:rPr>
              <a:t>AVALIAÇÃO DO ATENDIMENTO DOS SERVIÇOS COMPLEMENTARES</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RAIO X, ORTOPEDIA, ULTRASSOM E LABORATÓRIO.</a:t>
            </a:r>
            <a:endParaRPr lang="pt-BR" sz="1800" dirty="0">
              <a:latin typeface="Times New Roman" pitchFamily="18" charset="0"/>
              <a:cs typeface="Times New Roman" pitchFamily="18"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830933683"/>
              </p:ext>
            </p:extLst>
          </p:nvPr>
        </p:nvGraphicFramePr>
        <p:xfrm>
          <a:off x="827584" y="1484784"/>
          <a:ext cx="6912768"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51520" y="5166838"/>
            <a:ext cx="4218832" cy="2575677"/>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dirty="0">
                <a:solidFill>
                  <a:schemeClr val="tx1">
                    <a:lumMod val="95000"/>
                    <a:lumOff val="5000"/>
                  </a:schemeClr>
                </a:solidFill>
                <a:latin typeface="Times New Roman" pitchFamily="18" charset="0"/>
                <a:cs typeface="Times New Roman" pitchFamily="18" charset="0"/>
              </a:rPr>
              <a:t>07 manifestações recebidas</a:t>
            </a:r>
          </a:p>
          <a:p>
            <a:r>
              <a:rPr lang="pt-BR" b="1" dirty="0">
                <a:solidFill>
                  <a:schemeClr val="tx1">
                    <a:lumMod val="95000"/>
                    <a:lumOff val="5000"/>
                  </a:schemeClr>
                </a:solidFill>
                <a:latin typeface="Times New Roman" pitchFamily="18" charset="0"/>
                <a:cs typeface="Times New Roman" pitchFamily="18" charset="0"/>
              </a:rPr>
              <a:t>BOM: </a:t>
            </a:r>
            <a:r>
              <a:rPr lang="pt-BR" dirty="0">
                <a:solidFill>
                  <a:schemeClr val="tx1">
                    <a:lumMod val="95000"/>
                    <a:lumOff val="5000"/>
                  </a:schemeClr>
                </a:solidFill>
                <a:latin typeface="Times New Roman" pitchFamily="18" charset="0"/>
                <a:cs typeface="Times New Roman" pitchFamily="18" charset="0"/>
              </a:rPr>
              <a:t>09 Manifestação recebida</a:t>
            </a:r>
          </a:p>
          <a:p>
            <a:r>
              <a:rPr lang="pt-BR" b="1" dirty="0">
                <a:solidFill>
                  <a:schemeClr val="tx1">
                    <a:lumMod val="95000"/>
                    <a:lumOff val="5000"/>
                  </a:schemeClr>
                </a:solidFill>
                <a:latin typeface="Times New Roman" pitchFamily="18" charset="0"/>
                <a:cs typeface="Times New Roman" pitchFamily="18" charset="0"/>
              </a:rPr>
              <a:t>REGULAR: 0</a:t>
            </a:r>
            <a:r>
              <a:rPr lang="pt-BR" dirty="0">
                <a:solidFill>
                  <a:schemeClr val="tx1">
                    <a:lumMod val="95000"/>
                    <a:lumOff val="5000"/>
                  </a:schemeClr>
                </a:solidFill>
                <a:latin typeface="Times New Roman" pitchFamily="18" charset="0"/>
                <a:cs typeface="Times New Roman" pitchFamily="18" charset="0"/>
              </a:rPr>
              <a:t>7 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dirty="0">
                <a:solidFill>
                  <a:schemeClr val="tx1">
                    <a:lumMod val="95000"/>
                    <a:lumOff val="5000"/>
                  </a:schemeClr>
                </a:solidFill>
                <a:latin typeface="Times New Roman" pitchFamily="18" charset="0"/>
                <a:cs typeface="Times New Roman" pitchFamily="18" charset="0"/>
              </a:rPr>
              <a:t>04 manifestações 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dirty="0">
                <a:solidFill>
                  <a:schemeClr val="tx1">
                    <a:lumMod val="95000"/>
                    <a:lumOff val="5000"/>
                  </a:schemeClr>
                </a:solidFill>
                <a:latin typeface="Times New Roman" pitchFamily="18" charset="0"/>
                <a:cs typeface="Times New Roman" pitchFamily="18" charset="0"/>
              </a:rPr>
              <a:t>29</a:t>
            </a:r>
          </a:p>
          <a:p>
            <a:endParaRPr lang="pt-BR" dirty="0">
              <a:solidFill>
                <a:schemeClr val="tx1">
                  <a:lumMod val="95000"/>
                  <a:lumOff val="5000"/>
                </a:schemeClr>
              </a:solidFill>
              <a:latin typeface="Times New Roman" pitchFamily="18" charset="0"/>
              <a:cs typeface="Times New Roman" pitchFamily="18" charset="0"/>
            </a:endParaRPr>
          </a:p>
          <a:p>
            <a:endParaRPr lang="pt-BR"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3482052115"/>
              </p:ext>
            </p:extLst>
          </p:nvPr>
        </p:nvGraphicFramePr>
        <p:xfrm>
          <a:off x="4283968" y="5157192"/>
          <a:ext cx="4740697" cy="1611256"/>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247241">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xmlns="" val="10000"/>
                  </a:ext>
                </a:extLst>
              </a:tr>
              <a:tr h="334234">
                <a:tc>
                  <a:txBody>
                    <a:bodyPr/>
                    <a:lstStyle/>
                    <a:p>
                      <a:r>
                        <a:rPr lang="pt-BR" sz="1000" dirty="0"/>
                        <a:t>RAIO</a:t>
                      </a:r>
                      <a:r>
                        <a:rPr lang="pt-BR" sz="1000" baseline="0" dirty="0"/>
                        <a:t> X</a:t>
                      </a:r>
                      <a:endParaRPr lang="pt-BR" sz="1000" dirty="0"/>
                    </a:p>
                  </a:txBody>
                  <a:tcPr/>
                </a:tc>
                <a:tc>
                  <a:txBody>
                    <a:bodyPr/>
                    <a:lstStyle/>
                    <a:p>
                      <a:pPr algn="ctr"/>
                      <a:r>
                        <a:rPr lang="pt-BR" sz="1200" dirty="0"/>
                        <a:t>3</a:t>
                      </a:r>
                    </a:p>
                  </a:txBody>
                  <a:tcPr/>
                </a:tc>
                <a:tc>
                  <a:txBody>
                    <a:bodyPr/>
                    <a:lstStyle/>
                    <a:p>
                      <a:pPr algn="ctr"/>
                      <a:r>
                        <a:rPr lang="pt-BR" sz="1200" dirty="0"/>
                        <a:t>3</a:t>
                      </a:r>
                    </a:p>
                  </a:txBody>
                  <a:tcPr/>
                </a:tc>
                <a:tc>
                  <a:txBody>
                    <a:bodyPr/>
                    <a:lstStyle/>
                    <a:p>
                      <a:pPr algn="ctr"/>
                      <a:r>
                        <a:rPr lang="pt-BR" sz="1200" dirty="0"/>
                        <a:t>2</a:t>
                      </a:r>
                    </a:p>
                  </a:txBody>
                  <a:tcPr/>
                </a:tc>
                <a:tc>
                  <a:txBody>
                    <a:bodyPr/>
                    <a:lstStyle/>
                    <a:p>
                      <a:pPr algn="ctr"/>
                      <a:r>
                        <a:rPr lang="pt-BR" sz="1200" dirty="0"/>
                        <a:t>1</a:t>
                      </a:r>
                    </a:p>
                  </a:txBody>
                  <a:tcPr/>
                </a:tc>
                <a:extLst>
                  <a:ext uri="{0D108BD9-81ED-4DB2-BD59-A6C34878D82A}">
                    <a16:rowId xmlns:a16="http://schemas.microsoft.com/office/drawing/2014/main" xmlns="" val="10001"/>
                  </a:ext>
                </a:extLst>
              </a:tr>
              <a:tr h="334234">
                <a:tc>
                  <a:txBody>
                    <a:bodyPr/>
                    <a:lstStyle/>
                    <a:p>
                      <a:r>
                        <a:rPr lang="pt-BR" sz="1000" dirty="0"/>
                        <a:t>ORTOPEDIA</a:t>
                      </a:r>
                    </a:p>
                  </a:txBody>
                  <a:tcPr/>
                </a:tc>
                <a:tc>
                  <a:txBody>
                    <a:bodyPr/>
                    <a:lstStyle/>
                    <a:p>
                      <a:pPr algn="ctr"/>
                      <a:r>
                        <a:rPr lang="pt-BR" sz="1200" dirty="0"/>
                        <a:t>0</a:t>
                      </a:r>
                    </a:p>
                  </a:txBody>
                  <a:tcPr/>
                </a:tc>
                <a:tc>
                  <a:txBody>
                    <a:bodyPr/>
                    <a:lstStyle/>
                    <a:p>
                      <a:pPr algn="ctr"/>
                      <a:r>
                        <a:rPr lang="pt-BR" sz="1200" dirty="0"/>
                        <a:t>3</a:t>
                      </a:r>
                    </a:p>
                  </a:txBody>
                  <a:tcPr/>
                </a:tc>
                <a:tc>
                  <a:txBody>
                    <a:bodyPr/>
                    <a:lstStyle/>
                    <a:p>
                      <a:pPr algn="ctr"/>
                      <a:r>
                        <a:rPr lang="pt-BR" sz="1200" dirty="0"/>
                        <a:t>1</a:t>
                      </a:r>
                    </a:p>
                  </a:txBody>
                  <a:tcPr/>
                </a:tc>
                <a:tc>
                  <a:txBody>
                    <a:bodyPr/>
                    <a:lstStyle/>
                    <a:p>
                      <a:pPr algn="ctr"/>
                      <a:r>
                        <a:rPr lang="pt-BR" sz="1200" dirty="0"/>
                        <a:t>1</a:t>
                      </a:r>
                    </a:p>
                  </a:txBody>
                  <a:tcPr/>
                </a:tc>
                <a:extLst>
                  <a:ext uri="{0D108BD9-81ED-4DB2-BD59-A6C34878D82A}">
                    <a16:rowId xmlns:a16="http://schemas.microsoft.com/office/drawing/2014/main" xmlns="" val="10002"/>
                  </a:ext>
                </a:extLst>
              </a:tr>
              <a:tr h="334234">
                <a:tc>
                  <a:txBody>
                    <a:bodyPr/>
                    <a:lstStyle/>
                    <a:p>
                      <a:r>
                        <a:rPr lang="pt-BR" sz="1000" dirty="0"/>
                        <a:t>ULTRASSOM</a:t>
                      </a:r>
                    </a:p>
                  </a:txBody>
                  <a:tcPr/>
                </a:tc>
                <a:tc>
                  <a:txBody>
                    <a:bodyPr/>
                    <a:lstStyle/>
                    <a:p>
                      <a:pPr algn="ctr"/>
                      <a:r>
                        <a:rPr lang="pt-BR" sz="1200" dirty="0"/>
                        <a:t>2</a:t>
                      </a:r>
                    </a:p>
                  </a:txBody>
                  <a:tcPr/>
                </a:tc>
                <a:tc>
                  <a:txBody>
                    <a:bodyPr/>
                    <a:lstStyle/>
                    <a:p>
                      <a:pPr algn="ctr"/>
                      <a:r>
                        <a:rPr lang="pt-BR" sz="1200" dirty="0"/>
                        <a:t>2</a:t>
                      </a:r>
                    </a:p>
                  </a:txBody>
                  <a:tcPr/>
                </a:tc>
                <a:tc>
                  <a:txBody>
                    <a:bodyPr/>
                    <a:lstStyle/>
                    <a:p>
                      <a:pPr algn="ctr"/>
                      <a:r>
                        <a:rPr lang="pt-BR" sz="1200" dirty="0"/>
                        <a:t>1</a:t>
                      </a:r>
                    </a:p>
                  </a:txBody>
                  <a:tcPr/>
                </a:tc>
                <a:tc>
                  <a:txBody>
                    <a:bodyPr/>
                    <a:lstStyle/>
                    <a:p>
                      <a:pPr algn="ctr"/>
                      <a:r>
                        <a:rPr lang="pt-BR" sz="1200" dirty="0"/>
                        <a:t>1</a:t>
                      </a:r>
                    </a:p>
                  </a:txBody>
                  <a:tcPr/>
                </a:tc>
                <a:extLst>
                  <a:ext uri="{0D108BD9-81ED-4DB2-BD59-A6C34878D82A}">
                    <a16:rowId xmlns:a16="http://schemas.microsoft.com/office/drawing/2014/main" xmlns="" val="10003"/>
                  </a:ext>
                </a:extLst>
              </a:tr>
              <a:tr h="334234">
                <a:tc>
                  <a:txBody>
                    <a:bodyPr/>
                    <a:lstStyle/>
                    <a:p>
                      <a:r>
                        <a:rPr lang="pt-BR" sz="1000" dirty="0"/>
                        <a:t>LABORATÓRIO</a:t>
                      </a:r>
                    </a:p>
                  </a:txBody>
                  <a:tcPr/>
                </a:tc>
                <a:tc>
                  <a:txBody>
                    <a:bodyPr/>
                    <a:lstStyle/>
                    <a:p>
                      <a:pPr algn="ctr"/>
                      <a:r>
                        <a:rPr lang="pt-BR" sz="1200" dirty="0"/>
                        <a:t>2</a:t>
                      </a:r>
                    </a:p>
                  </a:txBody>
                  <a:tcPr/>
                </a:tc>
                <a:tc>
                  <a:txBody>
                    <a:bodyPr/>
                    <a:lstStyle/>
                    <a:p>
                      <a:pPr algn="ctr"/>
                      <a:r>
                        <a:rPr lang="pt-BR" sz="1200" dirty="0"/>
                        <a:t>1</a:t>
                      </a:r>
                    </a:p>
                  </a:txBody>
                  <a:tcPr/>
                </a:tc>
                <a:tc>
                  <a:txBody>
                    <a:bodyPr/>
                    <a:lstStyle/>
                    <a:p>
                      <a:pPr algn="ctr"/>
                      <a:r>
                        <a:rPr lang="pt-BR" sz="1200" dirty="0"/>
                        <a:t>3</a:t>
                      </a:r>
                    </a:p>
                  </a:txBody>
                  <a:tcPr/>
                </a:tc>
                <a:tc>
                  <a:txBody>
                    <a:bodyPr/>
                    <a:lstStyle/>
                    <a:p>
                      <a:pPr algn="ctr"/>
                      <a:r>
                        <a:rPr lang="pt-BR" sz="1200" dirty="0"/>
                        <a:t>1</a:t>
                      </a:r>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365760"/>
            <a:ext cx="8286808" cy="1191032"/>
          </a:xfrm>
        </p:spPr>
        <p:txBody>
          <a:bodyPr/>
          <a:lstStyle/>
          <a:p>
            <a:pPr algn="ctr"/>
            <a:r>
              <a:rPr lang="pt-BR" sz="1800" b="1" dirty="0">
                <a:latin typeface="Times New Roman" pitchFamily="18" charset="0"/>
                <a:cs typeface="Times New Roman" pitchFamily="18" charset="0"/>
              </a:rPr>
              <a:t>AVALIAÇÃO DA QUALIDADE DAS INSTALAÇÕES</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ORGANIZAÇÃO, HIGIENIZAÇÃO X  LIMPEZA E  ACOMODAÇÃO OFERECIDA. </a:t>
            </a:r>
            <a:endParaRPr lang="pt-BR" sz="1800" dirty="0">
              <a:latin typeface="Times New Roman" pitchFamily="18" charset="0"/>
              <a:cs typeface="Times New Roman" pitchFamily="18" charset="0"/>
            </a:endParaRPr>
          </a:p>
        </p:txBody>
      </p:sp>
      <p:sp>
        <p:nvSpPr>
          <p:cNvPr id="5" name="CaixaDeTexto 4"/>
          <p:cNvSpPr txBox="1"/>
          <p:nvPr/>
        </p:nvSpPr>
        <p:spPr>
          <a:xfrm>
            <a:off x="107504" y="5103674"/>
            <a:ext cx="4009303" cy="1754326"/>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13 manifestações recebidas</a:t>
            </a:r>
          </a:p>
          <a:p>
            <a:r>
              <a:rPr lang="pt-BR" b="1" dirty="0">
                <a:solidFill>
                  <a:schemeClr val="tx1">
                    <a:lumMod val="95000"/>
                    <a:lumOff val="5000"/>
                  </a:schemeClr>
                </a:solidFill>
                <a:latin typeface="Times New Roman" pitchFamily="18" charset="0"/>
                <a:cs typeface="Times New Roman" pitchFamily="18" charset="0"/>
              </a:rPr>
              <a:t>BOM: </a:t>
            </a:r>
            <a:r>
              <a:rPr lang="pt-BR" dirty="0">
                <a:solidFill>
                  <a:schemeClr val="tx1">
                    <a:lumMod val="95000"/>
                    <a:lumOff val="5000"/>
                  </a:schemeClr>
                </a:solidFill>
                <a:latin typeface="Times New Roman" pitchFamily="18" charset="0"/>
                <a:cs typeface="Times New Roman" pitchFamily="18" charset="0"/>
              </a:rPr>
              <a:t> 08 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dirty="0">
                <a:solidFill>
                  <a:schemeClr val="tx1">
                    <a:lumMod val="95000"/>
                    <a:lumOff val="5000"/>
                  </a:schemeClr>
                </a:solidFill>
                <a:latin typeface="Times New Roman" pitchFamily="18" charset="0"/>
                <a:cs typeface="Times New Roman" pitchFamily="18" charset="0"/>
              </a:rPr>
              <a:t>08</a:t>
            </a:r>
            <a:r>
              <a:rPr lang="pt-BR" b="1" dirty="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dirty="0">
                <a:solidFill>
                  <a:schemeClr val="tx1">
                    <a:lumMod val="95000"/>
                    <a:lumOff val="5000"/>
                  </a:schemeClr>
                </a:solidFill>
                <a:latin typeface="Times New Roman" pitchFamily="18" charset="0"/>
                <a:cs typeface="Times New Roman" pitchFamily="18" charset="0"/>
              </a:rPr>
              <a:t>01 manifestações 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dirty="0">
                <a:solidFill>
                  <a:schemeClr val="tx1">
                    <a:lumMod val="95000"/>
                    <a:lumOff val="5000"/>
                  </a:schemeClr>
                </a:solidFill>
                <a:latin typeface="Times New Roman" pitchFamily="18" charset="0"/>
                <a:cs typeface="Times New Roman" pitchFamily="18" charset="0"/>
              </a:rPr>
              <a:t>12</a:t>
            </a:r>
          </a:p>
        </p:txBody>
      </p:sp>
      <p:graphicFrame>
        <p:nvGraphicFramePr>
          <p:cNvPr id="9" name="Gráfico 8"/>
          <p:cNvGraphicFramePr/>
          <p:nvPr>
            <p:extLst>
              <p:ext uri="{D42A27DB-BD31-4B8C-83A1-F6EECF244321}">
                <p14:modId xmlns:p14="http://schemas.microsoft.com/office/powerpoint/2010/main" val="2629728219"/>
              </p:ext>
            </p:extLst>
          </p:nvPr>
        </p:nvGraphicFramePr>
        <p:xfrm>
          <a:off x="1763688" y="1772816"/>
          <a:ext cx="6156176"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532262682"/>
              </p:ext>
            </p:extLst>
          </p:nvPr>
        </p:nvGraphicFramePr>
        <p:xfrm>
          <a:off x="4116807" y="5229200"/>
          <a:ext cx="4740697" cy="1470457"/>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28058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xmlns="" val="10000"/>
                  </a:ext>
                </a:extLst>
              </a:tr>
              <a:tr h="405285">
                <a:tc>
                  <a:txBody>
                    <a:bodyPr/>
                    <a:lstStyle/>
                    <a:p>
                      <a:r>
                        <a:rPr lang="pt-BR" sz="1000" dirty="0"/>
                        <a:t>ORGANIZAÇÃO</a:t>
                      </a:r>
                      <a:r>
                        <a:rPr lang="pt-BR" sz="1000" baseline="0" dirty="0"/>
                        <a:t> DOS SETORES</a:t>
                      </a:r>
                      <a:endParaRPr lang="pt-BR" sz="1000" dirty="0"/>
                    </a:p>
                  </a:txBody>
                  <a:tcPr/>
                </a:tc>
                <a:tc>
                  <a:txBody>
                    <a:bodyPr/>
                    <a:lstStyle/>
                    <a:p>
                      <a:pPr algn="ctr"/>
                      <a:r>
                        <a:rPr lang="pt-BR" sz="1200" dirty="0"/>
                        <a:t>4</a:t>
                      </a:r>
                    </a:p>
                  </a:txBody>
                  <a:tcPr/>
                </a:tc>
                <a:tc>
                  <a:txBody>
                    <a:bodyPr/>
                    <a:lstStyle/>
                    <a:p>
                      <a:pPr algn="ctr"/>
                      <a:r>
                        <a:rPr lang="pt-BR" sz="1200" dirty="0"/>
                        <a:t>4</a:t>
                      </a:r>
                    </a:p>
                  </a:txBody>
                  <a:tcPr/>
                </a:tc>
                <a:tc>
                  <a:txBody>
                    <a:bodyPr/>
                    <a:lstStyle/>
                    <a:p>
                      <a:pPr algn="ctr"/>
                      <a:r>
                        <a:rPr lang="pt-BR" sz="1200" dirty="0"/>
                        <a:t>2</a:t>
                      </a:r>
                    </a:p>
                  </a:txBody>
                  <a:tcPr/>
                </a:tc>
                <a:tc>
                  <a:txBody>
                    <a:bodyPr/>
                    <a:lstStyle/>
                    <a:p>
                      <a:pPr algn="ctr"/>
                      <a:r>
                        <a:rPr lang="pt-BR" sz="1200" dirty="0"/>
                        <a:t>0</a:t>
                      </a:r>
                    </a:p>
                  </a:txBody>
                  <a:tcPr/>
                </a:tc>
                <a:extLst>
                  <a:ext uri="{0D108BD9-81ED-4DB2-BD59-A6C34878D82A}">
                    <a16:rowId xmlns:a16="http://schemas.microsoft.com/office/drawing/2014/main" xmlns="" val="10001"/>
                  </a:ext>
                </a:extLst>
              </a:tr>
              <a:tr h="405285">
                <a:tc>
                  <a:txBody>
                    <a:bodyPr/>
                    <a:lstStyle/>
                    <a:p>
                      <a:r>
                        <a:rPr lang="pt-BR" sz="1000" dirty="0"/>
                        <a:t>LIMPEZA</a:t>
                      </a:r>
                      <a:r>
                        <a:rPr lang="pt-BR" sz="1000" baseline="0" dirty="0"/>
                        <a:t> X HIGIENIZAÇÃO</a:t>
                      </a:r>
                      <a:endParaRPr lang="pt-BR" sz="1000" dirty="0"/>
                    </a:p>
                  </a:txBody>
                  <a:tcPr/>
                </a:tc>
                <a:tc>
                  <a:txBody>
                    <a:bodyPr/>
                    <a:lstStyle/>
                    <a:p>
                      <a:pPr algn="ctr"/>
                      <a:r>
                        <a:rPr lang="pt-BR" sz="1200" dirty="0"/>
                        <a:t>6</a:t>
                      </a:r>
                    </a:p>
                  </a:txBody>
                  <a:tcPr/>
                </a:tc>
                <a:tc>
                  <a:txBody>
                    <a:bodyPr/>
                    <a:lstStyle/>
                    <a:p>
                      <a:pPr algn="ctr"/>
                      <a:r>
                        <a:rPr lang="pt-BR" sz="1200" dirty="0"/>
                        <a:t>2</a:t>
                      </a:r>
                    </a:p>
                  </a:txBody>
                  <a:tcPr/>
                </a:tc>
                <a:tc>
                  <a:txBody>
                    <a:bodyPr/>
                    <a:lstStyle/>
                    <a:p>
                      <a:pPr algn="ctr"/>
                      <a:r>
                        <a:rPr lang="pt-BR" sz="1200" dirty="0"/>
                        <a:t>2</a:t>
                      </a:r>
                    </a:p>
                  </a:txBody>
                  <a:tcPr/>
                </a:tc>
                <a:tc>
                  <a:txBody>
                    <a:bodyPr/>
                    <a:lstStyle/>
                    <a:p>
                      <a:pPr algn="ctr"/>
                      <a:r>
                        <a:rPr lang="pt-BR" sz="1200" dirty="0"/>
                        <a:t>0</a:t>
                      </a:r>
                    </a:p>
                  </a:txBody>
                  <a:tcPr/>
                </a:tc>
                <a:extLst>
                  <a:ext uri="{0D108BD9-81ED-4DB2-BD59-A6C34878D82A}">
                    <a16:rowId xmlns:a16="http://schemas.microsoft.com/office/drawing/2014/main" xmlns="" val="10002"/>
                  </a:ext>
                </a:extLst>
              </a:tr>
              <a:tr h="379305">
                <a:tc>
                  <a:txBody>
                    <a:bodyPr/>
                    <a:lstStyle/>
                    <a:p>
                      <a:r>
                        <a:rPr lang="pt-BR" sz="1000" dirty="0"/>
                        <a:t>ACOMODAÇÃO</a:t>
                      </a:r>
                    </a:p>
                  </a:txBody>
                  <a:tcPr/>
                </a:tc>
                <a:tc>
                  <a:txBody>
                    <a:bodyPr/>
                    <a:lstStyle/>
                    <a:p>
                      <a:pPr algn="ctr"/>
                      <a:r>
                        <a:rPr lang="pt-BR" sz="1200" dirty="0"/>
                        <a:t>3</a:t>
                      </a:r>
                    </a:p>
                  </a:txBody>
                  <a:tcPr/>
                </a:tc>
                <a:tc>
                  <a:txBody>
                    <a:bodyPr/>
                    <a:lstStyle/>
                    <a:p>
                      <a:pPr algn="ctr"/>
                      <a:r>
                        <a:rPr lang="pt-BR" sz="1200" dirty="0"/>
                        <a:t>2</a:t>
                      </a:r>
                    </a:p>
                  </a:txBody>
                  <a:tcPr/>
                </a:tc>
                <a:tc>
                  <a:txBody>
                    <a:bodyPr/>
                    <a:lstStyle/>
                    <a:p>
                      <a:pPr algn="ctr"/>
                      <a:r>
                        <a:rPr lang="pt-BR" sz="1200" dirty="0"/>
                        <a:t>4</a:t>
                      </a:r>
                    </a:p>
                  </a:txBody>
                  <a:tcPr/>
                </a:tc>
                <a:tc>
                  <a:txBody>
                    <a:bodyPr/>
                    <a:lstStyle/>
                    <a:p>
                      <a:pPr algn="ctr"/>
                      <a:r>
                        <a:rPr lang="pt-BR" sz="1200" dirty="0"/>
                        <a:t>1</a:t>
                      </a:r>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259632" y="2132855"/>
            <a:ext cx="7200800" cy="2124236"/>
            <a:chOff x="2112766" y="-468053"/>
            <a:chExt cx="6744179" cy="2124236"/>
          </a:xfrm>
        </p:grpSpPr>
        <p:sp>
          <p:nvSpPr>
            <p:cNvPr id="5" name="Pentágono 4"/>
            <p:cNvSpPr/>
            <p:nvPr/>
          </p:nvSpPr>
          <p:spPr>
            <a:xfrm rot="10800000">
              <a:off x="2112766" y="-468053"/>
              <a:ext cx="6744178" cy="212423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entágono 4"/>
            <p:cNvSpPr/>
            <p:nvPr/>
          </p:nvSpPr>
          <p:spPr>
            <a:xfrm rot="21600000">
              <a:off x="2526813" y="0"/>
              <a:ext cx="6330132" cy="1656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0331" tIns="182880" rIns="341376" bIns="182880" numCol="1" spcCol="1270" anchor="ctr" anchorCtr="0">
              <a:noAutofit/>
            </a:bodyPr>
            <a:lstStyle/>
            <a:p>
              <a:pPr lvl="0" algn="ctr" defTabSz="2133600" rtl="0">
                <a:lnSpc>
                  <a:spcPct val="90000"/>
                </a:lnSpc>
                <a:spcBef>
                  <a:spcPct val="0"/>
                </a:spcBef>
                <a:spcAft>
                  <a:spcPct val="35000"/>
                </a:spcAft>
              </a:pPr>
              <a:r>
                <a:rPr lang="pt-BR" sz="4800" b="1" dirty="0"/>
                <a:t>INTERNAÇÃO</a:t>
              </a:r>
              <a:endParaRPr lang="pt-BR" sz="4800" kern="1200" dirty="0"/>
            </a:p>
          </p:txBody>
        </p:sp>
      </p:grpSp>
      <p:sp>
        <p:nvSpPr>
          <p:cNvPr id="7" name="Elipse 6"/>
          <p:cNvSpPr/>
          <p:nvPr/>
        </p:nvSpPr>
        <p:spPr>
          <a:xfrm>
            <a:off x="211665" y="2069849"/>
            <a:ext cx="1656183" cy="225024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41588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116632"/>
            <a:ext cx="7520940" cy="504056"/>
          </a:xfrm>
        </p:spPr>
        <p:txBody>
          <a:bodyPr/>
          <a:lstStyle/>
          <a:p>
            <a:pPr algn="ctr"/>
            <a:r>
              <a:rPr lang="pt-BR" sz="2000" dirty="0"/>
              <a:t>Elogios e sugestão</a:t>
            </a:r>
          </a:p>
        </p:txBody>
      </p:sp>
      <p:sp>
        <p:nvSpPr>
          <p:cNvPr id="3" name="Espaço Reservado para Conteúdo 2"/>
          <p:cNvSpPr>
            <a:spLocks noGrp="1"/>
          </p:cNvSpPr>
          <p:nvPr>
            <p:ph idx="1"/>
          </p:nvPr>
        </p:nvSpPr>
        <p:spPr/>
        <p:txBody>
          <a:bodyPr>
            <a:normAutofit fontScale="77500" lnSpcReduction="20000"/>
          </a:bodyPr>
          <a:lstStyle/>
          <a:p>
            <a:pPr algn="just">
              <a:buFont typeface="Wingdings" panose="05000000000000000000" pitchFamily="2" charset="2"/>
              <a:buChar char="ü"/>
            </a:pPr>
            <a:r>
              <a:rPr lang="pt-BR" sz="2200" b="0" dirty="0">
                <a:latin typeface="Times New Roman" panose="02020603050405020304" pitchFamily="18" charset="0"/>
                <a:cs typeface="Times New Roman" panose="02020603050405020304" pitchFamily="18" charset="0"/>
              </a:rPr>
              <a:t>“Sou mãe do paciente (L.H) que ficou internado na pediatria, fui muito bem atendida pelo Dr. </a:t>
            </a:r>
            <a:r>
              <a:rPr lang="pt-BR" sz="2200" b="0" dirty="0" err="1">
                <a:latin typeface="Times New Roman" panose="02020603050405020304" pitchFamily="18" charset="0"/>
                <a:cs typeface="Times New Roman" panose="02020603050405020304" pitchFamily="18" charset="0"/>
              </a:rPr>
              <a:t>Leudys</a:t>
            </a:r>
            <a:r>
              <a:rPr lang="pt-BR" sz="2200" b="0" dirty="0">
                <a:latin typeface="Times New Roman" panose="02020603050405020304" pitchFamily="18" charset="0"/>
                <a:cs typeface="Times New Roman" panose="02020603050405020304" pitchFamily="18" charset="0"/>
              </a:rPr>
              <a:t> e pela técnica de enfermagem Jéssica, muito atenciosa, prestativa, disposta a todo o momento a ajudar, meus sinceros agradecimentos a Jéssica!” </a:t>
            </a:r>
            <a:r>
              <a:rPr lang="pt-BR" sz="2200" dirty="0">
                <a:latin typeface="Times New Roman" panose="02020603050405020304" pitchFamily="18" charset="0"/>
                <a:cs typeface="Times New Roman" panose="02020603050405020304" pitchFamily="18" charset="0"/>
              </a:rPr>
              <a:t>09/10/2018 - (M.H)</a:t>
            </a:r>
          </a:p>
          <a:p>
            <a:pPr algn="just">
              <a:buFont typeface="Wingdings" panose="05000000000000000000" pitchFamily="2" charset="2"/>
              <a:buChar char="ü"/>
            </a:pPr>
            <a:r>
              <a:rPr lang="pt-BR" sz="2200" b="0" dirty="0">
                <a:latin typeface="Times New Roman" panose="02020603050405020304" pitchFamily="18" charset="0"/>
                <a:cs typeface="Times New Roman" panose="02020603050405020304" pitchFamily="18" charset="0"/>
              </a:rPr>
              <a:t>“Fui muito bem atendida pela equipe de enfermagem, muito atenciosas e amorosas” </a:t>
            </a:r>
            <a:r>
              <a:rPr lang="pt-BR" sz="2200" dirty="0">
                <a:latin typeface="Times New Roman" panose="02020603050405020304" pitchFamily="18" charset="0"/>
                <a:cs typeface="Times New Roman" panose="02020603050405020304" pitchFamily="18" charset="0"/>
              </a:rPr>
              <a:t> 11/10/2018 - (J.A)</a:t>
            </a:r>
          </a:p>
          <a:p>
            <a:pPr algn="just">
              <a:buFont typeface="Wingdings" panose="05000000000000000000" pitchFamily="2" charset="2"/>
              <a:buChar char="ü"/>
            </a:pPr>
            <a:r>
              <a:rPr lang="pt-BR" sz="2200" b="0" dirty="0">
                <a:latin typeface="Times New Roman" panose="02020603050405020304" pitchFamily="18" charset="0"/>
                <a:cs typeface="Times New Roman" panose="02020603050405020304" pitchFamily="18" charset="0"/>
              </a:rPr>
              <a:t>“Quero agradecer imensamente ao Hospital Regional e a equipe de enfermagem, principalmente às enfermeiras Simone e Suzi pela gentileza do atendimento e atenção, gostaria que houvesse mais funcionários como elas, saio dessa internação do meu filho muito satisfeita por tudo, parabéns a todos, obrigada!!!” </a:t>
            </a:r>
            <a:r>
              <a:rPr lang="pt-BR" sz="2200" dirty="0">
                <a:latin typeface="Times New Roman" panose="02020603050405020304" pitchFamily="18" charset="0"/>
                <a:cs typeface="Times New Roman" panose="02020603050405020304" pitchFamily="18" charset="0"/>
              </a:rPr>
              <a:t>Anônimo</a:t>
            </a:r>
          </a:p>
          <a:p>
            <a:pPr algn="just"/>
            <a:endParaRPr lang="pt-BR"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pt-BR" sz="2200" b="0" dirty="0">
                <a:latin typeface="Times New Roman" panose="02020603050405020304" pitchFamily="18" charset="0"/>
                <a:cs typeface="Times New Roman" panose="02020603050405020304" pitchFamily="18" charset="0"/>
              </a:rPr>
              <a:t>“O café da tarde deveria ser antes do horário de visitas” </a:t>
            </a:r>
            <a:r>
              <a:rPr lang="pt-BR" sz="2200" dirty="0" smtClean="0">
                <a:latin typeface="Times New Roman" panose="02020603050405020304" pitchFamily="18" charset="0"/>
                <a:cs typeface="Times New Roman" panose="02020603050405020304" pitchFamily="18" charset="0"/>
              </a:rPr>
              <a:t>Anônimo</a:t>
            </a:r>
          </a:p>
          <a:p>
            <a:pPr marL="0" indent="0" algn="just"/>
            <a:r>
              <a:rPr lang="pt-BR" sz="2200" dirty="0" smtClean="0">
                <a:latin typeface="Times New Roman" panose="02020603050405020304" pitchFamily="18" charset="0"/>
                <a:cs typeface="Times New Roman" panose="02020603050405020304" pitchFamily="18" charset="0"/>
              </a:rPr>
              <a:t>Resposta</a:t>
            </a:r>
            <a:r>
              <a:rPr lang="pt-BR" sz="2200" dirty="0">
                <a:latin typeface="Times New Roman" panose="02020603050405020304" pitchFamily="18" charset="0"/>
                <a:cs typeface="Times New Roman" panose="02020603050405020304" pitchFamily="18" charset="0"/>
              </a:rPr>
              <a:t>:</a:t>
            </a:r>
            <a:r>
              <a:rPr lang="pt-BR" sz="2200" b="0" dirty="0" smtClean="0">
                <a:latin typeface="Times New Roman" panose="02020603050405020304" pitchFamily="18" charset="0"/>
                <a:cs typeface="Times New Roman" panose="02020603050405020304" pitchFamily="18" charset="0"/>
              </a:rPr>
              <a:t> Será analisado e se viável haverá mudança no horário.</a:t>
            </a:r>
            <a:endParaRPr lang="pt-BR" sz="2200" b="0" dirty="0">
              <a:latin typeface="Times New Roman" panose="02020603050405020304" pitchFamily="18" charset="0"/>
              <a:cs typeface="Times New Roman" panose="02020603050405020304" pitchFamily="18" charset="0"/>
            </a:endParaRPr>
          </a:p>
          <a:p>
            <a:pPr algn="just"/>
            <a:endParaRPr lang="pt-BR" dirty="0"/>
          </a:p>
        </p:txBody>
      </p:sp>
      <p:sp>
        <p:nvSpPr>
          <p:cNvPr id="4" name="Rosto feliz 3"/>
          <p:cNvSpPr/>
          <p:nvPr/>
        </p:nvSpPr>
        <p:spPr>
          <a:xfrm>
            <a:off x="7668344" y="263404"/>
            <a:ext cx="914400" cy="717324"/>
          </a:xfrm>
          <a:prstGeom prst="smileyFace">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63952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365760"/>
            <a:ext cx="8643998" cy="548640"/>
          </a:xfrm>
        </p:spPr>
        <p:txBody>
          <a:bodyPr/>
          <a:lstStyle/>
          <a:p>
            <a:pPr algn="ct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2000" b="1" dirty="0">
                <a:latin typeface="Times New Roman" pitchFamily="18" charset="0"/>
                <a:cs typeface="Times New Roman" pitchFamily="18" charset="0"/>
              </a:rPr>
              <a:t>Internação</a:t>
            </a: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QUALIDADE DAS INSTALAÇÕES E DO ATENDIMENTO GERAL</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
            </a:r>
            <a:br>
              <a:rPr lang="pt-BR" sz="1600" b="1" dirty="0">
                <a:latin typeface="Times New Roman" pitchFamily="18" charset="0"/>
                <a:cs typeface="Times New Roman" pitchFamily="18" charset="0"/>
              </a:rPr>
            </a:br>
            <a:r>
              <a:rPr lang="pt-BR" sz="1600" b="1" dirty="0">
                <a:latin typeface="Times New Roman" pitchFamily="18" charset="0"/>
                <a:cs typeface="Times New Roman" pitchFamily="18" charset="0"/>
              </a:rPr>
              <a:t>  RECEPÇÃO, ALIMENTAÇÃO, ATENDIMENTO DA COPEIRA, INSTALAÇÕES, LIMPEZA E HORARIO DE VISITA. </a:t>
            </a:r>
          </a:p>
        </p:txBody>
      </p:sp>
      <p:sp>
        <p:nvSpPr>
          <p:cNvPr id="4" name="CaixaDeTexto 3"/>
          <p:cNvSpPr txBox="1"/>
          <p:nvPr/>
        </p:nvSpPr>
        <p:spPr>
          <a:xfrm>
            <a:off x="285720" y="5085184"/>
            <a:ext cx="4071966"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122 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77 manifestações recebidas</a:t>
            </a:r>
          </a:p>
          <a:p>
            <a:r>
              <a:rPr lang="pt-BR" b="1" dirty="0">
                <a:solidFill>
                  <a:schemeClr val="tx1">
                    <a:lumMod val="95000"/>
                    <a:lumOff val="5000"/>
                  </a:schemeClr>
                </a:solidFill>
                <a:latin typeface="Times New Roman" pitchFamily="18" charset="0"/>
                <a:cs typeface="Times New Roman" pitchFamily="18" charset="0"/>
              </a:rPr>
              <a:t>REGULAR</a:t>
            </a:r>
            <a:r>
              <a:rPr lang="pt-BR" dirty="0">
                <a:solidFill>
                  <a:schemeClr val="tx1">
                    <a:lumMod val="95000"/>
                    <a:lumOff val="5000"/>
                  </a:schemeClr>
                </a:solidFill>
                <a:latin typeface="Times New Roman" pitchFamily="18" charset="0"/>
                <a:cs typeface="Times New Roman" pitchFamily="18" charset="0"/>
              </a:rPr>
              <a:t>: 21 manifestações 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  09 manifestações recebidas</a:t>
            </a:r>
          </a:p>
          <a:p>
            <a:endParaRPr lang="pt-BR" sz="1300"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a:t>
            </a:r>
            <a:r>
              <a:rPr lang="pt-BR" dirty="0">
                <a:solidFill>
                  <a:schemeClr val="tx1">
                    <a:lumMod val="95000"/>
                    <a:lumOff val="5000"/>
                  </a:schemeClr>
                </a:solidFill>
                <a:latin typeface="Times New Roman" pitchFamily="18" charset="0"/>
                <a:cs typeface="Times New Roman" pitchFamily="18" charset="0"/>
              </a:rPr>
              <a:t>: 17</a:t>
            </a:r>
          </a:p>
          <a:p>
            <a:endParaRPr lang="pt-BR" dirty="0"/>
          </a:p>
        </p:txBody>
      </p:sp>
      <p:graphicFrame>
        <p:nvGraphicFramePr>
          <p:cNvPr id="5" name="Gráfico 4"/>
          <p:cNvGraphicFramePr/>
          <p:nvPr>
            <p:extLst>
              <p:ext uri="{D42A27DB-BD31-4B8C-83A1-F6EECF244321}">
                <p14:modId xmlns:p14="http://schemas.microsoft.com/office/powerpoint/2010/main" val="3457810818"/>
              </p:ext>
            </p:extLst>
          </p:nvPr>
        </p:nvGraphicFramePr>
        <p:xfrm>
          <a:off x="1259632" y="1628800"/>
          <a:ext cx="7200800" cy="3071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1228458335"/>
              </p:ext>
            </p:extLst>
          </p:nvPr>
        </p:nvGraphicFramePr>
        <p:xfrm>
          <a:off x="4211960" y="5085183"/>
          <a:ext cx="4852625" cy="1706880"/>
        </p:xfrm>
        <a:graphic>
          <a:graphicData uri="http://schemas.openxmlformats.org/drawingml/2006/table">
            <a:tbl>
              <a:tblPr firstRow="1" bandRow="1">
                <a:tableStyleId>{21E4AEA4-8DFA-4A89-87EB-49C32662AFE0}</a:tableStyleId>
              </a:tblPr>
              <a:tblGrid>
                <a:gridCol w="1275876">
                  <a:extLst>
                    <a:ext uri="{9D8B030D-6E8A-4147-A177-3AD203B41FA5}">
                      <a16:colId xmlns:a16="http://schemas.microsoft.com/office/drawing/2014/main" xmlns="" val="20000"/>
                    </a:ext>
                  </a:extLst>
                </a:gridCol>
                <a:gridCol w="786885">
                  <a:extLst>
                    <a:ext uri="{9D8B030D-6E8A-4147-A177-3AD203B41FA5}">
                      <a16:colId xmlns:a16="http://schemas.microsoft.com/office/drawing/2014/main" xmlns="" val="20001"/>
                    </a:ext>
                  </a:extLst>
                </a:gridCol>
                <a:gridCol w="786885">
                  <a:extLst>
                    <a:ext uri="{9D8B030D-6E8A-4147-A177-3AD203B41FA5}">
                      <a16:colId xmlns:a16="http://schemas.microsoft.com/office/drawing/2014/main" xmlns="" val="20002"/>
                    </a:ext>
                  </a:extLst>
                </a:gridCol>
                <a:gridCol w="1144559">
                  <a:extLst>
                    <a:ext uri="{9D8B030D-6E8A-4147-A177-3AD203B41FA5}">
                      <a16:colId xmlns:a16="http://schemas.microsoft.com/office/drawing/2014/main" xmlns="" val="20003"/>
                    </a:ext>
                  </a:extLst>
                </a:gridCol>
                <a:gridCol w="858420">
                  <a:extLst>
                    <a:ext uri="{9D8B030D-6E8A-4147-A177-3AD203B41FA5}">
                      <a16:colId xmlns:a16="http://schemas.microsoft.com/office/drawing/2014/main" xmlns="" val="20004"/>
                    </a:ext>
                  </a:extLst>
                </a:gridCol>
              </a:tblGrid>
              <a:tr h="223266">
                <a:tc>
                  <a:txBody>
                    <a:bodyPr/>
                    <a:lstStyle/>
                    <a:p>
                      <a:endParaRPr lang="pt-BR" sz="1000" dirty="0"/>
                    </a:p>
                  </a:txBody>
                  <a:tcPr/>
                </a:tc>
                <a:tc>
                  <a:txBody>
                    <a:bodyPr/>
                    <a:lstStyle/>
                    <a:p>
                      <a:r>
                        <a:rPr lang="pt-BR" sz="1000" dirty="0"/>
                        <a:t>ÓTIMO </a:t>
                      </a:r>
                    </a:p>
                  </a:txBody>
                  <a:tcPr/>
                </a:tc>
                <a:tc>
                  <a:txBody>
                    <a:bodyPr/>
                    <a:lstStyle/>
                    <a:p>
                      <a:r>
                        <a:rPr lang="pt-BR" sz="1000" dirty="0"/>
                        <a:t>BOM </a:t>
                      </a:r>
                    </a:p>
                  </a:txBody>
                  <a:tcPr/>
                </a:tc>
                <a:tc>
                  <a:txBody>
                    <a:bodyPr/>
                    <a:lstStyle/>
                    <a:p>
                      <a:r>
                        <a:rPr lang="pt-BR" sz="1000" dirty="0"/>
                        <a:t>REGULAR</a:t>
                      </a:r>
                    </a:p>
                  </a:txBody>
                  <a:tcPr/>
                </a:tc>
                <a:tc>
                  <a:txBody>
                    <a:bodyPr/>
                    <a:lstStyle/>
                    <a:p>
                      <a:r>
                        <a:rPr lang="pt-BR" sz="1000" dirty="0"/>
                        <a:t>RUIM</a:t>
                      </a:r>
                    </a:p>
                  </a:txBody>
                  <a:tcPr/>
                </a:tc>
                <a:extLst>
                  <a:ext uri="{0D108BD9-81ED-4DB2-BD59-A6C34878D82A}">
                    <a16:rowId xmlns:a16="http://schemas.microsoft.com/office/drawing/2014/main" xmlns="" val="10000"/>
                  </a:ext>
                </a:extLst>
              </a:tr>
              <a:tr h="223266">
                <a:tc>
                  <a:txBody>
                    <a:bodyPr/>
                    <a:lstStyle/>
                    <a:p>
                      <a:r>
                        <a:rPr lang="pt-BR" sz="900" dirty="0"/>
                        <a:t>RECEPÇÃO</a:t>
                      </a:r>
                    </a:p>
                  </a:txBody>
                  <a:tcPr/>
                </a:tc>
                <a:tc>
                  <a:txBody>
                    <a:bodyPr/>
                    <a:lstStyle/>
                    <a:p>
                      <a:r>
                        <a:rPr lang="pt-BR" sz="1000" dirty="0"/>
                        <a:t>21</a:t>
                      </a:r>
                    </a:p>
                  </a:txBody>
                  <a:tcPr/>
                </a:tc>
                <a:tc>
                  <a:txBody>
                    <a:bodyPr/>
                    <a:lstStyle/>
                    <a:p>
                      <a:r>
                        <a:rPr lang="pt-BR" sz="1000" dirty="0"/>
                        <a:t>16</a:t>
                      </a:r>
                    </a:p>
                  </a:txBody>
                  <a:tcPr/>
                </a:tc>
                <a:tc>
                  <a:txBody>
                    <a:bodyPr/>
                    <a:lstStyle/>
                    <a:p>
                      <a:r>
                        <a:rPr lang="pt-BR" sz="1000" dirty="0"/>
                        <a:t>3</a:t>
                      </a:r>
                    </a:p>
                  </a:txBody>
                  <a:tcPr/>
                </a:tc>
                <a:tc>
                  <a:txBody>
                    <a:bodyPr/>
                    <a:lstStyle/>
                    <a:p>
                      <a:r>
                        <a:rPr lang="pt-BR" sz="1000" dirty="0"/>
                        <a:t>1</a:t>
                      </a:r>
                    </a:p>
                  </a:txBody>
                  <a:tcPr/>
                </a:tc>
                <a:extLst>
                  <a:ext uri="{0D108BD9-81ED-4DB2-BD59-A6C34878D82A}">
                    <a16:rowId xmlns:a16="http://schemas.microsoft.com/office/drawing/2014/main" xmlns="" val="10001"/>
                  </a:ext>
                </a:extLst>
              </a:tr>
              <a:tr h="223266">
                <a:tc>
                  <a:txBody>
                    <a:bodyPr/>
                    <a:lstStyle/>
                    <a:p>
                      <a:r>
                        <a:rPr lang="pt-BR" sz="900" dirty="0"/>
                        <a:t>ALIMENTAÇÃO</a:t>
                      </a:r>
                    </a:p>
                  </a:txBody>
                  <a:tcPr/>
                </a:tc>
                <a:tc>
                  <a:txBody>
                    <a:bodyPr/>
                    <a:lstStyle/>
                    <a:p>
                      <a:r>
                        <a:rPr lang="pt-BR" sz="1000" dirty="0"/>
                        <a:t>22</a:t>
                      </a:r>
                    </a:p>
                  </a:txBody>
                  <a:tcPr/>
                </a:tc>
                <a:tc>
                  <a:txBody>
                    <a:bodyPr/>
                    <a:lstStyle/>
                    <a:p>
                      <a:r>
                        <a:rPr lang="pt-BR" sz="1000" dirty="0"/>
                        <a:t>12</a:t>
                      </a:r>
                    </a:p>
                  </a:txBody>
                  <a:tcPr/>
                </a:tc>
                <a:tc>
                  <a:txBody>
                    <a:bodyPr/>
                    <a:lstStyle/>
                    <a:p>
                      <a:r>
                        <a:rPr lang="pt-BR" sz="1000" dirty="0"/>
                        <a:t>6</a:t>
                      </a:r>
                    </a:p>
                  </a:txBody>
                  <a:tcPr/>
                </a:tc>
                <a:tc>
                  <a:txBody>
                    <a:bodyPr/>
                    <a:lstStyle/>
                    <a:p>
                      <a:r>
                        <a:rPr lang="pt-BR" sz="1000" dirty="0"/>
                        <a:t>1</a:t>
                      </a:r>
                    </a:p>
                  </a:txBody>
                  <a:tcPr/>
                </a:tc>
                <a:extLst>
                  <a:ext uri="{0D108BD9-81ED-4DB2-BD59-A6C34878D82A}">
                    <a16:rowId xmlns:a16="http://schemas.microsoft.com/office/drawing/2014/main" xmlns="" val="10002"/>
                  </a:ext>
                </a:extLst>
              </a:tr>
              <a:tr h="223266">
                <a:tc>
                  <a:txBody>
                    <a:bodyPr/>
                    <a:lstStyle/>
                    <a:p>
                      <a:r>
                        <a:rPr lang="pt-BR" sz="900" dirty="0"/>
                        <a:t>COPEIRAS</a:t>
                      </a:r>
                    </a:p>
                  </a:txBody>
                  <a:tcPr/>
                </a:tc>
                <a:tc>
                  <a:txBody>
                    <a:bodyPr/>
                    <a:lstStyle/>
                    <a:p>
                      <a:r>
                        <a:rPr lang="pt-BR" sz="1000" dirty="0"/>
                        <a:t>23</a:t>
                      </a:r>
                    </a:p>
                  </a:txBody>
                  <a:tcPr/>
                </a:tc>
                <a:tc>
                  <a:txBody>
                    <a:bodyPr/>
                    <a:lstStyle/>
                    <a:p>
                      <a:r>
                        <a:rPr lang="pt-BR" sz="1000" dirty="0"/>
                        <a:t>12</a:t>
                      </a:r>
                    </a:p>
                  </a:txBody>
                  <a:tcPr/>
                </a:tc>
                <a:tc>
                  <a:txBody>
                    <a:bodyPr/>
                    <a:lstStyle/>
                    <a:p>
                      <a:r>
                        <a:rPr lang="pt-BR" sz="1000" dirty="0"/>
                        <a:t>2</a:t>
                      </a:r>
                    </a:p>
                  </a:txBody>
                  <a:tcPr/>
                </a:tc>
                <a:tc>
                  <a:txBody>
                    <a:bodyPr/>
                    <a:lstStyle/>
                    <a:p>
                      <a:r>
                        <a:rPr lang="pt-BR" sz="1000" dirty="0"/>
                        <a:t>1</a:t>
                      </a:r>
                    </a:p>
                  </a:txBody>
                  <a:tcPr/>
                </a:tc>
                <a:extLst>
                  <a:ext uri="{0D108BD9-81ED-4DB2-BD59-A6C34878D82A}">
                    <a16:rowId xmlns:a16="http://schemas.microsoft.com/office/drawing/2014/main" xmlns="" val="10003"/>
                  </a:ext>
                </a:extLst>
              </a:tr>
              <a:tr h="223266">
                <a:tc>
                  <a:txBody>
                    <a:bodyPr/>
                    <a:lstStyle/>
                    <a:p>
                      <a:r>
                        <a:rPr lang="pt-BR" sz="900" dirty="0"/>
                        <a:t>INSTALAÇÕES</a:t>
                      </a:r>
                    </a:p>
                  </a:txBody>
                  <a:tcPr/>
                </a:tc>
                <a:tc>
                  <a:txBody>
                    <a:bodyPr/>
                    <a:lstStyle/>
                    <a:p>
                      <a:r>
                        <a:rPr lang="pt-BR" sz="1000" dirty="0"/>
                        <a:t>17</a:t>
                      </a:r>
                    </a:p>
                  </a:txBody>
                  <a:tcPr/>
                </a:tc>
                <a:tc>
                  <a:txBody>
                    <a:bodyPr/>
                    <a:lstStyle/>
                    <a:p>
                      <a:r>
                        <a:rPr lang="pt-BR" sz="1000" dirty="0"/>
                        <a:t>12</a:t>
                      </a:r>
                    </a:p>
                  </a:txBody>
                  <a:tcPr/>
                </a:tc>
                <a:tc>
                  <a:txBody>
                    <a:bodyPr/>
                    <a:lstStyle/>
                    <a:p>
                      <a:r>
                        <a:rPr lang="pt-BR" sz="1000" dirty="0"/>
                        <a:t>6</a:t>
                      </a:r>
                    </a:p>
                  </a:txBody>
                  <a:tcPr/>
                </a:tc>
                <a:tc>
                  <a:txBody>
                    <a:bodyPr/>
                    <a:lstStyle/>
                    <a:p>
                      <a:r>
                        <a:rPr lang="pt-BR" sz="1000" dirty="0"/>
                        <a:t>2</a:t>
                      </a:r>
                    </a:p>
                  </a:txBody>
                  <a:tcPr/>
                </a:tc>
                <a:extLst>
                  <a:ext uri="{0D108BD9-81ED-4DB2-BD59-A6C34878D82A}">
                    <a16:rowId xmlns:a16="http://schemas.microsoft.com/office/drawing/2014/main" xmlns="" val="10004"/>
                  </a:ext>
                </a:extLst>
              </a:tr>
              <a:tr h="223266">
                <a:tc>
                  <a:txBody>
                    <a:bodyPr/>
                    <a:lstStyle/>
                    <a:p>
                      <a:r>
                        <a:rPr lang="pt-BR" sz="900" dirty="0"/>
                        <a:t>LIMPEZA</a:t>
                      </a:r>
                    </a:p>
                  </a:txBody>
                  <a:tcPr/>
                </a:tc>
                <a:tc>
                  <a:txBody>
                    <a:bodyPr/>
                    <a:lstStyle/>
                    <a:p>
                      <a:r>
                        <a:rPr lang="pt-BR" sz="1000" dirty="0"/>
                        <a:t>23</a:t>
                      </a:r>
                    </a:p>
                  </a:txBody>
                  <a:tcPr/>
                </a:tc>
                <a:tc>
                  <a:txBody>
                    <a:bodyPr/>
                    <a:lstStyle/>
                    <a:p>
                      <a:r>
                        <a:rPr lang="pt-BR" sz="1000" dirty="0"/>
                        <a:t>10</a:t>
                      </a:r>
                    </a:p>
                  </a:txBody>
                  <a:tcPr/>
                </a:tc>
                <a:tc>
                  <a:txBody>
                    <a:bodyPr/>
                    <a:lstStyle/>
                    <a:p>
                      <a:r>
                        <a:rPr lang="pt-BR" sz="1000" dirty="0"/>
                        <a:t>2</a:t>
                      </a:r>
                    </a:p>
                  </a:txBody>
                  <a:tcPr/>
                </a:tc>
                <a:tc>
                  <a:txBody>
                    <a:bodyPr/>
                    <a:lstStyle/>
                    <a:p>
                      <a:r>
                        <a:rPr lang="pt-BR" sz="1000" dirty="0"/>
                        <a:t>2</a:t>
                      </a:r>
                    </a:p>
                  </a:txBody>
                  <a:tcPr/>
                </a:tc>
                <a:extLst>
                  <a:ext uri="{0D108BD9-81ED-4DB2-BD59-A6C34878D82A}">
                    <a16:rowId xmlns:a16="http://schemas.microsoft.com/office/drawing/2014/main" xmlns="" val="10005"/>
                  </a:ext>
                </a:extLst>
              </a:tr>
              <a:tr h="223266">
                <a:tc>
                  <a:txBody>
                    <a:bodyPr/>
                    <a:lstStyle/>
                    <a:p>
                      <a:r>
                        <a:rPr lang="pt-BR" sz="800" dirty="0"/>
                        <a:t>HORÁRIO DE VISITAS</a:t>
                      </a:r>
                    </a:p>
                  </a:txBody>
                  <a:tcPr/>
                </a:tc>
                <a:tc>
                  <a:txBody>
                    <a:bodyPr/>
                    <a:lstStyle/>
                    <a:p>
                      <a:r>
                        <a:rPr lang="pt-BR" sz="1000" dirty="0"/>
                        <a:t>16</a:t>
                      </a:r>
                    </a:p>
                  </a:txBody>
                  <a:tcPr/>
                </a:tc>
                <a:tc>
                  <a:txBody>
                    <a:bodyPr/>
                    <a:lstStyle/>
                    <a:p>
                      <a:r>
                        <a:rPr lang="pt-BR" sz="1000" dirty="0"/>
                        <a:t>15</a:t>
                      </a:r>
                    </a:p>
                  </a:txBody>
                  <a:tcPr/>
                </a:tc>
                <a:tc>
                  <a:txBody>
                    <a:bodyPr/>
                    <a:lstStyle/>
                    <a:p>
                      <a:r>
                        <a:rPr lang="pt-BR" sz="1000" dirty="0"/>
                        <a:t>2</a:t>
                      </a:r>
                    </a:p>
                  </a:txBody>
                  <a:tcPr/>
                </a:tc>
                <a:tc>
                  <a:txBody>
                    <a:bodyPr/>
                    <a:lstStyle/>
                    <a:p>
                      <a:r>
                        <a:rPr lang="pt-BR" sz="1000" dirty="0"/>
                        <a:t>2</a:t>
                      </a:r>
                    </a:p>
                  </a:txBody>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285728"/>
            <a:ext cx="8643998" cy="1000132"/>
          </a:xfrm>
        </p:spPr>
        <p:txBody>
          <a:bodyPr/>
          <a:lstStyle/>
          <a:p>
            <a:pPr algn="ctr"/>
            <a:r>
              <a:rPr lang="pt-BR" sz="1800" b="1" dirty="0">
                <a:latin typeface="Times New Roman" pitchFamily="18" charset="0"/>
                <a:cs typeface="Times New Roman" pitchFamily="18" charset="0"/>
              </a:rPr>
              <a:t>AVALIAÇÃO DA QUALIDADE NO ATENDIMENTO DA EQUIPE DE ATENÇÃO A SAÚDE</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EQUIPE DE ENFERMAGEM, EQUIPE MÉDICA,  FISIOTERAPIA,  ASSISTENTE SOCIAL E NUTRICIONISTA.</a:t>
            </a:r>
            <a:endParaRPr lang="pt-BR" sz="1800" dirty="0">
              <a:latin typeface="Times New Roman" pitchFamily="18" charset="0"/>
              <a:cs typeface="Times New Roman" pitchFamily="18" charset="0"/>
            </a:endParaRPr>
          </a:p>
        </p:txBody>
      </p:sp>
      <p:sp>
        <p:nvSpPr>
          <p:cNvPr id="4" name="CaixaDeTexto 3"/>
          <p:cNvSpPr txBox="1"/>
          <p:nvPr/>
        </p:nvSpPr>
        <p:spPr>
          <a:xfrm>
            <a:off x="107504" y="5300331"/>
            <a:ext cx="4071998" cy="1754326"/>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68</a:t>
            </a:r>
            <a:r>
              <a:rPr lang="pt-BR" b="1" dirty="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61 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dirty="0">
                <a:solidFill>
                  <a:schemeClr val="tx1">
                    <a:lumMod val="95000"/>
                    <a:lumOff val="5000"/>
                  </a:schemeClr>
                </a:solidFill>
                <a:latin typeface="Times New Roman" pitchFamily="18" charset="0"/>
                <a:cs typeface="Times New Roman" pitchFamily="18" charset="0"/>
              </a:rPr>
              <a:t>15 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dirty="0">
                <a:solidFill>
                  <a:schemeClr val="tx1">
                    <a:lumMod val="95000"/>
                    <a:lumOff val="5000"/>
                  </a:schemeClr>
                </a:solidFill>
                <a:latin typeface="Times New Roman" pitchFamily="18" charset="0"/>
                <a:cs typeface="Times New Roman" pitchFamily="18" charset="0"/>
              </a:rPr>
              <a:t>10 manifestações recebidas</a:t>
            </a:r>
          </a:p>
          <a:p>
            <a:r>
              <a:rPr lang="pt-BR" b="1" dirty="0">
                <a:solidFill>
                  <a:schemeClr val="tx1">
                    <a:lumMod val="95000"/>
                    <a:lumOff val="5000"/>
                  </a:schemeClr>
                </a:solidFill>
                <a:latin typeface="Times New Roman" pitchFamily="18" charset="0"/>
                <a:cs typeface="Times New Roman" pitchFamily="18" charset="0"/>
              </a:rPr>
              <a:t>NÃO AVALIARAM: </a:t>
            </a:r>
            <a:r>
              <a:rPr lang="pt-BR" dirty="0">
                <a:solidFill>
                  <a:schemeClr val="tx1">
                    <a:lumMod val="95000"/>
                    <a:lumOff val="5000"/>
                  </a:schemeClr>
                </a:solidFill>
                <a:latin typeface="Times New Roman" pitchFamily="18" charset="0"/>
                <a:cs typeface="Times New Roman" pitchFamily="18" charset="0"/>
              </a:rPr>
              <a:t>51</a:t>
            </a:r>
            <a:endParaRPr lang="pt-BR" b="1"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5" name="Gráfico 4"/>
          <p:cNvGraphicFramePr/>
          <p:nvPr>
            <p:extLst>
              <p:ext uri="{D42A27DB-BD31-4B8C-83A1-F6EECF244321}">
                <p14:modId xmlns:p14="http://schemas.microsoft.com/office/powerpoint/2010/main" val="3327102212"/>
              </p:ext>
            </p:extLst>
          </p:nvPr>
        </p:nvGraphicFramePr>
        <p:xfrm>
          <a:off x="1403648" y="1861047"/>
          <a:ext cx="6408712" cy="28640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377050193"/>
              </p:ext>
            </p:extLst>
          </p:nvPr>
        </p:nvGraphicFramePr>
        <p:xfrm>
          <a:off x="4283968" y="5085183"/>
          <a:ext cx="4740697" cy="1618645"/>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239854">
                <a:tc>
                  <a:txBody>
                    <a:bodyPr/>
                    <a:lstStyle/>
                    <a:p>
                      <a:endParaRPr lang="pt-BR" sz="1200" dirty="0"/>
                    </a:p>
                  </a:txBody>
                  <a:tcPr/>
                </a:tc>
                <a:tc>
                  <a:txBody>
                    <a:bodyPr/>
                    <a:lstStyle/>
                    <a:p>
                      <a:r>
                        <a:rPr lang="pt-BR" sz="1200" dirty="0"/>
                        <a:t>ÓTIMO </a:t>
                      </a:r>
                    </a:p>
                  </a:txBody>
                  <a:tcPr/>
                </a:tc>
                <a:tc>
                  <a:txBody>
                    <a:bodyPr/>
                    <a:lstStyle/>
                    <a:p>
                      <a:r>
                        <a:rPr lang="pt-BR" sz="1200" dirty="0"/>
                        <a:t>BOM </a:t>
                      </a:r>
                    </a:p>
                  </a:txBody>
                  <a:tcPr/>
                </a:tc>
                <a:tc>
                  <a:txBody>
                    <a:bodyPr/>
                    <a:lstStyle/>
                    <a:p>
                      <a:r>
                        <a:rPr lang="pt-BR" sz="1200" dirty="0"/>
                        <a:t>REGULAR</a:t>
                      </a:r>
                    </a:p>
                  </a:txBody>
                  <a:tcPr/>
                </a:tc>
                <a:tc>
                  <a:txBody>
                    <a:bodyPr/>
                    <a:lstStyle/>
                    <a:p>
                      <a:r>
                        <a:rPr lang="pt-BR" sz="1200" dirty="0"/>
                        <a:t>RUIM</a:t>
                      </a:r>
                    </a:p>
                  </a:txBody>
                  <a:tcPr/>
                </a:tc>
                <a:extLst>
                  <a:ext uri="{0D108BD9-81ED-4DB2-BD59-A6C34878D82A}">
                    <a16:rowId xmlns:a16="http://schemas.microsoft.com/office/drawing/2014/main" xmlns="" val="10000"/>
                  </a:ext>
                </a:extLst>
              </a:tr>
              <a:tr h="268865">
                <a:tc>
                  <a:txBody>
                    <a:bodyPr/>
                    <a:lstStyle/>
                    <a:p>
                      <a:r>
                        <a:rPr lang="pt-BR" sz="1000" dirty="0"/>
                        <a:t>ENFERMAGEM</a:t>
                      </a:r>
                    </a:p>
                  </a:txBody>
                  <a:tcPr/>
                </a:tc>
                <a:tc>
                  <a:txBody>
                    <a:bodyPr/>
                    <a:lstStyle/>
                    <a:p>
                      <a:r>
                        <a:rPr lang="pt-BR" sz="1000" dirty="0"/>
                        <a:t>17</a:t>
                      </a:r>
                    </a:p>
                  </a:txBody>
                  <a:tcPr/>
                </a:tc>
                <a:tc>
                  <a:txBody>
                    <a:bodyPr/>
                    <a:lstStyle/>
                    <a:p>
                      <a:r>
                        <a:rPr lang="pt-BR" sz="1000" dirty="0"/>
                        <a:t>15</a:t>
                      </a:r>
                    </a:p>
                  </a:txBody>
                  <a:tcPr/>
                </a:tc>
                <a:tc>
                  <a:txBody>
                    <a:bodyPr/>
                    <a:lstStyle/>
                    <a:p>
                      <a:r>
                        <a:rPr lang="pt-BR" sz="1000" dirty="0"/>
                        <a:t>04</a:t>
                      </a:r>
                    </a:p>
                  </a:txBody>
                  <a:tcPr/>
                </a:tc>
                <a:tc>
                  <a:txBody>
                    <a:bodyPr/>
                    <a:lstStyle/>
                    <a:p>
                      <a:r>
                        <a:rPr lang="pt-BR" sz="1000" dirty="0"/>
                        <a:t>02</a:t>
                      </a:r>
                    </a:p>
                  </a:txBody>
                  <a:tcPr/>
                </a:tc>
                <a:extLst>
                  <a:ext uri="{0D108BD9-81ED-4DB2-BD59-A6C34878D82A}">
                    <a16:rowId xmlns:a16="http://schemas.microsoft.com/office/drawing/2014/main" xmlns="" val="10001"/>
                  </a:ext>
                </a:extLst>
              </a:tr>
              <a:tr h="268865">
                <a:tc>
                  <a:txBody>
                    <a:bodyPr/>
                    <a:lstStyle/>
                    <a:p>
                      <a:r>
                        <a:rPr lang="pt-BR" sz="1000" dirty="0"/>
                        <a:t>EQUIPE</a:t>
                      </a:r>
                      <a:r>
                        <a:rPr lang="pt-BR" sz="1000" baseline="0" dirty="0"/>
                        <a:t> MÉDICA</a:t>
                      </a:r>
                      <a:endParaRPr lang="pt-BR" sz="1000" dirty="0"/>
                    </a:p>
                  </a:txBody>
                  <a:tcPr/>
                </a:tc>
                <a:tc>
                  <a:txBody>
                    <a:bodyPr/>
                    <a:lstStyle/>
                    <a:p>
                      <a:r>
                        <a:rPr lang="pt-BR" sz="1000" dirty="0"/>
                        <a:t>19</a:t>
                      </a:r>
                    </a:p>
                  </a:txBody>
                  <a:tcPr/>
                </a:tc>
                <a:tc>
                  <a:txBody>
                    <a:bodyPr/>
                    <a:lstStyle/>
                    <a:p>
                      <a:r>
                        <a:rPr lang="pt-BR" sz="1000" dirty="0"/>
                        <a:t>15</a:t>
                      </a:r>
                    </a:p>
                  </a:txBody>
                  <a:tcPr/>
                </a:tc>
                <a:tc>
                  <a:txBody>
                    <a:bodyPr/>
                    <a:lstStyle/>
                    <a:p>
                      <a:r>
                        <a:rPr lang="pt-BR" sz="1000" dirty="0"/>
                        <a:t>02</a:t>
                      </a:r>
                    </a:p>
                  </a:txBody>
                  <a:tcPr/>
                </a:tc>
                <a:tc>
                  <a:txBody>
                    <a:bodyPr/>
                    <a:lstStyle/>
                    <a:p>
                      <a:r>
                        <a:rPr lang="pt-BR" sz="1000" dirty="0"/>
                        <a:t>03</a:t>
                      </a:r>
                    </a:p>
                  </a:txBody>
                  <a:tcPr/>
                </a:tc>
                <a:extLst>
                  <a:ext uri="{0D108BD9-81ED-4DB2-BD59-A6C34878D82A}">
                    <a16:rowId xmlns:a16="http://schemas.microsoft.com/office/drawing/2014/main" xmlns="" val="10002"/>
                  </a:ext>
                </a:extLst>
              </a:tr>
              <a:tr h="268865">
                <a:tc>
                  <a:txBody>
                    <a:bodyPr/>
                    <a:lstStyle/>
                    <a:p>
                      <a:r>
                        <a:rPr lang="pt-BR" sz="1000" dirty="0"/>
                        <a:t>FISIOTERAPIA</a:t>
                      </a:r>
                    </a:p>
                  </a:txBody>
                  <a:tcPr/>
                </a:tc>
                <a:tc>
                  <a:txBody>
                    <a:bodyPr/>
                    <a:lstStyle/>
                    <a:p>
                      <a:r>
                        <a:rPr lang="pt-BR" sz="1000" dirty="0"/>
                        <a:t>12</a:t>
                      </a:r>
                    </a:p>
                  </a:txBody>
                  <a:tcPr/>
                </a:tc>
                <a:tc>
                  <a:txBody>
                    <a:bodyPr/>
                    <a:lstStyle/>
                    <a:p>
                      <a:r>
                        <a:rPr lang="pt-BR" sz="1000" dirty="0"/>
                        <a:t>11</a:t>
                      </a:r>
                    </a:p>
                  </a:txBody>
                  <a:tcPr/>
                </a:tc>
                <a:tc>
                  <a:txBody>
                    <a:bodyPr/>
                    <a:lstStyle/>
                    <a:p>
                      <a:r>
                        <a:rPr lang="pt-BR" sz="1000" dirty="0"/>
                        <a:t>01</a:t>
                      </a:r>
                    </a:p>
                  </a:txBody>
                  <a:tcPr/>
                </a:tc>
                <a:tc>
                  <a:txBody>
                    <a:bodyPr/>
                    <a:lstStyle/>
                    <a:p>
                      <a:r>
                        <a:rPr lang="pt-BR" sz="1000" dirty="0"/>
                        <a:t>01</a:t>
                      </a:r>
                    </a:p>
                  </a:txBody>
                  <a:tcPr/>
                </a:tc>
                <a:extLst>
                  <a:ext uri="{0D108BD9-81ED-4DB2-BD59-A6C34878D82A}">
                    <a16:rowId xmlns:a16="http://schemas.microsoft.com/office/drawing/2014/main" xmlns="" val="10003"/>
                  </a:ext>
                </a:extLst>
              </a:tr>
              <a:tr h="268865">
                <a:tc>
                  <a:txBody>
                    <a:bodyPr/>
                    <a:lstStyle/>
                    <a:p>
                      <a:r>
                        <a:rPr lang="pt-BR" sz="1000" dirty="0"/>
                        <a:t>ASS.</a:t>
                      </a:r>
                      <a:r>
                        <a:rPr lang="pt-BR" sz="1000" baseline="0" dirty="0"/>
                        <a:t> SOCIAL</a:t>
                      </a:r>
                      <a:endParaRPr lang="pt-BR" sz="1000" dirty="0"/>
                    </a:p>
                  </a:txBody>
                  <a:tcPr/>
                </a:tc>
                <a:tc>
                  <a:txBody>
                    <a:bodyPr/>
                    <a:lstStyle/>
                    <a:p>
                      <a:r>
                        <a:rPr lang="pt-BR" sz="1000" dirty="0"/>
                        <a:t>11</a:t>
                      </a:r>
                    </a:p>
                  </a:txBody>
                  <a:tcPr/>
                </a:tc>
                <a:tc>
                  <a:txBody>
                    <a:bodyPr/>
                    <a:lstStyle/>
                    <a:p>
                      <a:r>
                        <a:rPr lang="pt-BR" sz="1000" dirty="0"/>
                        <a:t>09</a:t>
                      </a:r>
                    </a:p>
                  </a:txBody>
                  <a:tcPr/>
                </a:tc>
                <a:tc>
                  <a:txBody>
                    <a:bodyPr/>
                    <a:lstStyle/>
                    <a:p>
                      <a:r>
                        <a:rPr lang="pt-BR" sz="1000" dirty="0"/>
                        <a:t>04</a:t>
                      </a:r>
                    </a:p>
                  </a:txBody>
                  <a:tcPr/>
                </a:tc>
                <a:tc>
                  <a:txBody>
                    <a:bodyPr/>
                    <a:lstStyle/>
                    <a:p>
                      <a:r>
                        <a:rPr lang="pt-BR" sz="1000" dirty="0"/>
                        <a:t>02</a:t>
                      </a:r>
                    </a:p>
                  </a:txBody>
                  <a:tcPr/>
                </a:tc>
                <a:extLst>
                  <a:ext uri="{0D108BD9-81ED-4DB2-BD59-A6C34878D82A}">
                    <a16:rowId xmlns:a16="http://schemas.microsoft.com/office/drawing/2014/main" xmlns="" val="10004"/>
                  </a:ext>
                </a:extLst>
              </a:tr>
              <a:tr h="268865">
                <a:tc>
                  <a:txBody>
                    <a:bodyPr/>
                    <a:lstStyle/>
                    <a:p>
                      <a:r>
                        <a:rPr lang="pt-BR" sz="1000" dirty="0"/>
                        <a:t>NUTRICIONISTA</a:t>
                      </a:r>
                    </a:p>
                  </a:txBody>
                  <a:tcPr/>
                </a:tc>
                <a:tc>
                  <a:txBody>
                    <a:bodyPr/>
                    <a:lstStyle/>
                    <a:p>
                      <a:r>
                        <a:rPr lang="pt-BR" sz="1000" dirty="0"/>
                        <a:t>09</a:t>
                      </a:r>
                    </a:p>
                  </a:txBody>
                  <a:tcPr/>
                </a:tc>
                <a:tc>
                  <a:txBody>
                    <a:bodyPr/>
                    <a:lstStyle/>
                    <a:p>
                      <a:r>
                        <a:rPr lang="pt-BR" sz="1000" dirty="0"/>
                        <a:t>11</a:t>
                      </a:r>
                    </a:p>
                  </a:txBody>
                  <a:tcPr/>
                </a:tc>
                <a:tc>
                  <a:txBody>
                    <a:bodyPr/>
                    <a:lstStyle/>
                    <a:p>
                      <a:r>
                        <a:rPr lang="pt-BR" sz="1000" dirty="0"/>
                        <a:t>04</a:t>
                      </a:r>
                    </a:p>
                  </a:txBody>
                  <a:tcPr/>
                </a:tc>
                <a:tc>
                  <a:txBody>
                    <a:bodyPr/>
                    <a:lstStyle/>
                    <a:p>
                      <a:r>
                        <a:rPr lang="pt-BR" sz="1000" dirty="0"/>
                        <a:t>02</a:t>
                      </a:r>
                    </a:p>
                  </a:txBody>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365760"/>
            <a:ext cx="7520940" cy="470952"/>
          </a:xfrm>
        </p:spPr>
        <p:txBody>
          <a:bodyPr/>
          <a:lstStyle/>
          <a:p>
            <a:pPr algn="ctr"/>
            <a:r>
              <a:rPr lang="pt-BR" sz="2000" dirty="0"/>
              <a:t>RECLAMAÇÕES</a:t>
            </a:r>
          </a:p>
        </p:txBody>
      </p:sp>
      <p:sp>
        <p:nvSpPr>
          <p:cNvPr id="3" name="Espaço Reservado para Conteúdo 2"/>
          <p:cNvSpPr>
            <a:spLocks noGrp="1"/>
          </p:cNvSpPr>
          <p:nvPr>
            <p:ph idx="1"/>
          </p:nvPr>
        </p:nvSpPr>
        <p:spPr/>
        <p:txBody>
          <a:bodyPr>
            <a:noAutofit/>
          </a:bodyPr>
          <a:lstStyle/>
          <a:p>
            <a:pPr algn="just">
              <a:buFont typeface="Wingdings" panose="05000000000000000000" pitchFamily="2" charset="2"/>
              <a:buChar char="ü"/>
            </a:pPr>
            <a:r>
              <a:rPr lang="pt-BR" sz="1800" dirty="0">
                <a:latin typeface="Times New Roman" panose="02020603050405020304" pitchFamily="18" charset="0"/>
                <a:cs typeface="Times New Roman" panose="02020603050405020304" pitchFamily="18" charset="0"/>
              </a:rPr>
              <a:t>**** feminino, 20 anos: </a:t>
            </a:r>
            <a:r>
              <a:rPr lang="pt-BR" sz="1800" b="0" dirty="0">
                <a:latin typeface="Times New Roman" panose="02020603050405020304" pitchFamily="18" charset="0"/>
                <a:cs typeface="Times New Roman" panose="02020603050405020304" pitchFamily="18" charset="0"/>
              </a:rPr>
              <a:t>“Fui fazer uma pergunta a enfermeira sobre um medicamento e ela foi muito grossa comigo, dizendo que eu estava recusando a administração da medicação, isso ocorreu porque a enfermeira do período matutino tinha dito que não precisava dar mais a dose no período da noite, ela simplesmente se irritou sem ao menos deixar eu falar e disse que se recusaria a dar a medicação a meu filho,  que iria ficar mais um mês (assim foram as palavras dela), e não é a primeira vez que isso ocorreu. Sai do hospital aos prantos por ela ter falado gritando e deixei meu filho acompanhado do meu esposo”.</a:t>
            </a:r>
          </a:p>
          <a:p>
            <a:pPr algn="just">
              <a:buFont typeface="Wingdings" panose="05000000000000000000" pitchFamily="2" charset="2"/>
              <a:buChar char="ü"/>
            </a:pPr>
            <a:endParaRPr lang="pt-BR" sz="1800" b="0" dirty="0">
              <a:latin typeface="Times New Roman" panose="02020603050405020304" pitchFamily="18" charset="0"/>
              <a:cs typeface="Times New Roman" panose="02020603050405020304" pitchFamily="18" charset="0"/>
            </a:endParaRPr>
          </a:p>
          <a:p>
            <a:pPr marL="0" indent="0" algn="just"/>
            <a:r>
              <a:rPr lang="pt-BR" sz="1800" dirty="0">
                <a:latin typeface="Times New Roman" panose="02020603050405020304" pitchFamily="18" charset="0"/>
                <a:cs typeface="Times New Roman" panose="02020603050405020304" pitchFamily="18" charset="0"/>
              </a:rPr>
              <a:t>	Providência: </a:t>
            </a:r>
            <a:r>
              <a:rPr lang="pt-BR" sz="1800" b="0" dirty="0">
                <a:latin typeface="Times New Roman" panose="02020603050405020304" pitchFamily="18" charset="0"/>
                <a:cs typeface="Times New Roman" panose="02020603050405020304" pitchFamily="18" charset="0"/>
              </a:rPr>
              <a:t>Foi encaminhado CI para Sr. Nelson onde a enfermeira Suelem fez por escrito relatando o fato, desta forma a advogada do hospital Drª Lídia me informou que abrirá sindicância para apuração dos fatos.</a:t>
            </a:r>
          </a:p>
          <a:p>
            <a:pPr algn="just"/>
            <a:endParaRPr lang="pt-BR" sz="18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284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60648"/>
            <a:ext cx="7520940" cy="548640"/>
          </a:xfrm>
        </p:spPr>
        <p:txBody>
          <a:bodyPr/>
          <a:lstStyle/>
          <a:p>
            <a:pPr algn="ctr"/>
            <a:r>
              <a:rPr lang="pt-BR" sz="2000" dirty="0"/>
              <a:t>RECLAMAÇÕES</a:t>
            </a:r>
          </a:p>
        </p:txBody>
      </p:sp>
      <p:sp>
        <p:nvSpPr>
          <p:cNvPr id="3" name="Espaço Reservado para Conteúdo 2"/>
          <p:cNvSpPr>
            <a:spLocks noGrp="1"/>
          </p:cNvSpPr>
          <p:nvPr>
            <p:ph idx="1"/>
          </p:nvPr>
        </p:nvSpPr>
        <p:spPr>
          <a:xfrm>
            <a:off x="822960" y="809288"/>
            <a:ext cx="7520940" cy="3871189"/>
          </a:xfrm>
        </p:spPr>
        <p:txBody>
          <a:bodyPr>
            <a:normAutofit fontScale="25000" lnSpcReduction="20000"/>
          </a:bodyPr>
          <a:lstStyle/>
          <a:p>
            <a:pPr marL="857250" indent="-857250" algn="just">
              <a:buFont typeface="Wingdings" panose="05000000000000000000" pitchFamily="2" charset="2"/>
              <a:buChar char="ü"/>
            </a:pPr>
            <a:r>
              <a:rPr lang="pt-BR" sz="7200" dirty="0">
                <a:latin typeface="Times New Roman" panose="02020603050405020304" pitchFamily="18" charset="0"/>
                <a:cs typeface="Times New Roman" panose="02020603050405020304" pitchFamily="18" charset="0"/>
              </a:rPr>
              <a:t>Anônimo: </a:t>
            </a:r>
            <a:r>
              <a:rPr lang="pt-BR" sz="7200" b="0" dirty="0">
                <a:latin typeface="Times New Roman" panose="02020603050405020304" pitchFamily="18" charset="0"/>
                <a:cs typeface="Times New Roman" panose="02020603050405020304" pitchFamily="18" charset="0"/>
              </a:rPr>
              <a:t>“No período da tarde as enfermeiras (creio que recém formadas) são muito barulhentas, chegam no quarto falando alto e com conversas que não tem nada a ver com os pacientes, o paciente esta dormindo e acorda assustado.”</a:t>
            </a:r>
          </a:p>
          <a:p>
            <a:pPr algn="just"/>
            <a:r>
              <a:rPr lang="pt-BR" sz="7200" dirty="0">
                <a:latin typeface="Times New Roman" panose="02020603050405020304" pitchFamily="18" charset="0"/>
                <a:cs typeface="Times New Roman" panose="02020603050405020304" pitchFamily="18" charset="0"/>
              </a:rPr>
              <a:t>Providência: </a:t>
            </a:r>
            <a:r>
              <a:rPr lang="pt-BR" sz="7200" b="0" dirty="0">
                <a:latin typeface="Times New Roman" panose="02020603050405020304" pitchFamily="18" charset="0"/>
                <a:cs typeface="Times New Roman" panose="02020603050405020304" pitchFamily="18" charset="0"/>
              </a:rPr>
              <a:t>Informo que na próxima reunião dos enfermeiros será passado a reclamação, e orientado quanto a tonalidade de voz a ser utilizado dentro das unidades e sobre evitar conversas paralelas e risadas desnecessárias. </a:t>
            </a:r>
          </a:p>
          <a:p>
            <a:pPr algn="just"/>
            <a:endParaRPr lang="pt-BR" sz="7200" b="0" dirty="0">
              <a:latin typeface="Times New Roman" panose="02020603050405020304" pitchFamily="18" charset="0"/>
              <a:cs typeface="Times New Roman" panose="02020603050405020304" pitchFamily="18" charset="0"/>
            </a:endParaRPr>
          </a:p>
          <a:p>
            <a:pPr marL="857250" indent="-857250" algn="just">
              <a:buFont typeface="Wingdings" panose="05000000000000000000" pitchFamily="2" charset="2"/>
              <a:buChar char="ü"/>
            </a:pPr>
            <a:r>
              <a:rPr lang="pt-BR" sz="7200" dirty="0">
                <a:latin typeface="Times New Roman" panose="02020603050405020304" pitchFamily="18" charset="0"/>
                <a:cs typeface="Times New Roman" panose="02020603050405020304" pitchFamily="18" charset="0"/>
              </a:rPr>
              <a:t>****, 18 anos, (13/10/18): </a:t>
            </a:r>
            <a:r>
              <a:rPr lang="pt-BR" sz="7200" b="0" dirty="0">
                <a:latin typeface="Times New Roman" panose="02020603050405020304" pitchFamily="18" charset="0"/>
                <a:cs typeface="Times New Roman" panose="02020603050405020304" pitchFamily="18" charset="0"/>
              </a:rPr>
              <a:t>“Médicos precisam estar na pediatria o dia todo para melhor atender as crianças, os doutores tem que estar no horário certo no hospital e tem que colocar médicos bons e competentes, porque eles só querem trabalhar quando as pessoas não merecem, as pessoas só vem no hospital quando realmente precisam e não por boniteza. Então mais qualidade e trabalho, porque se for pra descansar melhor ficar em casa, obrigada.” </a:t>
            </a:r>
          </a:p>
          <a:p>
            <a:pPr algn="just"/>
            <a:r>
              <a:rPr lang="pt-BR" sz="7200" dirty="0">
                <a:latin typeface="Times New Roman" panose="02020603050405020304" pitchFamily="18" charset="0"/>
                <a:cs typeface="Times New Roman" panose="02020603050405020304" pitchFamily="18" charset="0"/>
              </a:rPr>
              <a:t>Providência: </a:t>
            </a:r>
            <a:r>
              <a:rPr lang="pt-BR" sz="7200" b="0" dirty="0">
                <a:latin typeface="Times New Roman" panose="02020603050405020304" pitchFamily="18" charset="0"/>
                <a:cs typeface="Times New Roman" panose="02020603050405020304" pitchFamily="18" charset="0"/>
              </a:rPr>
              <a:t>Os médicos da pediatria são de plantão, passam visitas, avaliam as crianças e prescrevem, porém é impossível médico 24hs na pediatria</a:t>
            </a:r>
            <a:r>
              <a:rPr lang="pt-BR" sz="2900" b="0" dirty="0">
                <a:latin typeface="Times New Roman" panose="02020603050405020304" pitchFamily="18" charset="0"/>
                <a:cs typeface="Times New Roman" panose="02020603050405020304" pitchFamily="18" charset="0"/>
              </a:rPr>
              <a:t>.</a:t>
            </a:r>
          </a:p>
          <a:p>
            <a:endParaRPr lang="pt-BR" b="0" dirty="0"/>
          </a:p>
        </p:txBody>
      </p:sp>
    </p:spTree>
    <p:extLst>
      <p:ext uri="{BB962C8B-B14F-4D97-AF65-F5344CB8AC3E}">
        <p14:creationId xmlns:p14="http://schemas.microsoft.com/office/powerpoint/2010/main" val="278809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latin typeface="Times New Roman" pitchFamily="18" charset="0"/>
                <a:cs typeface="Times New Roman" pitchFamily="18" charset="0"/>
              </a:rPr>
              <a:t>PERFIL DOS MANIFESTANTES </a:t>
            </a:r>
            <a:endParaRPr lang="pt-BR" dirty="0">
              <a:latin typeface="Times New Roman" pitchFamily="18" charset="0"/>
              <a:cs typeface="Times New Roman" pitchFamily="18" charset="0"/>
            </a:endParaRPr>
          </a:p>
        </p:txBody>
      </p:sp>
      <p:sp>
        <p:nvSpPr>
          <p:cNvPr id="4" name="CaixaDeTexto 3"/>
          <p:cNvSpPr txBox="1"/>
          <p:nvPr/>
        </p:nvSpPr>
        <p:spPr>
          <a:xfrm>
            <a:off x="5094460" y="5137115"/>
            <a:ext cx="3643338" cy="2308324"/>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TOTAL DE AVALIAÇÕES: 62</a:t>
            </a:r>
          </a:p>
          <a:p>
            <a:r>
              <a:rPr lang="pt-BR" b="1" dirty="0">
                <a:solidFill>
                  <a:schemeClr val="tx1">
                    <a:lumMod val="95000"/>
                    <a:lumOff val="5000"/>
                  </a:schemeClr>
                </a:solidFill>
                <a:latin typeface="Times New Roman" pitchFamily="18" charset="0"/>
                <a:cs typeface="Times New Roman" pitchFamily="18" charset="0"/>
              </a:rPr>
              <a:t>Usuário:  11</a:t>
            </a:r>
          </a:p>
          <a:p>
            <a:r>
              <a:rPr lang="pt-BR" b="1" dirty="0">
                <a:solidFill>
                  <a:schemeClr val="tx1">
                    <a:lumMod val="95000"/>
                    <a:lumOff val="5000"/>
                  </a:schemeClr>
                </a:solidFill>
                <a:latin typeface="Times New Roman" pitchFamily="18" charset="0"/>
                <a:cs typeface="Times New Roman" pitchFamily="18" charset="0"/>
              </a:rPr>
              <a:t>Familiares:  18</a:t>
            </a:r>
          </a:p>
          <a:p>
            <a:r>
              <a:rPr lang="pt-BR" b="1" dirty="0">
                <a:solidFill>
                  <a:schemeClr val="tx1">
                    <a:lumMod val="95000"/>
                    <a:lumOff val="5000"/>
                  </a:schemeClr>
                </a:solidFill>
                <a:latin typeface="Times New Roman" pitchFamily="18" charset="0"/>
                <a:cs typeface="Times New Roman" pitchFamily="18" charset="0"/>
              </a:rPr>
              <a:t>Outros: 02 </a:t>
            </a:r>
          </a:p>
          <a:p>
            <a:r>
              <a:rPr lang="pt-BR" b="1" dirty="0">
                <a:solidFill>
                  <a:schemeClr val="tx1">
                    <a:lumMod val="95000"/>
                    <a:lumOff val="5000"/>
                  </a:schemeClr>
                </a:solidFill>
                <a:latin typeface="Times New Roman" pitchFamily="18" charset="0"/>
                <a:cs typeface="Times New Roman" pitchFamily="18" charset="0"/>
              </a:rPr>
              <a:t>Não avaliaram: 24</a:t>
            </a:r>
          </a:p>
          <a:p>
            <a:r>
              <a:rPr lang="pt-BR" b="1" dirty="0">
                <a:solidFill>
                  <a:schemeClr val="tx1">
                    <a:lumMod val="95000"/>
                    <a:lumOff val="5000"/>
                  </a:schemeClr>
                </a:solidFill>
                <a:latin typeface="Times New Roman" pitchFamily="18" charset="0"/>
                <a:cs typeface="Times New Roman" pitchFamily="18" charset="0"/>
              </a:rPr>
              <a:t>Colaboradores: 07</a:t>
            </a:r>
          </a:p>
          <a:p>
            <a:endParaRPr lang="pt-BR" b="1" dirty="0">
              <a:solidFill>
                <a:schemeClr val="tx1">
                  <a:lumMod val="95000"/>
                  <a:lumOff val="5000"/>
                </a:schemeClr>
              </a:solidFill>
              <a:latin typeface="Times New Roman" pitchFamily="18" charset="0"/>
              <a:cs typeface="Times New Roman" pitchFamily="18" charset="0"/>
            </a:endParaRPr>
          </a:p>
          <a:p>
            <a:endParaRPr lang="pt-BR" b="1" dirty="0"/>
          </a:p>
        </p:txBody>
      </p:sp>
      <p:graphicFrame>
        <p:nvGraphicFramePr>
          <p:cNvPr id="5" name="Gráfico 4"/>
          <p:cNvGraphicFramePr/>
          <p:nvPr>
            <p:extLst>
              <p:ext uri="{D42A27DB-BD31-4B8C-83A1-F6EECF244321}">
                <p14:modId xmlns:p14="http://schemas.microsoft.com/office/powerpoint/2010/main" val="258059526"/>
              </p:ext>
            </p:extLst>
          </p:nvPr>
        </p:nvGraphicFramePr>
        <p:xfrm>
          <a:off x="1475656" y="1340768"/>
          <a:ext cx="6480720" cy="28892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259631" y="2420887"/>
            <a:ext cx="7200801" cy="1836204"/>
            <a:chOff x="2112765" y="-180021"/>
            <a:chExt cx="6744180" cy="1836204"/>
          </a:xfrm>
        </p:grpSpPr>
        <p:sp>
          <p:nvSpPr>
            <p:cNvPr id="5" name="Pentágono 4"/>
            <p:cNvSpPr/>
            <p:nvPr/>
          </p:nvSpPr>
          <p:spPr>
            <a:xfrm rot="10800000">
              <a:off x="2112765" y="-180021"/>
              <a:ext cx="6744178" cy="183620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entágono 4"/>
            <p:cNvSpPr/>
            <p:nvPr/>
          </p:nvSpPr>
          <p:spPr>
            <a:xfrm rot="21600000">
              <a:off x="2526813" y="0"/>
              <a:ext cx="6330132" cy="1656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0331" tIns="182880" rIns="341376" bIns="182880" numCol="1" spcCol="1270" anchor="ctr" anchorCtr="0">
              <a:noAutofit/>
            </a:bodyPr>
            <a:lstStyle/>
            <a:p>
              <a:pPr lvl="0" algn="ctr" defTabSz="2133600" rtl="0">
                <a:lnSpc>
                  <a:spcPct val="90000"/>
                </a:lnSpc>
                <a:spcBef>
                  <a:spcPct val="0"/>
                </a:spcBef>
                <a:spcAft>
                  <a:spcPct val="35000"/>
                </a:spcAft>
              </a:pPr>
              <a:r>
                <a:rPr lang="pt-BR" sz="4500" b="1" dirty="0" smtClean="0"/>
                <a:t>COLABORADORES</a:t>
              </a:r>
              <a:endParaRPr lang="pt-BR" sz="4500" kern="1200" dirty="0"/>
            </a:p>
          </p:txBody>
        </p:sp>
      </p:grpSp>
      <p:sp>
        <p:nvSpPr>
          <p:cNvPr id="7" name="Elipse 6"/>
          <p:cNvSpPr/>
          <p:nvPr/>
        </p:nvSpPr>
        <p:spPr>
          <a:xfrm>
            <a:off x="211665" y="2069849"/>
            <a:ext cx="1656183" cy="225024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610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9017"/>
            <a:ext cx="1890713"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3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8662" y="285728"/>
            <a:ext cx="7449502" cy="691516"/>
          </a:xfrm>
        </p:spPr>
        <p:txBody>
          <a:bodyPr/>
          <a:lstStyle/>
          <a:p>
            <a:pPr algn="ctr"/>
            <a:r>
              <a:rPr lang="pt-BR" sz="2400" b="1" dirty="0">
                <a:latin typeface="Times New Roman" pitchFamily="18" charset="0"/>
                <a:cs typeface="Times New Roman" pitchFamily="18" charset="0"/>
              </a:rPr>
              <a:t> COLABORADORES  </a:t>
            </a:r>
            <a:br>
              <a:rPr lang="pt-BR" sz="2400" b="1" dirty="0">
                <a:latin typeface="Times New Roman" pitchFamily="18" charset="0"/>
                <a:cs typeface="Times New Roman" pitchFamily="18" charset="0"/>
              </a:rPr>
            </a:br>
            <a:r>
              <a:rPr lang="pt-BR" sz="2400" b="1" dirty="0">
                <a:latin typeface="Times New Roman" pitchFamily="18" charset="0"/>
                <a:cs typeface="Times New Roman" pitchFamily="18" charset="0"/>
              </a:rPr>
              <a:t>ELOGIOS</a:t>
            </a:r>
            <a:endParaRPr lang="pt-BR" sz="24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323528" y="1412776"/>
            <a:ext cx="8643998" cy="4786346"/>
          </a:xfrm>
        </p:spPr>
        <p:txBody>
          <a:bodyPr>
            <a:normAutofit/>
          </a:bodyPr>
          <a:lstStyle/>
          <a:p>
            <a:pPr>
              <a:buFont typeface="Wingdings" panose="05000000000000000000" pitchFamily="2" charset="2"/>
              <a:buChar char="ü"/>
            </a:pPr>
            <a:r>
              <a:rPr lang="pt-BR" sz="1800" dirty="0"/>
              <a:t>“A comida hoje estava ótima”- 12/10/2018 (V.)</a:t>
            </a:r>
          </a:p>
          <a:p>
            <a:pPr>
              <a:buFont typeface="Wingdings" panose="05000000000000000000" pitchFamily="2" charset="2"/>
              <a:buChar char="ü"/>
            </a:pPr>
            <a:endParaRPr lang="pt-BR" sz="1800" dirty="0"/>
          </a:p>
          <a:p>
            <a:pPr marL="0" indent="0"/>
            <a:endParaRPr lang="pt-BR" sz="1800" dirty="0"/>
          </a:p>
          <a:p>
            <a:pPr>
              <a:buFont typeface="Wingdings" panose="05000000000000000000" pitchFamily="2" charset="2"/>
              <a:buChar char="ü"/>
            </a:pPr>
            <a:r>
              <a:rPr lang="pt-BR" sz="1800" dirty="0"/>
              <a:t>“A comida estava maravilhosa”- 12/10/2018 (M.) </a:t>
            </a:r>
          </a:p>
          <a:p>
            <a:pPr algn="just"/>
            <a:endParaRPr lang="pt-BR" sz="1800" b="0" dirty="0">
              <a:latin typeface="Times New Roman" pitchFamily="18" charset="0"/>
              <a:cs typeface="Times New Roman" pitchFamily="18" charset="0"/>
            </a:endParaRPr>
          </a:p>
          <a:p>
            <a:pPr algn="just"/>
            <a:endParaRPr lang="pt-BR" sz="1800" b="0" dirty="0">
              <a:latin typeface="Times New Roman" pitchFamily="18" charset="0"/>
              <a:cs typeface="Times New Roman" pitchFamily="18" charset="0"/>
            </a:endParaRPr>
          </a:p>
        </p:txBody>
      </p:sp>
      <p:sp>
        <p:nvSpPr>
          <p:cNvPr id="5" name="Rosto feliz 4"/>
          <p:cNvSpPr/>
          <p:nvPr/>
        </p:nvSpPr>
        <p:spPr>
          <a:xfrm>
            <a:off x="7668344" y="210344"/>
            <a:ext cx="914400" cy="914400"/>
          </a:xfrm>
          <a:prstGeom prst="smileyFace">
            <a:avLst/>
          </a:prstGeom>
          <a:solidFill>
            <a:schemeClr val="bg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892" y="184554"/>
            <a:ext cx="7520940" cy="548640"/>
          </a:xfrm>
        </p:spPr>
        <p:txBody>
          <a:bodyPr/>
          <a:lstStyle/>
          <a:p>
            <a:pPr algn="ctr"/>
            <a:r>
              <a:rPr lang="pt-BR" sz="2500" b="1" dirty="0">
                <a:latin typeface="Times New Roman" pitchFamily="18" charset="0"/>
                <a:cs typeface="Times New Roman" pitchFamily="18" charset="0"/>
              </a:rPr>
              <a:t>COLABORADORES  </a:t>
            </a:r>
            <a:br>
              <a:rPr lang="pt-BR" sz="2500" b="1" dirty="0">
                <a:latin typeface="Times New Roman" pitchFamily="18" charset="0"/>
                <a:cs typeface="Times New Roman" pitchFamily="18" charset="0"/>
              </a:rPr>
            </a:br>
            <a:r>
              <a:rPr lang="pt-BR" sz="2500" b="1" dirty="0">
                <a:latin typeface="Times New Roman" pitchFamily="18" charset="0"/>
                <a:cs typeface="Times New Roman" pitchFamily="18" charset="0"/>
              </a:rPr>
              <a:t>RECLAMAÇÕES</a:t>
            </a:r>
            <a:endParaRPr lang="pt-BR" sz="2500" dirty="0"/>
          </a:p>
        </p:txBody>
      </p:sp>
      <p:sp>
        <p:nvSpPr>
          <p:cNvPr id="3" name="Espaço Reservado para Conteúdo 2"/>
          <p:cNvSpPr>
            <a:spLocks noGrp="1"/>
          </p:cNvSpPr>
          <p:nvPr>
            <p:ph idx="1"/>
          </p:nvPr>
        </p:nvSpPr>
        <p:spPr/>
        <p:txBody>
          <a:bodyPr>
            <a:normAutofit fontScale="92500" lnSpcReduction="10000"/>
          </a:bodyPr>
          <a:lstStyle/>
          <a:p>
            <a:pPr algn="just">
              <a:buFont typeface="Wingdings" panose="05000000000000000000" pitchFamily="2" charset="2"/>
              <a:buChar char="ü"/>
            </a:pPr>
            <a:r>
              <a:rPr lang="pt-BR" sz="1900" dirty="0">
                <a:latin typeface="Times New Roman" panose="02020603050405020304" pitchFamily="18" charset="0"/>
                <a:cs typeface="Times New Roman" panose="02020603050405020304" pitchFamily="18" charset="0"/>
              </a:rPr>
              <a:t>Anônimo: </a:t>
            </a:r>
            <a:r>
              <a:rPr lang="pt-BR" sz="1900" b="0" dirty="0">
                <a:latin typeface="Times New Roman" panose="02020603050405020304" pitchFamily="18" charset="0"/>
                <a:cs typeface="Times New Roman" panose="02020603050405020304" pitchFamily="18" charset="0"/>
              </a:rPr>
              <a:t>“É triste como essa diretoria vem tratando seus funcionários, sobrecarregando muitos e insistindo em erros que muito tentam ajudar. Não ouvem ninguém e não valorizam os funcionários. A forma como demitiram um servidor do administrativo com mais de três anos de casa, querido e respeitado por todos, foi horrível. Gente em primeiro lugar. </a:t>
            </a:r>
          </a:p>
          <a:p>
            <a:pPr algn="just"/>
            <a:r>
              <a:rPr lang="pt-BR" sz="1900" dirty="0" smtClean="0">
                <a:latin typeface="Times New Roman" panose="02020603050405020304" pitchFamily="18" charset="0"/>
                <a:cs typeface="Times New Roman" panose="02020603050405020304" pitchFamily="18" charset="0"/>
              </a:rPr>
              <a:t> </a:t>
            </a:r>
            <a:endParaRPr lang="pt-BR"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pt-BR" sz="1900" dirty="0">
                <a:latin typeface="Times New Roman" panose="02020603050405020304" pitchFamily="18" charset="0"/>
                <a:cs typeface="Times New Roman" panose="02020603050405020304" pitchFamily="18" charset="0"/>
              </a:rPr>
              <a:t>Anônimo: </a:t>
            </a:r>
            <a:r>
              <a:rPr lang="pt-BR" sz="1900" b="0" dirty="0">
                <a:latin typeface="Times New Roman" panose="02020603050405020304" pitchFamily="18" charset="0"/>
                <a:cs typeface="Times New Roman" panose="02020603050405020304" pitchFamily="18" charset="0"/>
              </a:rPr>
              <a:t>“Venho através desta fazer uma critica, tenho observado falta de companheirismo nas auxiliares de copa da noite, no dia 31/10/18 a auxiliar de copa *** nem jantou devido tantas coisas que ela estava fazendo e as outra, mesmo paradas não  ajudavam ela. Vejo ela fazendo serviços que não é dela fazer, no meu parecer acho que deveria exigir que cada um fizessem suas responsabilidades e não ficassem escorando em uma só”</a:t>
            </a:r>
          </a:p>
          <a:p>
            <a:endParaRPr lang="pt-BR" dirty="0"/>
          </a:p>
        </p:txBody>
      </p:sp>
    </p:spTree>
    <p:extLst>
      <p:ext uri="{BB962C8B-B14F-4D97-AF65-F5344CB8AC3E}">
        <p14:creationId xmlns:p14="http://schemas.microsoft.com/office/powerpoint/2010/main" val="278896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32656"/>
            <a:ext cx="8024996" cy="548640"/>
          </a:xfrm>
        </p:spPr>
        <p:txBody>
          <a:bodyPr/>
          <a:lstStyle/>
          <a:p>
            <a:pPr algn="ctr"/>
            <a:r>
              <a:rPr lang="pt-BR" sz="2500" b="1" dirty="0">
                <a:latin typeface="Times New Roman" pitchFamily="18" charset="0"/>
                <a:cs typeface="Times New Roman" pitchFamily="18" charset="0"/>
              </a:rPr>
              <a:t>COLABORADORES  </a:t>
            </a:r>
            <a:br>
              <a:rPr lang="pt-BR" sz="2500" b="1" dirty="0">
                <a:latin typeface="Times New Roman" pitchFamily="18" charset="0"/>
                <a:cs typeface="Times New Roman" pitchFamily="18" charset="0"/>
              </a:rPr>
            </a:br>
            <a:r>
              <a:rPr lang="pt-BR" sz="2500" b="1" dirty="0">
                <a:latin typeface="Times New Roman" pitchFamily="18" charset="0"/>
                <a:cs typeface="Times New Roman" pitchFamily="18" charset="0"/>
              </a:rPr>
              <a:t>RECLAMAÇÕES</a:t>
            </a:r>
            <a:endParaRPr lang="pt-BR" sz="2500" dirty="0"/>
          </a:p>
        </p:txBody>
      </p:sp>
      <p:sp>
        <p:nvSpPr>
          <p:cNvPr id="3" name="Espaço Reservado para Conteúdo 2"/>
          <p:cNvSpPr>
            <a:spLocks noGrp="1"/>
          </p:cNvSpPr>
          <p:nvPr>
            <p:ph idx="1"/>
          </p:nvPr>
        </p:nvSpPr>
        <p:spPr>
          <a:xfrm>
            <a:off x="822960" y="1100628"/>
            <a:ext cx="7520940" cy="4128572"/>
          </a:xfrm>
        </p:spPr>
        <p:txBody>
          <a:bodyPr>
            <a:normAutofit fontScale="25000" lnSpcReduction="20000"/>
          </a:bodyPr>
          <a:lstStyle/>
          <a:p>
            <a:pPr marL="857250" indent="-857250" algn="just">
              <a:buFont typeface="Wingdings" panose="05000000000000000000" pitchFamily="2" charset="2"/>
              <a:buChar char="ü"/>
            </a:pPr>
            <a:r>
              <a:rPr lang="pt-BR" sz="6800" dirty="0">
                <a:latin typeface="Times New Roman" panose="02020603050405020304" pitchFamily="18" charset="0"/>
                <a:cs typeface="Times New Roman" panose="02020603050405020304" pitchFamily="18" charset="0"/>
              </a:rPr>
              <a:t>Anônimo: </a:t>
            </a:r>
            <a:r>
              <a:rPr lang="pt-BR" sz="6800" b="0" dirty="0">
                <a:latin typeface="Times New Roman" panose="02020603050405020304" pitchFamily="18" charset="0"/>
                <a:cs typeface="Times New Roman" panose="02020603050405020304" pitchFamily="18" charset="0"/>
              </a:rPr>
              <a:t>“Quero expressar minha decepção com um lugar de trabalho onde não existe humanização. Péssima diretoria!! Chefe de enfermagem autoritária e diretor negligente</a:t>
            </a:r>
            <a:r>
              <a:rPr lang="pt-BR" sz="6800" b="0" dirty="0" smtClean="0">
                <a:latin typeface="Times New Roman" panose="02020603050405020304" pitchFamily="18" charset="0"/>
                <a:cs typeface="Times New Roman" panose="02020603050405020304" pitchFamily="18" charset="0"/>
              </a:rPr>
              <a:t>”.</a:t>
            </a:r>
          </a:p>
          <a:p>
            <a:pPr marL="0" indent="0" algn="just"/>
            <a:endParaRPr lang="pt-BR" sz="6800" b="0" dirty="0">
              <a:latin typeface="Times New Roman" panose="02020603050405020304" pitchFamily="18" charset="0"/>
              <a:cs typeface="Times New Roman" panose="02020603050405020304" pitchFamily="18" charset="0"/>
            </a:endParaRPr>
          </a:p>
          <a:p>
            <a:pPr marL="857250" indent="-857250" algn="just">
              <a:buFont typeface="Wingdings" panose="05000000000000000000" pitchFamily="2" charset="2"/>
              <a:buChar char="ü"/>
            </a:pPr>
            <a:r>
              <a:rPr lang="pt-BR" sz="6800" dirty="0" smtClean="0">
                <a:latin typeface="Times New Roman" panose="02020603050405020304" pitchFamily="18" charset="0"/>
                <a:cs typeface="Times New Roman" panose="02020603050405020304" pitchFamily="18" charset="0"/>
              </a:rPr>
              <a:t>Anônimo</a:t>
            </a:r>
            <a:r>
              <a:rPr lang="pt-BR" sz="6800" dirty="0">
                <a:latin typeface="Times New Roman" panose="02020603050405020304" pitchFamily="18" charset="0"/>
                <a:cs typeface="Times New Roman" panose="02020603050405020304" pitchFamily="18" charset="0"/>
              </a:rPr>
              <a:t>: </a:t>
            </a:r>
            <a:r>
              <a:rPr lang="pt-BR" sz="6800" b="0" dirty="0">
                <a:latin typeface="Times New Roman" panose="02020603050405020304" pitchFamily="18" charset="0"/>
                <a:cs typeface="Times New Roman" panose="02020603050405020304" pitchFamily="18" charset="0"/>
              </a:rPr>
              <a:t>“Acho que tem muito que mudar neste hospital para que possamos ouvir a população falar bem deste recinto, como por exemplo a educação e carinho com quem veio buscar ajuda dos profissionais desta unidade hospitalar. Se fala de humanização mais da a entender que nem sabem o que é isso; a começar pela cúpula de nível maior. Passam pelos funcionários, nem um bom dia, boa tarde ou boa noite tem coragem de falar, isso porque convivem juntos mais de 06, 07 ou quase oito anos. Depois ainda querem dar lição de moral para nós, mas esperamos que isso possa se tornar realidade, que possamos tratar melhor o povo, tanto os que precisam de nós como os próprios companheiros de trabalho. Dizem que somos uma família, acho difícil, porque a família é bem diferente. Profissionais que tem o poder de cuidar das nossas vidas mais não fazem questão de ser competentes, é difícil, só Deus”.</a:t>
            </a:r>
          </a:p>
          <a:p>
            <a:endParaRPr lang="pt-BR" dirty="0"/>
          </a:p>
        </p:txBody>
      </p:sp>
    </p:spTree>
    <p:extLst>
      <p:ext uri="{BB962C8B-B14F-4D97-AF65-F5344CB8AC3E}">
        <p14:creationId xmlns:p14="http://schemas.microsoft.com/office/powerpoint/2010/main" val="1913360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2960" y="1338446"/>
            <a:ext cx="7520940" cy="3342031"/>
          </a:xfrm>
        </p:spPr>
        <p:txBody>
          <a:bodyPr/>
          <a:lstStyle/>
          <a:p>
            <a:pPr algn="just"/>
            <a:r>
              <a:rPr lang="pt-BR" dirty="0" smtClean="0"/>
              <a:t> </a:t>
            </a:r>
            <a:r>
              <a:rPr lang="pt-BR" sz="1800" dirty="0" smtClean="0">
                <a:latin typeface="Times New Roman" pitchFamily="18" charset="0"/>
                <a:cs typeface="Times New Roman" pitchFamily="18" charset="0"/>
              </a:rPr>
              <a:t>Resposta: </a:t>
            </a:r>
            <a:r>
              <a:rPr lang="pt-BR" sz="1800" b="0" dirty="0" smtClean="0">
                <a:latin typeface="Times New Roman" pitchFamily="18" charset="0"/>
                <a:cs typeface="Times New Roman" pitchFamily="18" charset="0"/>
              </a:rPr>
              <a:t>Foram </a:t>
            </a:r>
            <a:r>
              <a:rPr lang="pt-BR" sz="1800" b="0" dirty="0">
                <a:latin typeface="Times New Roman" pitchFamily="18" charset="0"/>
                <a:cs typeface="Times New Roman" pitchFamily="18" charset="0"/>
              </a:rPr>
              <a:t>apresentadas as manifestações de forma anônima e, pelas características da letra se trata da mesma pessoa. Quanto a não aceitar sugestões, informamos que todas que chegam até a Diretoria são avaliadas. No que se refere à demissões de funcionários, cabe exclusivamente à Direção avaliar cada caso. </a:t>
            </a:r>
          </a:p>
          <a:p>
            <a:endParaRPr lang="pt-BR" sz="1800" dirty="0"/>
          </a:p>
        </p:txBody>
      </p:sp>
      <p:sp>
        <p:nvSpPr>
          <p:cNvPr id="4" name="Retângulo 3"/>
          <p:cNvSpPr/>
          <p:nvPr/>
        </p:nvSpPr>
        <p:spPr>
          <a:xfrm>
            <a:off x="2255237" y="476672"/>
            <a:ext cx="4572000" cy="861774"/>
          </a:xfrm>
          <a:prstGeom prst="rect">
            <a:avLst/>
          </a:prstGeom>
        </p:spPr>
        <p:txBody>
          <a:bodyPr>
            <a:spAutoFit/>
          </a:bodyPr>
          <a:lstStyle/>
          <a:p>
            <a:pPr algn="ctr"/>
            <a:r>
              <a:rPr lang="pt-BR" sz="2400" b="1" dirty="0">
                <a:latin typeface="Times New Roman" pitchFamily="18" charset="0"/>
                <a:cs typeface="Times New Roman" pitchFamily="18" charset="0"/>
              </a:rPr>
              <a:t>COLABORADORES  </a:t>
            </a:r>
            <a:br>
              <a:rPr lang="pt-BR" sz="2400" b="1" dirty="0">
                <a:latin typeface="Times New Roman" pitchFamily="18" charset="0"/>
                <a:cs typeface="Times New Roman" pitchFamily="18" charset="0"/>
              </a:rPr>
            </a:br>
            <a:r>
              <a:rPr lang="pt-BR" sz="2400" b="1" dirty="0">
                <a:latin typeface="Times New Roman" pitchFamily="18" charset="0"/>
                <a:cs typeface="Times New Roman" pitchFamily="18" charset="0"/>
              </a:rPr>
              <a:t>RECLAMAÇÕES</a:t>
            </a:r>
            <a:endParaRPr lang="pt-BR" sz="2400" dirty="0"/>
          </a:p>
        </p:txBody>
      </p:sp>
    </p:spTree>
    <p:extLst>
      <p:ext uri="{BB962C8B-B14F-4D97-AF65-F5344CB8AC3E}">
        <p14:creationId xmlns:p14="http://schemas.microsoft.com/office/powerpoint/2010/main" val="291115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2400" b="1" u="sng" dirty="0">
                <a:latin typeface="Times New Roman" pitchFamily="18" charset="0"/>
                <a:cs typeface="Times New Roman" pitchFamily="18" charset="0"/>
              </a:rPr>
              <a:t>CONCLUSÃO</a:t>
            </a:r>
          </a:p>
        </p:txBody>
      </p:sp>
      <p:sp>
        <p:nvSpPr>
          <p:cNvPr id="3" name="Espaço Reservado para Conteúdo 2"/>
          <p:cNvSpPr>
            <a:spLocks noGrp="1"/>
          </p:cNvSpPr>
          <p:nvPr>
            <p:ph idx="1"/>
          </p:nvPr>
        </p:nvSpPr>
        <p:spPr>
          <a:xfrm>
            <a:off x="357158" y="1100629"/>
            <a:ext cx="7986742" cy="2685562"/>
          </a:xfrm>
        </p:spPr>
        <p:txBody>
          <a:bodyPr/>
          <a:lstStyle/>
          <a:p>
            <a:pPr algn="just"/>
            <a:r>
              <a:rPr lang="pt-BR" sz="1800" b="0" dirty="0">
                <a:latin typeface="Times New Roman" pitchFamily="18" charset="0"/>
                <a:cs typeface="Times New Roman" pitchFamily="18" charset="0"/>
              </a:rPr>
              <a:t>                O Hospital Regional tem por objetivo atender toda população com humanização, respeito e dedicação, sabendo que a melhoria é necessária. Desta forma, buscamos a cada dia nos envolver com as equipes para o desenvolvimento no contexto de motivação e comprometimento com a profissão e usuário.  </a:t>
            </a:r>
          </a:p>
          <a:p>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214290"/>
            <a:ext cx="7520940" cy="478406"/>
          </a:xfrm>
        </p:spPr>
        <p:txBody>
          <a:bodyPr/>
          <a:lstStyle/>
          <a:p>
            <a:pPr algn="ctr"/>
            <a:r>
              <a:rPr lang="pt-BR" b="1" dirty="0">
                <a:latin typeface="Times New Roman" pitchFamily="18" charset="0"/>
                <a:cs typeface="Times New Roman" pitchFamily="18" charset="0"/>
              </a:rPr>
              <a:t>Ouvidoria </a:t>
            </a:r>
            <a:endParaRPr lang="pt-BR"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214282" y="857232"/>
            <a:ext cx="8715436" cy="4083936"/>
          </a:xfrm>
        </p:spPr>
        <p:txBody>
          <a:bodyPr>
            <a:noAutofit/>
          </a:bodyPr>
          <a:lstStyle/>
          <a:p>
            <a:pPr algn="just"/>
            <a:r>
              <a:rPr lang="pt-BR" sz="1700" b="0" dirty="0">
                <a:latin typeface="Times New Roman" pitchFamily="18" charset="0"/>
                <a:cs typeface="Times New Roman" pitchFamily="18" charset="0"/>
              </a:rPr>
              <a:t>A ouvidoria do Hospital Regional tem por objetivo, receber as reclamações/sugestões, analisar e dar um parecer ao usuário/e ou colaborador que realizou a manifestação dentro da nossa Unidade Hospitalar. </a:t>
            </a:r>
          </a:p>
          <a:p>
            <a:pPr algn="just"/>
            <a:r>
              <a:rPr lang="pt-BR" sz="1700" b="0" dirty="0">
                <a:latin typeface="Times New Roman" pitchFamily="18" charset="0"/>
                <a:cs typeface="Times New Roman" pitchFamily="18" charset="0"/>
              </a:rPr>
              <a:t>Todas as manifestações pertinentes à Ouvidoria são registradas em um formulário especifico de cada setor e desta forma recolhido nos primeiros dias do mês, onde é realizada a contagem e apresentada em tabela.</a:t>
            </a:r>
          </a:p>
          <a:p>
            <a:pPr algn="just"/>
            <a:r>
              <a:rPr lang="pt-BR" sz="1700" b="0" dirty="0">
                <a:latin typeface="Times New Roman" pitchFamily="18" charset="0"/>
                <a:cs typeface="Times New Roman" pitchFamily="18" charset="0"/>
              </a:rPr>
              <a:t>Reclamações relatadas por escrito são lidas e encaminhadas por meio de comunicado interno, para os responsáveis dos setores, que tem um prazo de no máximo 04 (quatro) dias para apresentarem uma resolução. Posteriormente é repassado para o usuário as medidas tomadas, desta forma dando devolução às reclamações.</a:t>
            </a:r>
          </a:p>
          <a:p>
            <a:pPr algn="just"/>
            <a:r>
              <a:rPr lang="pt-BR" sz="1700" b="0" dirty="0">
                <a:latin typeface="Times New Roman" pitchFamily="18" charset="0"/>
                <a:cs typeface="Times New Roman" pitchFamily="18" charset="0"/>
              </a:rPr>
              <a:t>Reclamações relatadas por escrito que necessitam de parecer Administrativo, são repassados diretamente para a direção que analisa e posteriormente são direcionadas para o setor Jurídico do hospital para adotar de medidas cabíveis.</a:t>
            </a:r>
          </a:p>
          <a:p>
            <a:pPr algn="just"/>
            <a:r>
              <a:rPr lang="pt-BR" sz="1700" b="0" dirty="0">
                <a:latin typeface="Times New Roman" pitchFamily="18" charset="0"/>
                <a:cs typeface="Times New Roman" pitchFamily="18" charset="0"/>
              </a:rPr>
              <a:t>Acerca dos elogios é apresentado no mural do refeitório no intuído de divulgação</a:t>
            </a:r>
            <a:r>
              <a:rPr lang="pt-BR" sz="1800" b="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3"/>
            <a:ext cx="8496944" cy="650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76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aixaDeTexto 125"/>
          <p:cNvSpPr txBox="1"/>
          <p:nvPr/>
        </p:nvSpPr>
        <p:spPr>
          <a:xfrm>
            <a:off x="357158" y="500042"/>
            <a:ext cx="8501122" cy="1631216"/>
          </a:xfrm>
          <a:prstGeom prst="rect">
            <a:avLst/>
          </a:prstGeom>
          <a:noFill/>
        </p:spPr>
        <p:txBody>
          <a:bodyPr wrap="square" rtlCol="0">
            <a:spAutoFit/>
          </a:bodyPr>
          <a:lstStyle/>
          <a:p>
            <a:pPr algn="ctr"/>
            <a:r>
              <a:rPr lang="pt-BR" sz="2000" b="1" dirty="0">
                <a:latin typeface="Times New Roman" pitchFamily="18" charset="0"/>
                <a:cs typeface="Times New Roman" pitchFamily="18" charset="0"/>
              </a:rPr>
              <a:t>PLANILHA DE USUARIOS E FUNCIÓNÁRIOS QUE SE MANISFESTARAM NAS URNAS</a:t>
            </a:r>
          </a:p>
          <a:p>
            <a:pPr algn="ctr"/>
            <a:endParaRPr lang="pt-BR" sz="2000" dirty="0">
              <a:latin typeface="Times New Roman" pitchFamily="18" charset="0"/>
              <a:cs typeface="Times New Roman" pitchFamily="18" charset="0"/>
            </a:endParaRPr>
          </a:p>
          <a:p>
            <a:pPr algn="ctr"/>
            <a:r>
              <a:rPr lang="pt-BR" sz="2000" b="1" dirty="0">
                <a:latin typeface="Times New Roman" pitchFamily="18" charset="0"/>
                <a:cs typeface="Times New Roman" pitchFamily="18" charset="0"/>
              </a:rPr>
              <a:t>MÊS DE </a:t>
            </a:r>
            <a:r>
              <a:rPr lang="pt-BR" sz="2000" b="1" dirty="0" smtClean="0">
                <a:latin typeface="Times New Roman" pitchFamily="18" charset="0"/>
                <a:cs typeface="Times New Roman" pitchFamily="18" charset="0"/>
              </a:rPr>
              <a:t>OUTUBRO</a:t>
            </a:r>
            <a:endParaRPr lang="pt-BR" sz="2000" dirty="0">
              <a:latin typeface="Times New Roman" pitchFamily="18" charset="0"/>
              <a:cs typeface="Times New Roman" pitchFamily="18" charset="0"/>
            </a:endParaRPr>
          </a:p>
          <a:p>
            <a:endParaRPr lang="pt-BR" sz="2000" dirty="0"/>
          </a:p>
        </p:txBody>
      </p:sp>
      <p:sp>
        <p:nvSpPr>
          <p:cNvPr id="127" name="CaixaDeTexto 126"/>
          <p:cNvSpPr txBox="1"/>
          <p:nvPr/>
        </p:nvSpPr>
        <p:spPr>
          <a:xfrm>
            <a:off x="4107988" y="5013176"/>
            <a:ext cx="5000660" cy="1477328"/>
          </a:xfrm>
          <a:prstGeom prst="rect">
            <a:avLst/>
          </a:prstGeom>
          <a:noFill/>
        </p:spPr>
        <p:txBody>
          <a:bodyPr wrap="square" rtlCol="0">
            <a:spAutoFit/>
          </a:bodyPr>
          <a:lstStyle/>
          <a:p>
            <a:pPr algn="just"/>
            <a:r>
              <a:rPr lang="pt-BR" b="1" dirty="0">
                <a:solidFill>
                  <a:schemeClr val="tx1">
                    <a:lumMod val="95000"/>
                    <a:lumOff val="5000"/>
                  </a:schemeClr>
                </a:solidFill>
                <a:latin typeface="Times New Roman" pitchFamily="18" charset="0"/>
                <a:cs typeface="Times New Roman" pitchFamily="18" charset="0"/>
              </a:rPr>
              <a:t>Valores totais: 62 manifestações recebidas</a:t>
            </a:r>
          </a:p>
          <a:p>
            <a:pPr algn="just"/>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a:solidFill>
                  <a:schemeClr val="tx1">
                    <a:lumMod val="95000"/>
                    <a:lumOff val="5000"/>
                  </a:schemeClr>
                </a:solidFill>
                <a:latin typeface="Times New Roman" pitchFamily="18" charset="0"/>
                <a:cs typeface="Times New Roman" pitchFamily="18" charset="0"/>
              </a:rPr>
              <a:t>Internações: </a:t>
            </a:r>
            <a:r>
              <a:rPr lang="pt-BR" dirty="0">
                <a:solidFill>
                  <a:schemeClr val="tx1">
                    <a:lumMod val="95000"/>
                    <a:lumOff val="5000"/>
                  </a:schemeClr>
                </a:solidFill>
                <a:latin typeface="Times New Roman" pitchFamily="18" charset="0"/>
                <a:cs typeface="Times New Roman" pitchFamily="18" charset="0"/>
              </a:rPr>
              <a:t>41 manifestações recebidas</a:t>
            </a:r>
          </a:p>
          <a:p>
            <a:pPr algn="just"/>
            <a:r>
              <a:rPr lang="pt-BR" b="1" dirty="0">
                <a:solidFill>
                  <a:schemeClr val="tx1">
                    <a:lumMod val="95000"/>
                    <a:lumOff val="5000"/>
                  </a:schemeClr>
                </a:solidFill>
                <a:latin typeface="Times New Roman" pitchFamily="18" charset="0"/>
                <a:cs typeface="Times New Roman" pitchFamily="18" charset="0"/>
              </a:rPr>
              <a:t>Pronto-Socorro:</a:t>
            </a:r>
            <a:r>
              <a:rPr lang="pt-BR" dirty="0">
                <a:solidFill>
                  <a:schemeClr val="tx1">
                    <a:lumMod val="95000"/>
                    <a:lumOff val="5000"/>
                  </a:schemeClr>
                </a:solidFill>
                <a:latin typeface="Times New Roman" pitchFamily="18" charset="0"/>
                <a:cs typeface="Times New Roman" pitchFamily="18" charset="0"/>
              </a:rPr>
              <a:t> 14 manifestações recebidas</a:t>
            </a:r>
          </a:p>
          <a:p>
            <a:pPr algn="just"/>
            <a:r>
              <a:rPr lang="pt-BR" b="1" dirty="0">
                <a:solidFill>
                  <a:schemeClr val="tx1">
                    <a:lumMod val="95000"/>
                    <a:lumOff val="5000"/>
                  </a:schemeClr>
                </a:solidFill>
                <a:latin typeface="Times New Roman" pitchFamily="18" charset="0"/>
                <a:cs typeface="Times New Roman" pitchFamily="18" charset="0"/>
              </a:rPr>
              <a:t>Colaboradores: </a:t>
            </a:r>
            <a:r>
              <a:rPr lang="pt-BR" dirty="0">
                <a:solidFill>
                  <a:schemeClr val="tx1">
                    <a:lumMod val="95000"/>
                    <a:lumOff val="5000"/>
                  </a:schemeClr>
                </a:solidFill>
                <a:latin typeface="Times New Roman" pitchFamily="18" charset="0"/>
                <a:cs typeface="Times New Roman" pitchFamily="18" charset="0"/>
              </a:rPr>
              <a:t>07</a:t>
            </a:r>
            <a:r>
              <a:rPr lang="pt-BR" b="1" dirty="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p:txBody>
      </p:sp>
      <p:graphicFrame>
        <p:nvGraphicFramePr>
          <p:cNvPr id="5" name="Gráfico 4"/>
          <p:cNvGraphicFramePr/>
          <p:nvPr>
            <p:extLst>
              <p:ext uri="{D42A27DB-BD31-4B8C-83A1-F6EECF244321}">
                <p14:modId xmlns:p14="http://schemas.microsoft.com/office/powerpoint/2010/main" val="2219599355"/>
              </p:ext>
            </p:extLst>
          </p:nvPr>
        </p:nvGraphicFramePr>
        <p:xfrm>
          <a:off x="1835696" y="1988840"/>
          <a:ext cx="5616624"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156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60998847"/>
              </p:ext>
            </p:extLst>
          </p:nvPr>
        </p:nvGraphicFramePr>
        <p:xfrm>
          <a:off x="-498811" y="2060849"/>
          <a:ext cx="10141622" cy="165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97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2960" y="764704"/>
            <a:ext cx="7520940" cy="3915773"/>
          </a:xfrm>
        </p:spPr>
        <p:txBody>
          <a:bodyPr>
            <a:normAutofit/>
          </a:bodyPr>
          <a:lstStyle/>
          <a:p>
            <a:pPr algn="ctr"/>
            <a:r>
              <a:rPr lang="pt-BR" sz="2400" dirty="0">
                <a:latin typeface="Times New Roman" pitchFamily="18" charset="0"/>
                <a:cs typeface="Times New Roman" pitchFamily="18" charset="0"/>
              </a:rPr>
              <a:t>ATENDIMENTO GERAL</a:t>
            </a:r>
          </a:p>
          <a:p>
            <a:pPr algn="ctr"/>
            <a:endParaRPr lang="pt-BR" sz="1800" dirty="0">
              <a:latin typeface="Times New Roman" pitchFamily="18" charset="0"/>
              <a:cs typeface="Times New Roman" pitchFamily="18" charset="0"/>
            </a:endParaRPr>
          </a:p>
          <a:p>
            <a:pPr algn="ctr"/>
            <a:r>
              <a:rPr lang="pt-BR" sz="2200" dirty="0">
                <a:latin typeface="Times New Roman" pitchFamily="18" charset="0"/>
                <a:cs typeface="Times New Roman" pitchFamily="18" charset="0"/>
              </a:rPr>
              <a:t>RECEPÇÃO E SERVIÇO DE SEGURANÇA</a:t>
            </a:r>
          </a:p>
        </p:txBody>
      </p:sp>
      <p:graphicFrame>
        <p:nvGraphicFramePr>
          <p:cNvPr id="4" name="Gráfico 3"/>
          <p:cNvGraphicFramePr/>
          <p:nvPr>
            <p:extLst>
              <p:ext uri="{D42A27DB-BD31-4B8C-83A1-F6EECF244321}">
                <p14:modId xmlns:p14="http://schemas.microsoft.com/office/powerpoint/2010/main" val="1865982926"/>
              </p:ext>
            </p:extLst>
          </p:nvPr>
        </p:nvGraphicFramePr>
        <p:xfrm>
          <a:off x="1907704" y="2060849"/>
          <a:ext cx="5616624"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467544" y="5229200"/>
            <a:ext cx="3888432" cy="1846659"/>
          </a:xfrm>
          <a:prstGeom prst="rect">
            <a:avLst/>
          </a:prstGeom>
          <a:noFill/>
        </p:spPr>
        <p:txBody>
          <a:bodyPr wrap="square" rtlCol="0">
            <a:spAutoFit/>
          </a:bodyPr>
          <a:lstStyle/>
          <a:p>
            <a:r>
              <a:rPr lang="pt-BR" sz="1600" b="1" dirty="0">
                <a:solidFill>
                  <a:schemeClr val="tx1">
                    <a:lumMod val="95000"/>
                    <a:lumOff val="5000"/>
                  </a:schemeClr>
                </a:solidFill>
                <a:latin typeface="Times New Roman" pitchFamily="18" charset="0"/>
                <a:cs typeface="Times New Roman" pitchFamily="18" charset="0"/>
              </a:rPr>
              <a:t>ÓTIMO:</a:t>
            </a:r>
            <a:r>
              <a:rPr lang="pt-BR" sz="1600" dirty="0">
                <a:solidFill>
                  <a:schemeClr val="tx1">
                    <a:lumMod val="95000"/>
                    <a:lumOff val="5000"/>
                  </a:schemeClr>
                </a:solidFill>
                <a:latin typeface="Times New Roman" pitchFamily="18" charset="0"/>
                <a:cs typeface="Times New Roman" pitchFamily="18" charset="0"/>
              </a:rPr>
              <a:t>  10</a:t>
            </a:r>
            <a:r>
              <a:rPr lang="pt-BR" sz="1600" b="1" dirty="0">
                <a:solidFill>
                  <a:schemeClr val="tx1">
                    <a:lumMod val="95000"/>
                    <a:lumOff val="5000"/>
                  </a:schemeClr>
                </a:solidFill>
                <a:latin typeface="Times New Roman" pitchFamily="18" charset="0"/>
                <a:cs typeface="Times New Roman" pitchFamily="18" charset="0"/>
              </a:rPr>
              <a:t> </a:t>
            </a:r>
            <a:r>
              <a:rPr lang="pt-BR" sz="1600" dirty="0">
                <a:solidFill>
                  <a:schemeClr val="tx1">
                    <a:lumMod val="95000"/>
                    <a:lumOff val="5000"/>
                  </a:schemeClr>
                </a:solidFill>
                <a:latin typeface="Times New Roman" pitchFamily="18" charset="0"/>
                <a:cs typeface="Times New Roman" pitchFamily="18" charset="0"/>
              </a:rPr>
              <a:t>manifestações recebidas   </a:t>
            </a:r>
          </a:p>
          <a:p>
            <a:r>
              <a:rPr lang="pt-BR" sz="1600" b="1" dirty="0">
                <a:solidFill>
                  <a:schemeClr val="tx1">
                    <a:lumMod val="95000"/>
                    <a:lumOff val="5000"/>
                  </a:schemeClr>
                </a:solidFill>
                <a:latin typeface="Times New Roman" pitchFamily="18" charset="0"/>
                <a:cs typeface="Times New Roman" pitchFamily="18" charset="0"/>
              </a:rPr>
              <a:t>BOM</a:t>
            </a:r>
            <a:r>
              <a:rPr lang="pt-BR" sz="1600" dirty="0">
                <a:solidFill>
                  <a:schemeClr val="tx1">
                    <a:lumMod val="95000"/>
                    <a:lumOff val="5000"/>
                  </a:schemeClr>
                </a:solidFill>
                <a:latin typeface="Times New Roman" pitchFamily="18" charset="0"/>
                <a:cs typeface="Times New Roman" pitchFamily="18" charset="0"/>
              </a:rPr>
              <a:t>: 09 manifestações recebidas</a:t>
            </a:r>
          </a:p>
          <a:p>
            <a:r>
              <a:rPr lang="pt-BR" sz="1600" b="1" dirty="0">
                <a:solidFill>
                  <a:schemeClr val="tx1">
                    <a:lumMod val="95000"/>
                    <a:lumOff val="5000"/>
                  </a:schemeClr>
                </a:solidFill>
                <a:latin typeface="Times New Roman" pitchFamily="18" charset="0"/>
                <a:cs typeface="Times New Roman" pitchFamily="18" charset="0"/>
              </a:rPr>
              <a:t>REGULAR: </a:t>
            </a:r>
            <a:r>
              <a:rPr lang="pt-BR" sz="1600" dirty="0">
                <a:solidFill>
                  <a:schemeClr val="tx1">
                    <a:lumMod val="95000"/>
                    <a:lumOff val="5000"/>
                  </a:schemeClr>
                </a:solidFill>
                <a:latin typeface="Times New Roman" pitchFamily="18" charset="0"/>
                <a:cs typeface="Times New Roman" pitchFamily="18" charset="0"/>
              </a:rPr>
              <a:t>03 manifestações recebidas</a:t>
            </a:r>
            <a:r>
              <a:rPr lang="pt-BR" sz="1600" b="1" dirty="0">
                <a:solidFill>
                  <a:schemeClr val="tx1">
                    <a:lumMod val="95000"/>
                    <a:lumOff val="5000"/>
                  </a:schemeClr>
                </a:solidFill>
                <a:latin typeface="Times New Roman" pitchFamily="18" charset="0"/>
                <a:cs typeface="Times New Roman" pitchFamily="18" charset="0"/>
              </a:rPr>
              <a:t>	</a:t>
            </a:r>
            <a:endParaRPr lang="pt-BR" sz="1600" dirty="0">
              <a:solidFill>
                <a:schemeClr val="tx1">
                  <a:lumMod val="95000"/>
                  <a:lumOff val="5000"/>
                </a:schemeClr>
              </a:solidFill>
              <a:latin typeface="Times New Roman" pitchFamily="18" charset="0"/>
              <a:cs typeface="Times New Roman" pitchFamily="18" charset="0"/>
            </a:endParaRPr>
          </a:p>
          <a:p>
            <a:r>
              <a:rPr lang="pt-BR" sz="1600" b="1" dirty="0">
                <a:solidFill>
                  <a:schemeClr val="tx1">
                    <a:lumMod val="95000"/>
                    <a:lumOff val="5000"/>
                  </a:schemeClr>
                </a:solidFill>
                <a:latin typeface="Times New Roman" pitchFamily="18" charset="0"/>
                <a:cs typeface="Times New Roman" pitchFamily="18" charset="0"/>
              </a:rPr>
              <a:t>RUIM: </a:t>
            </a:r>
            <a:r>
              <a:rPr lang="pt-BR" sz="1600" dirty="0">
                <a:solidFill>
                  <a:schemeClr val="tx1">
                    <a:lumMod val="95000"/>
                    <a:lumOff val="5000"/>
                  </a:schemeClr>
                </a:solidFill>
                <a:latin typeface="Times New Roman" pitchFamily="18" charset="0"/>
                <a:cs typeface="Times New Roman" pitchFamily="18" charset="0"/>
              </a:rPr>
              <a:t>03 manifestações recebidas</a:t>
            </a:r>
          </a:p>
          <a:p>
            <a:endParaRPr lang="pt-BR" sz="1600" dirty="0">
              <a:solidFill>
                <a:schemeClr val="tx1">
                  <a:lumMod val="95000"/>
                  <a:lumOff val="5000"/>
                </a:schemeClr>
              </a:solidFill>
              <a:latin typeface="Times New Roman" pitchFamily="18" charset="0"/>
              <a:cs typeface="Times New Roman" pitchFamily="18" charset="0"/>
            </a:endParaRPr>
          </a:p>
          <a:p>
            <a:r>
              <a:rPr lang="pt-BR" sz="1600" b="1" dirty="0">
                <a:solidFill>
                  <a:schemeClr val="tx1">
                    <a:lumMod val="95000"/>
                    <a:lumOff val="5000"/>
                  </a:schemeClr>
                </a:solidFill>
                <a:latin typeface="Times New Roman" pitchFamily="18" charset="0"/>
                <a:cs typeface="Times New Roman" pitchFamily="18" charset="0"/>
              </a:rPr>
              <a:t>NÃO AVALIARAM</a:t>
            </a:r>
            <a:r>
              <a:rPr lang="pt-BR" sz="1600" dirty="0">
                <a:solidFill>
                  <a:schemeClr val="tx1">
                    <a:lumMod val="95000"/>
                    <a:lumOff val="5000"/>
                  </a:schemeClr>
                </a:solidFill>
                <a:latin typeface="Times New Roman" pitchFamily="18" charset="0"/>
                <a:cs typeface="Times New Roman" pitchFamily="18" charset="0"/>
              </a:rPr>
              <a:t>: 03</a:t>
            </a:r>
          </a:p>
          <a:p>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2050560937"/>
              </p:ext>
            </p:extLst>
          </p:nvPr>
        </p:nvGraphicFramePr>
        <p:xfrm>
          <a:off x="4211960" y="5372468"/>
          <a:ext cx="4740697" cy="1112520"/>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370840">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xmlns="" val="10000"/>
                  </a:ext>
                </a:extLst>
              </a:tr>
              <a:tr h="370840">
                <a:tc>
                  <a:txBody>
                    <a:bodyPr/>
                    <a:lstStyle/>
                    <a:p>
                      <a:r>
                        <a:rPr lang="pt-BR" sz="1200" dirty="0"/>
                        <a:t>RECEPÇÃO</a:t>
                      </a:r>
                    </a:p>
                  </a:txBody>
                  <a:tcPr/>
                </a:tc>
                <a:tc>
                  <a:txBody>
                    <a:bodyPr/>
                    <a:lstStyle/>
                    <a:p>
                      <a:pPr algn="ctr"/>
                      <a:r>
                        <a:rPr lang="pt-BR" sz="1200" dirty="0"/>
                        <a:t>6</a:t>
                      </a:r>
                    </a:p>
                  </a:txBody>
                  <a:tcPr/>
                </a:tc>
                <a:tc>
                  <a:txBody>
                    <a:bodyPr/>
                    <a:lstStyle/>
                    <a:p>
                      <a:pPr algn="ctr"/>
                      <a:r>
                        <a:rPr lang="pt-BR" sz="1200" dirty="0"/>
                        <a:t>4</a:t>
                      </a:r>
                    </a:p>
                  </a:txBody>
                  <a:tcPr/>
                </a:tc>
                <a:tc>
                  <a:txBody>
                    <a:bodyPr/>
                    <a:lstStyle/>
                    <a:p>
                      <a:pPr algn="ctr"/>
                      <a:r>
                        <a:rPr lang="pt-BR" sz="1200" dirty="0"/>
                        <a:t>3</a:t>
                      </a:r>
                    </a:p>
                  </a:txBody>
                  <a:tcPr/>
                </a:tc>
                <a:tc>
                  <a:txBody>
                    <a:bodyPr/>
                    <a:lstStyle/>
                    <a:p>
                      <a:pPr algn="ctr"/>
                      <a:r>
                        <a:rPr lang="pt-BR" sz="1200" dirty="0"/>
                        <a:t>1</a:t>
                      </a:r>
                    </a:p>
                  </a:txBody>
                  <a:tcPr/>
                </a:tc>
                <a:extLst>
                  <a:ext uri="{0D108BD9-81ED-4DB2-BD59-A6C34878D82A}">
                    <a16:rowId xmlns:a16="http://schemas.microsoft.com/office/drawing/2014/main" xmlns="" val="10001"/>
                  </a:ext>
                </a:extLst>
              </a:tr>
              <a:tr h="370840">
                <a:tc>
                  <a:txBody>
                    <a:bodyPr/>
                    <a:lstStyle/>
                    <a:p>
                      <a:r>
                        <a:rPr lang="pt-BR" sz="1200" dirty="0"/>
                        <a:t>SEGURANÇA</a:t>
                      </a:r>
                    </a:p>
                  </a:txBody>
                  <a:tcPr/>
                </a:tc>
                <a:tc>
                  <a:txBody>
                    <a:bodyPr/>
                    <a:lstStyle/>
                    <a:p>
                      <a:pPr algn="ctr"/>
                      <a:r>
                        <a:rPr lang="pt-BR" sz="1200" dirty="0"/>
                        <a:t>4</a:t>
                      </a:r>
                    </a:p>
                  </a:txBody>
                  <a:tcPr/>
                </a:tc>
                <a:tc>
                  <a:txBody>
                    <a:bodyPr/>
                    <a:lstStyle/>
                    <a:p>
                      <a:pPr algn="ctr"/>
                      <a:r>
                        <a:rPr lang="pt-BR" sz="1200" dirty="0"/>
                        <a:t>5</a:t>
                      </a:r>
                    </a:p>
                  </a:txBody>
                  <a:tcPr/>
                </a:tc>
                <a:tc>
                  <a:txBody>
                    <a:bodyPr/>
                    <a:lstStyle/>
                    <a:p>
                      <a:pPr algn="ctr"/>
                      <a:r>
                        <a:rPr lang="pt-BR" sz="1200" dirty="0"/>
                        <a:t>0</a:t>
                      </a:r>
                    </a:p>
                  </a:txBody>
                  <a:tcPr/>
                </a:tc>
                <a:tc>
                  <a:txBody>
                    <a:bodyPr/>
                    <a:lstStyle/>
                    <a:p>
                      <a:pPr algn="ctr"/>
                      <a:r>
                        <a:rPr lang="pt-BR" sz="1200" dirty="0"/>
                        <a:t>2</a:t>
                      </a:r>
                    </a:p>
                  </a:txBody>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472" y="365760"/>
            <a:ext cx="8143932" cy="1191032"/>
          </a:xfrm>
        </p:spPr>
        <p:txBody>
          <a:bodyPr/>
          <a:lstStyle/>
          <a:p>
            <a:pPr algn="ctr"/>
            <a:r>
              <a:rPr lang="pt-BR" sz="1800" b="1" dirty="0">
                <a:latin typeface="Times New Roman" pitchFamily="18" charset="0"/>
                <a:cs typeface="Times New Roman" pitchFamily="18" charset="0"/>
              </a:rPr>
              <a:t>AVALIAÇÃO DO ATENDIMENTO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CLASSIFICAÇÃO DE RISCO, EQUIPE MÉDICA E EQUIPE DE ENFERMAGEM.</a:t>
            </a:r>
            <a:endParaRPr lang="pt-BR" sz="2400" dirty="0">
              <a:latin typeface="Times New Roman" pitchFamily="18" charset="0"/>
              <a:cs typeface="Times New Roman" pitchFamily="18"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810480510"/>
              </p:ext>
            </p:extLst>
          </p:nvPr>
        </p:nvGraphicFramePr>
        <p:xfrm>
          <a:off x="1691680" y="1556792"/>
          <a:ext cx="597666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395536" y="5064854"/>
            <a:ext cx="4042330" cy="1846659"/>
          </a:xfrm>
          <a:prstGeom prst="rect">
            <a:avLst/>
          </a:prstGeom>
          <a:noFill/>
        </p:spPr>
        <p:txBody>
          <a:bodyPr wrap="square" rtlCol="0">
            <a:spAutoFit/>
          </a:bodyPr>
          <a:lstStyle/>
          <a:p>
            <a:r>
              <a:rPr lang="pt-BR" sz="1600" b="1" dirty="0">
                <a:solidFill>
                  <a:schemeClr val="tx1">
                    <a:lumMod val="95000"/>
                    <a:lumOff val="5000"/>
                  </a:schemeClr>
                </a:solidFill>
                <a:latin typeface="Times New Roman" pitchFamily="18" charset="0"/>
                <a:cs typeface="Times New Roman" pitchFamily="18" charset="0"/>
              </a:rPr>
              <a:t>ÓTIMO: </a:t>
            </a:r>
            <a:r>
              <a:rPr lang="pt-BR" sz="1600" dirty="0">
                <a:solidFill>
                  <a:schemeClr val="tx1">
                    <a:lumMod val="95000"/>
                    <a:lumOff val="5000"/>
                  </a:schemeClr>
                </a:solidFill>
                <a:latin typeface="Times New Roman" pitchFamily="18" charset="0"/>
                <a:cs typeface="Times New Roman" pitchFamily="18" charset="0"/>
              </a:rPr>
              <a:t>16 manifestações recebidas</a:t>
            </a:r>
          </a:p>
          <a:p>
            <a:r>
              <a:rPr lang="pt-BR" sz="1600" b="1" dirty="0">
                <a:solidFill>
                  <a:schemeClr val="tx1">
                    <a:lumMod val="95000"/>
                    <a:lumOff val="5000"/>
                  </a:schemeClr>
                </a:solidFill>
                <a:latin typeface="Times New Roman" pitchFamily="18" charset="0"/>
                <a:cs typeface="Times New Roman" pitchFamily="18" charset="0"/>
              </a:rPr>
              <a:t>BOM</a:t>
            </a:r>
            <a:r>
              <a:rPr lang="pt-BR" sz="1600" dirty="0">
                <a:solidFill>
                  <a:schemeClr val="tx1">
                    <a:lumMod val="95000"/>
                    <a:lumOff val="5000"/>
                  </a:schemeClr>
                </a:solidFill>
                <a:latin typeface="Times New Roman" pitchFamily="18" charset="0"/>
                <a:cs typeface="Times New Roman" pitchFamily="18" charset="0"/>
              </a:rPr>
              <a:t>: 12 manifestações recebidas</a:t>
            </a:r>
          </a:p>
          <a:p>
            <a:r>
              <a:rPr lang="pt-BR" sz="1600" b="1" dirty="0">
                <a:solidFill>
                  <a:schemeClr val="tx1">
                    <a:lumMod val="95000"/>
                    <a:lumOff val="5000"/>
                  </a:schemeClr>
                </a:solidFill>
                <a:latin typeface="Times New Roman" pitchFamily="18" charset="0"/>
                <a:cs typeface="Times New Roman" pitchFamily="18" charset="0"/>
              </a:rPr>
              <a:t>REGULAR:  </a:t>
            </a:r>
            <a:r>
              <a:rPr lang="pt-BR" sz="1600" dirty="0">
                <a:solidFill>
                  <a:schemeClr val="tx1">
                    <a:lumMod val="95000"/>
                    <a:lumOff val="5000"/>
                  </a:schemeClr>
                </a:solidFill>
                <a:latin typeface="Times New Roman" pitchFamily="18" charset="0"/>
                <a:cs typeface="Times New Roman" pitchFamily="18" charset="0"/>
              </a:rPr>
              <a:t>05 manifestação recebida</a:t>
            </a:r>
          </a:p>
          <a:p>
            <a:r>
              <a:rPr lang="pt-BR" sz="1600" b="1" dirty="0">
                <a:solidFill>
                  <a:schemeClr val="tx1">
                    <a:lumMod val="95000"/>
                    <a:lumOff val="5000"/>
                  </a:schemeClr>
                </a:solidFill>
                <a:latin typeface="Times New Roman" pitchFamily="18" charset="0"/>
                <a:cs typeface="Times New Roman" pitchFamily="18" charset="0"/>
              </a:rPr>
              <a:t>RUIM</a:t>
            </a:r>
            <a:r>
              <a:rPr lang="pt-BR" sz="1600" dirty="0">
                <a:solidFill>
                  <a:schemeClr val="tx1">
                    <a:lumMod val="95000"/>
                    <a:lumOff val="5000"/>
                  </a:schemeClr>
                </a:solidFill>
                <a:latin typeface="Times New Roman" pitchFamily="18" charset="0"/>
                <a:cs typeface="Times New Roman" pitchFamily="18" charset="0"/>
              </a:rPr>
              <a:t>: 03 manifestações recebidas</a:t>
            </a:r>
          </a:p>
          <a:p>
            <a:endParaRPr lang="pt-BR" sz="1600" dirty="0">
              <a:solidFill>
                <a:schemeClr val="tx1">
                  <a:lumMod val="95000"/>
                  <a:lumOff val="5000"/>
                </a:schemeClr>
              </a:solidFill>
              <a:latin typeface="Times New Roman" pitchFamily="18" charset="0"/>
              <a:cs typeface="Times New Roman" pitchFamily="18" charset="0"/>
            </a:endParaRPr>
          </a:p>
          <a:p>
            <a:r>
              <a:rPr lang="pt-BR" sz="1600" b="1" dirty="0">
                <a:solidFill>
                  <a:schemeClr val="tx1">
                    <a:lumMod val="95000"/>
                    <a:lumOff val="5000"/>
                  </a:schemeClr>
                </a:solidFill>
                <a:latin typeface="Times New Roman" pitchFamily="18" charset="0"/>
                <a:cs typeface="Times New Roman" pitchFamily="18" charset="0"/>
              </a:rPr>
              <a:t>NÃO AVALIARAM: 06</a:t>
            </a:r>
            <a:endParaRPr lang="pt-BR" sz="1600"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3306306173"/>
              </p:ext>
            </p:extLst>
          </p:nvPr>
        </p:nvGraphicFramePr>
        <p:xfrm>
          <a:off x="4211960" y="5193192"/>
          <a:ext cx="4740697" cy="1355022"/>
        </p:xfrm>
        <a:graphic>
          <a:graphicData uri="http://schemas.openxmlformats.org/drawingml/2006/table">
            <a:tbl>
              <a:tblPr firstRow="1" bandRow="1">
                <a:tableStyleId>{21E4AEA4-8DFA-4A89-87EB-49C32662AFE0}</a:tableStyleId>
              </a:tblPr>
              <a:tblGrid>
                <a:gridCol w="1246447">
                  <a:extLst>
                    <a:ext uri="{9D8B030D-6E8A-4147-A177-3AD203B41FA5}">
                      <a16:colId xmlns:a16="http://schemas.microsoft.com/office/drawing/2014/main" xmlns="" val="20000"/>
                    </a:ext>
                  </a:extLst>
                </a:gridCol>
                <a:gridCol w="768735">
                  <a:extLst>
                    <a:ext uri="{9D8B030D-6E8A-4147-A177-3AD203B41FA5}">
                      <a16:colId xmlns:a16="http://schemas.microsoft.com/office/drawing/2014/main" xmlns="" val="20001"/>
                    </a:ext>
                  </a:extLst>
                </a:gridCol>
                <a:gridCol w="768735">
                  <a:extLst>
                    <a:ext uri="{9D8B030D-6E8A-4147-A177-3AD203B41FA5}">
                      <a16:colId xmlns:a16="http://schemas.microsoft.com/office/drawing/2014/main" xmlns="" val="20002"/>
                    </a:ext>
                  </a:extLst>
                </a:gridCol>
                <a:gridCol w="1118160">
                  <a:extLst>
                    <a:ext uri="{9D8B030D-6E8A-4147-A177-3AD203B41FA5}">
                      <a16:colId xmlns:a16="http://schemas.microsoft.com/office/drawing/2014/main" xmlns="" val="20003"/>
                    </a:ext>
                  </a:extLst>
                </a:gridCol>
                <a:gridCol w="838620">
                  <a:extLst>
                    <a:ext uri="{9D8B030D-6E8A-4147-A177-3AD203B41FA5}">
                      <a16:colId xmlns:a16="http://schemas.microsoft.com/office/drawing/2014/main" xmlns="" val="20004"/>
                    </a:ext>
                  </a:extLst>
                </a:gridCol>
              </a:tblGrid>
              <a:tr h="329754">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xmlns="" val="10000"/>
                  </a:ext>
                </a:extLst>
              </a:tr>
              <a:tr h="329754">
                <a:tc>
                  <a:txBody>
                    <a:bodyPr/>
                    <a:lstStyle/>
                    <a:p>
                      <a:r>
                        <a:rPr lang="pt-BR" sz="1000" dirty="0"/>
                        <a:t>CLAS</a:t>
                      </a:r>
                      <a:r>
                        <a:rPr lang="pt-BR" sz="1000" baseline="0" dirty="0"/>
                        <a:t> DE RISCO</a:t>
                      </a:r>
                      <a:endParaRPr lang="pt-BR" sz="1000" dirty="0"/>
                    </a:p>
                  </a:txBody>
                  <a:tcPr/>
                </a:tc>
                <a:tc>
                  <a:txBody>
                    <a:bodyPr/>
                    <a:lstStyle/>
                    <a:p>
                      <a:pPr algn="ctr"/>
                      <a:r>
                        <a:rPr lang="pt-BR" sz="1200" dirty="0"/>
                        <a:t>4</a:t>
                      </a:r>
                    </a:p>
                  </a:txBody>
                  <a:tcPr/>
                </a:tc>
                <a:tc>
                  <a:txBody>
                    <a:bodyPr/>
                    <a:lstStyle/>
                    <a:p>
                      <a:pPr algn="ctr"/>
                      <a:r>
                        <a:rPr lang="pt-BR" sz="1200" dirty="0"/>
                        <a:t>6</a:t>
                      </a:r>
                    </a:p>
                  </a:txBody>
                  <a:tcPr/>
                </a:tc>
                <a:tc>
                  <a:txBody>
                    <a:bodyPr/>
                    <a:lstStyle/>
                    <a:p>
                      <a:pPr algn="ctr"/>
                      <a:r>
                        <a:rPr lang="pt-BR" sz="1200" dirty="0"/>
                        <a:t>3</a:t>
                      </a:r>
                    </a:p>
                  </a:txBody>
                  <a:tcPr/>
                </a:tc>
                <a:tc>
                  <a:txBody>
                    <a:bodyPr/>
                    <a:lstStyle/>
                    <a:p>
                      <a:pPr algn="ctr"/>
                      <a:r>
                        <a:rPr lang="pt-BR" sz="1200" dirty="0"/>
                        <a:t>0</a:t>
                      </a:r>
                    </a:p>
                  </a:txBody>
                  <a:tcPr/>
                </a:tc>
                <a:extLst>
                  <a:ext uri="{0D108BD9-81ED-4DB2-BD59-A6C34878D82A}">
                    <a16:rowId xmlns:a16="http://schemas.microsoft.com/office/drawing/2014/main" xmlns="" val="10001"/>
                  </a:ext>
                </a:extLst>
              </a:tr>
              <a:tr h="329754">
                <a:tc>
                  <a:txBody>
                    <a:bodyPr/>
                    <a:lstStyle/>
                    <a:p>
                      <a:r>
                        <a:rPr lang="pt-BR" sz="1000" dirty="0"/>
                        <a:t>EQUIPE MÉDICA</a:t>
                      </a:r>
                    </a:p>
                  </a:txBody>
                  <a:tcPr/>
                </a:tc>
                <a:tc>
                  <a:txBody>
                    <a:bodyPr/>
                    <a:lstStyle/>
                    <a:p>
                      <a:pPr algn="ctr"/>
                      <a:r>
                        <a:rPr lang="pt-BR" sz="1200" dirty="0"/>
                        <a:t>7</a:t>
                      </a:r>
                    </a:p>
                  </a:txBody>
                  <a:tcPr/>
                </a:tc>
                <a:tc>
                  <a:txBody>
                    <a:bodyPr/>
                    <a:lstStyle/>
                    <a:p>
                      <a:pPr algn="ctr"/>
                      <a:r>
                        <a:rPr lang="pt-BR" sz="1200" dirty="0"/>
                        <a:t>3</a:t>
                      </a:r>
                    </a:p>
                  </a:txBody>
                  <a:tcPr/>
                </a:tc>
                <a:tc>
                  <a:txBody>
                    <a:bodyPr/>
                    <a:lstStyle/>
                    <a:p>
                      <a:pPr algn="ctr"/>
                      <a:r>
                        <a:rPr lang="pt-BR" sz="1200" dirty="0"/>
                        <a:t>0</a:t>
                      </a:r>
                    </a:p>
                  </a:txBody>
                  <a:tcPr/>
                </a:tc>
                <a:tc>
                  <a:txBody>
                    <a:bodyPr/>
                    <a:lstStyle/>
                    <a:p>
                      <a:pPr algn="ctr"/>
                      <a:r>
                        <a:rPr lang="pt-BR" sz="1200" dirty="0"/>
                        <a:t>2</a:t>
                      </a:r>
                    </a:p>
                  </a:txBody>
                  <a:tcPr/>
                </a:tc>
                <a:extLst>
                  <a:ext uri="{0D108BD9-81ED-4DB2-BD59-A6C34878D82A}">
                    <a16:rowId xmlns:a16="http://schemas.microsoft.com/office/drawing/2014/main" xmlns="" val="10002"/>
                  </a:ext>
                </a:extLst>
              </a:tr>
              <a:tr h="329754">
                <a:tc>
                  <a:txBody>
                    <a:bodyPr/>
                    <a:lstStyle/>
                    <a:p>
                      <a:r>
                        <a:rPr lang="pt-BR" sz="1000" dirty="0"/>
                        <a:t>ENFERMAGEM</a:t>
                      </a:r>
                    </a:p>
                  </a:txBody>
                  <a:tcPr/>
                </a:tc>
                <a:tc>
                  <a:txBody>
                    <a:bodyPr/>
                    <a:lstStyle/>
                    <a:p>
                      <a:pPr algn="ctr"/>
                      <a:r>
                        <a:rPr lang="pt-BR" sz="1200" dirty="0"/>
                        <a:t>5</a:t>
                      </a:r>
                    </a:p>
                  </a:txBody>
                  <a:tcPr/>
                </a:tc>
                <a:tc>
                  <a:txBody>
                    <a:bodyPr/>
                    <a:lstStyle/>
                    <a:p>
                      <a:pPr algn="ctr"/>
                      <a:r>
                        <a:rPr lang="pt-BR" sz="1200" dirty="0"/>
                        <a:t>3</a:t>
                      </a:r>
                    </a:p>
                  </a:txBody>
                  <a:tcPr/>
                </a:tc>
                <a:tc>
                  <a:txBody>
                    <a:bodyPr/>
                    <a:lstStyle/>
                    <a:p>
                      <a:pPr algn="ctr"/>
                      <a:r>
                        <a:rPr lang="pt-BR" sz="1200" dirty="0"/>
                        <a:t>2</a:t>
                      </a:r>
                    </a:p>
                  </a:txBody>
                  <a:tcPr/>
                </a:tc>
                <a:tc>
                  <a:txBody>
                    <a:bodyPr/>
                    <a:lstStyle/>
                    <a:p>
                      <a:pPr algn="ctr"/>
                      <a:r>
                        <a:rPr lang="pt-BR" sz="1200" dirty="0"/>
                        <a:t>1</a:t>
                      </a:r>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116632"/>
            <a:ext cx="7520940" cy="360040"/>
          </a:xfrm>
        </p:spPr>
        <p:txBody>
          <a:bodyPr/>
          <a:lstStyle/>
          <a:p>
            <a:pPr algn="ctr"/>
            <a:r>
              <a:rPr lang="pt-BR" sz="2000" dirty="0"/>
              <a:t>Reclamações</a:t>
            </a:r>
          </a:p>
        </p:txBody>
      </p:sp>
      <p:sp>
        <p:nvSpPr>
          <p:cNvPr id="3" name="Espaço Reservado para Conteúdo 2"/>
          <p:cNvSpPr>
            <a:spLocks noGrp="1"/>
          </p:cNvSpPr>
          <p:nvPr>
            <p:ph idx="1"/>
          </p:nvPr>
        </p:nvSpPr>
        <p:spPr>
          <a:xfrm>
            <a:off x="822960" y="476672"/>
            <a:ext cx="7520940" cy="5472608"/>
          </a:xfrm>
        </p:spPr>
        <p:txBody>
          <a:bodyPr>
            <a:normAutofit/>
          </a:bodyPr>
          <a:lstStyle/>
          <a:p>
            <a:pPr algn="just">
              <a:buFont typeface="Wingdings" panose="05000000000000000000" pitchFamily="2" charset="2"/>
              <a:buChar char="ü"/>
            </a:pPr>
            <a:r>
              <a:rPr lang="pt-BR" sz="1400" dirty="0"/>
              <a:t>(Anônimo) </a:t>
            </a:r>
            <a:r>
              <a:rPr lang="pt-BR" sz="1400" b="0" dirty="0"/>
              <a:t>“Se possível melhorar o atendimento na sala de medicação, principalmente verificar quem chegou primeiro na hora de ser medicado, pois, demora mais tempo do que o atendimento médico. Percebo que existe discriminação em relação ao atendimento por parte da enfermagem, vamos melhor organizar, pois, os usuários merecem respeito.” (22/10/2018) / Tempo de espera: 3hs. </a:t>
            </a:r>
          </a:p>
          <a:p>
            <a:pPr algn="just"/>
            <a:r>
              <a:rPr lang="pt-BR" sz="1400" dirty="0"/>
              <a:t>Providência</a:t>
            </a:r>
            <a:r>
              <a:rPr lang="pt-BR" sz="1400" b="0" dirty="0"/>
              <a:t>: Será transmitido em reunião dos enfermeiros para que os mesmos conversem com suas equipes e realizem orientações quanto as reclamações. </a:t>
            </a:r>
          </a:p>
          <a:p>
            <a:pPr algn="just"/>
            <a:endParaRPr lang="pt-BR" sz="1400" b="0" dirty="0"/>
          </a:p>
          <a:p>
            <a:pPr algn="just">
              <a:buFont typeface="Wingdings" panose="05000000000000000000" pitchFamily="2" charset="2"/>
              <a:buChar char="ü"/>
            </a:pPr>
            <a:r>
              <a:rPr lang="pt-BR" sz="1400" dirty="0"/>
              <a:t>****, 14 anos, (24/10/18): </a:t>
            </a:r>
            <a:r>
              <a:rPr lang="pt-BR" sz="1400" b="0" dirty="0"/>
              <a:t>“O médico quando está de plantão não pode dormir” Tempo de espera: 02hs.</a:t>
            </a:r>
          </a:p>
          <a:p>
            <a:pPr algn="just"/>
            <a:r>
              <a:rPr lang="pt-BR" sz="1400" dirty="0"/>
              <a:t>Providência: </a:t>
            </a:r>
            <a:r>
              <a:rPr lang="pt-BR" sz="1400" b="0" dirty="0"/>
              <a:t>O médico fica no pronto socorro 24 horas, porém quando não houver demanda o mesmo pode realizar o horário de descanso, e afirmo que os mesmos sempre estão a postos para qualquer intercorrência ou necessidade do setor.</a:t>
            </a:r>
          </a:p>
          <a:p>
            <a:pPr algn="just"/>
            <a:endParaRPr lang="pt-BR" sz="1400" b="0" dirty="0"/>
          </a:p>
          <a:p>
            <a:pPr algn="just">
              <a:buFont typeface="Wingdings" panose="05000000000000000000" pitchFamily="2" charset="2"/>
              <a:buChar char="ü"/>
            </a:pPr>
            <a:r>
              <a:rPr lang="pt-BR" sz="1400" dirty="0"/>
              <a:t>Anônimo: </a:t>
            </a:r>
            <a:r>
              <a:rPr lang="pt-BR" sz="1400" b="0" dirty="0"/>
              <a:t>“Muita demora na sala de aplicação de medicações, a técnica sai e deixa os pacientes na sala sozinhos, fila de espera, vou acompanhar essa reclamação, estou a espera para tomar uma injeção e observo muita demora, providencias devem ser tomadas pela direção do hospital e enfermeira responsável” (29/10/2018).</a:t>
            </a:r>
          </a:p>
          <a:p>
            <a:pPr algn="just"/>
            <a:r>
              <a:rPr lang="pt-BR" sz="1400" dirty="0"/>
              <a:t>Providência: </a:t>
            </a:r>
            <a:r>
              <a:rPr lang="pt-BR" sz="1400" b="0" dirty="0"/>
              <a:t>Será apresentado aos enfermeiros na reunião mensal dos mesmos, como forma de orientar e solicitar que repassem as equipes de suas responsabilidades.</a:t>
            </a:r>
          </a:p>
          <a:p>
            <a:endParaRPr lang="pt-BR" b="0" dirty="0"/>
          </a:p>
          <a:p>
            <a:pPr algn="just"/>
            <a:endParaRPr lang="pt-BR" b="0" dirty="0"/>
          </a:p>
          <a:p>
            <a:endParaRPr lang="pt-BR" dirty="0"/>
          </a:p>
        </p:txBody>
      </p:sp>
    </p:spTree>
    <p:extLst>
      <p:ext uri="{BB962C8B-B14F-4D97-AF65-F5344CB8AC3E}">
        <p14:creationId xmlns:p14="http://schemas.microsoft.com/office/powerpoint/2010/main" val="2084801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TM04033925[[fn=Gotícula]]</Template>
  <TotalTime>963</TotalTime>
  <Words>1775</Words>
  <Application>Microsoft Office PowerPoint</Application>
  <PresentationFormat>Apresentação na tela (4:3)</PresentationFormat>
  <Paragraphs>261</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Ângulos</vt:lpstr>
      <vt:lpstr>RELATÓRIO DA OUVIDORIA- MÊS De OUTUBRO FUNSAU-NA 2018</vt:lpstr>
      <vt:lpstr>Apresentação do PowerPoint</vt:lpstr>
      <vt:lpstr>Ouvidoria </vt:lpstr>
      <vt:lpstr>Apresentação do PowerPoint</vt:lpstr>
      <vt:lpstr>Apresentação do PowerPoint</vt:lpstr>
      <vt:lpstr>Apresentação do PowerPoint</vt:lpstr>
      <vt:lpstr>Apresentação do PowerPoint</vt:lpstr>
      <vt:lpstr>AVALIAÇÃO DO ATENDIMENTO    CLASSIFICAÇÃO DE RISCO, EQUIPE MÉDICA E EQUIPE DE ENFERMAGEM.</vt:lpstr>
      <vt:lpstr>Reclamações</vt:lpstr>
      <vt:lpstr>AVALIAÇÃO DO ATENDIMENTO DOS SERVIÇOS COMPLEMENTARES  RAIO X, ORTOPEDIA, ULTRASSOM E LABORATÓRIO.</vt:lpstr>
      <vt:lpstr>AVALIAÇÃO DA QUALIDADE DAS INSTALAÇÕES   ORGANIZAÇÃO, HIGIENIZAÇÃO X  LIMPEZA E  ACOMODAÇÃO OFERECIDA. </vt:lpstr>
      <vt:lpstr>Apresentação do PowerPoint</vt:lpstr>
      <vt:lpstr>Elogios e sugestão</vt:lpstr>
      <vt:lpstr>  Internação  QUALIDADE DAS INSTALAÇÕES E DO ATENDIMENTO GERAL    RECEPÇÃO, ALIMENTAÇÃO, ATENDIMENTO DA COPEIRA, INSTALAÇÕES, LIMPEZA E HORARIO DE VISITA. </vt:lpstr>
      <vt:lpstr>AVALIAÇÃO DA QUALIDADE NO ATENDIMENTO DA EQUIPE DE ATENÇÃO A SAÚDE  EQUIPE DE ENFERMAGEM, EQUIPE MÉDICA,  FISIOTERAPIA,  ASSISTENTE SOCIAL E NUTRICIONISTA.</vt:lpstr>
      <vt:lpstr>RECLAMAÇÕES</vt:lpstr>
      <vt:lpstr>RECLAMAÇÕES</vt:lpstr>
      <vt:lpstr>PERFIL DOS MANIFESTANTES </vt:lpstr>
      <vt:lpstr>Apresentação do PowerPoint</vt:lpstr>
      <vt:lpstr> COLABORADORES   ELOGIOS</vt:lpstr>
      <vt:lpstr>COLABORADORES   RECLAMAÇÕES</vt:lpstr>
      <vt:lpstr>COLABORADORES   RECLAMAÇÕES</vt:lpstr>
      <vt:lpstr>Apresentação do PowerPoint</vt:lpstr>
      <vt:lpstr>CONCLUSÃO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DA OUVIDORIA- MÊS DE FEVEREIRO FUNSAU-NA 2018</dc:title>
  <dc:creator>Administrador</dc:creator>
  <cp:lastModifiedBy>Microsoft</cp:lastModifiedBy>
  <cp:revision>168</cp:revision>
  <dcterms:modified xsi:type="dcterms:W3CDTF">2018-11-20T13:41:57Z</dcterms:modified>
</cp:coreProperties>
</file>