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71" r:id="rId4"/>
    <p:sldId id="258" r:id="rId5"/>
    <p:sldId id="259" r:id="rId6"/>
    <p:sldId id="297" r:id="rId7"/>
    <p:sldId id="305" r:id="rId8"/>
    <p:sldId id="272" r:id="rId9"/>
    <p:sldId id="273" r:id="rId10"/>
    <p:sldId id="295" r:id="rId11"/>
    <p:sldId id="274" r:id="rId12"/>
    <p:sldId id="275" r:id="rId13"/>
    <p:sldId id="298" r:id="rId14"/>
    <p:sldId id="296" r:id="rId15"/>
    <p:sldId id="277" r:id="rId16"/>
    <p:sldId id="278" r:id="rId17"/>
    <p:sldId id="299" r:id="rId18"/>
    <p:sldId id="300" r:id="rId19"/>
    <p:sldId id="279" r:id="rId20"/>
    <p:sldId id="303" r:id="rId21"/>
    <p:sldId id="280" r:id="rId22"/>
    <p:sldId id="301" r:id="rId23"/>
    <p:sldId id="284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>
        <p:scale>
          <a:sx n="75" d="100"/>
          <a:sy n="75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Planilha_do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Planilha_do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Planilha_do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02-44F7-9131-5BBD579825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02-44F7-9131-5BBD579825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02-44F7-9131-5BBD5798251F}"/>
              </c:ext>
            </c:extLst>
          </c:dPt>
          <c:dLbls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INTERNAÇÕES</c:v>
                </c:pt>
                <c:pt idx="1">
                  <c:v>PRONTO SOCORRO</c:v>
                </c:pt>
                <c:pt idx="2">
                  <c:v>COLABORADORES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32</c:v>
                </c:pt>
                <c:pt idx="1">
                  <c:v>21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902-44F7-9131-5BBD579825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layout/>
      <c:overlay val="1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C8-48B7-B7DE-A303B00BFE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C8-48B7-B7DE-A303B00BFE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C8-48B7-B7DE-A303B00BFE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C8-48B7-B7DE-A303B00BFE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C8-48B7-B7DE-A303B00BFE7D}"/>
              </c:ext>
            </c:extLst>
          </c:dPt>
          <c:dLbls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0</c:formatCode>
                <c:ptCount val="5"/>
                <c:pt idx="0">
                  <c:v>8</c:v>
                </c:pt>
                <c:pt idx="1">
                  <c:v>19</c:v>
                </c:pt>
                <c:pt idx="2">
                  <c:v>5</c:v>
                </c:pt>
                <c:pt idx="3">
                  <c:v>0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7C8-48B7-B7DE-A303B00BFE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89-4B72-870F-76ADB22C9C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89-4B72-870F-76ADB22C9C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89-4B72-870F-76ADB22C9C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89-4B72-870F-76ADB22C9C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689-4B72-870F-76ADB22C9C99}"/>
              </c:ext>
            </c:extLst>
          </c:dPt>
          <c:dLbls>
            <c:dLbl>
              <c:idx val="1"/>
              <c:layout>
                <c:manualLayout>
                  <c:x val="-0.12792872411766831"/>
                  <c:y val="-0.143938945055487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957910968393034E-2"/>
                  <c:y val="-0.15061474650964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065793225116897E-2"/>
                  <c:y val="-0.15430229974447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18</c:v>
                </c:pt>
                <c:pt idx="1">
                  <c:v>10</c:v>
                </c:pt>
                <c:pt idx="2">
                  <c:v>9</c:v>
                </c:pt>
                <c:pt idx="3">
                  <c:v>3</c:v>
                </c:pt>
                <c:pt idx="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689-4B72-870F-76ADB22C9C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6B-46D0-AB96-918FEFD3E6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6B-46D0-AB96-918FEFD3E6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6B-46D0-AB96-918FEFD3E6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6B-46D0-AB96-918FEFD3E6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16B-46D0-AB96-918FEFD3E6C6}"/>
              </c:ext>
            </c:extLst>
          </c:dPt>
          <c:dLbls>
            <c:dLbl>
              <c:idx val="0"/>
              <c:layout>
                <c:manualLayout>
                  <c:x val="-8.9451287819871952E-2"/>
                  <c:y val="0.101080782690812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5219408491649107E-2"/>
                  <c:y val="4.30823658482390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1970973132614972E-2"/>
                  <c:y val="-6.084046217086989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639028533866613E-2"/>
                  <c:y val="-2.17149483390734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16B-46D0-AB96-918FEFD3E6C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8</c:v>
                </c:pt>
                <c:pt idx="3">
                  <c:v>1</c:v>
                </c:pt>
                <c:pt idx="4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16B-46D0-AB96-918FEFD3E6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47694353405181"/>
          <c:y val="0.28795585212754138"/>
          <c:w val="0.23849997569714479"/>
          <c:h val="0.538728335740473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D0-4BF8-8AB9-DFE9764C60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D0-4BF8-8AB9-DFE9764C60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D0-4BF8-8AB9-DFE9764C60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D0-4BF8-8AB9-DFE9764C60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2D0-4BF8-8AB9-DFE9764C6080}"/>
              </c:ext>
            </c:extLst>
          </c:dPt>
          <c:dLbls>
            <c:dLbl>
              <c:idx val="2"/>
              <c:layout>
                <c:manualLayout>
                  <c:x val="7.4139855650650663E-2"/>
                  <c:y val="-0.1229129860121621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14</c:v>
                </c:pt>
                <c:pt idx="1">
                  <c:v>16</c:v>
                </c:pt>
                <c:pt idx="2">
                  <c:v>8</c:v>
                </c:pt>
                <c:pt idx="3">
                  <c:v>4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2D0-4BF8-8AB9-DFE9764C60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E9-4F37-921F-4FD11D8935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E9-4F37-921F-4FD11D8935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E9-4F37-921F-4FD11D8935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E9-4F37-921F-4FD11D8935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3E9-4F37-921F-4FD11D89355F}"/>
              </c:ext>
            </c:extLst>
          </c:dPt>
          <c:dLbls>
            <c:dLbl>
              <c:idx val="2"/>
              <c:layout>
                <c:manualLayout>
                  <c:x val="9.3017442506388173E-2"/>
                  <c:y val="0.168384098880343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3E9-4F37-921F-4FD11D8935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554216198200218E-2"/>
                  <c:y val="0.166843976595089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3E9-4F37-921F-4FD11D8935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019497833574069E-2"/>
                  <c:y val="9.58219096474614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3E9-4F37-921F-4FD11D8935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68</c:v>
                </c:pt>
                <c:pt idx="1">
                  <c:v>79</c:v>
                </c:pt>
                <c:pt idx="2">
                  <c:v>21</c:v>
                </c:pt>
                <c:pt idx="3">
                  <c:v>6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3E9-4F37-921F-4FD11D89355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18-4461-9AE5-16A32DF453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18-4461-9AE5-16A32DF453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18-4461-9AE5-16A32DF453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18-4461-9AE5-16A32DF453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918-4461-9AE5-16A32DF45309}"/>
              </c:ext>
            </c:extLst>
          </c:dPt>
          <c:dLbls>
            <c:dLbl>
              <c:idx val="3"/>
              <c:layout>
                <c:manualLayout>
                  <c:x val="9.5659627082633772E-2"/>
                  <c:y val="0.136553336007823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1474873578341531E-2"/>
                  <c:y val="0.147358137660840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AVALIARAM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60</c:v>
                </c:pt>
                <c:pt idx="1">
                  <c:v>52</c:v>
                </c:pt>
                <c:pt idx="2">
                  <c:v>18</c:v>
                </c:pt>
                <c:pt idx="3">
                  <c:v>11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918-4461-9AE5-16A32DF4530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VALORES TOTAIS 60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32-4E38-A672-A08320BAC4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32-4E38-A672-A08320BAC4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32-4E38-A672-A08320BAC4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32-4E38-A672-A08320BAC4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32-4E38-A672-A08320BAC49E}"/>
              </c:ext>
            </c:extLst>
          </c:dPt>
          <c:dLbls>
            <c:dLbl>
              <c:idx val="0"/>
              <c:layout>
                <c:manualLayout>
                  <c:x val="-6.8584200520929839E-2"/>
                  <c:y val="0.181251159468042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32-4E38-A672-A08320BAC4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001215914281128E-2"/>
                  <c:y val="-0.120840451659527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32-4E38-A672-A08320BAC4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3176437185991691E-2"/>
                  <c:y val="0.177694534509922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732-4E38-A672-A08320BAC4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USUÁRIO</c:v>
                </c:pt>
                <c:pt idx="1">
                  <c:v>FAMILIARES</c:v>
                </c:pt>
                <c:pt idx="2">
                  <c:v>OUTROS</c:v>
                </c:pt>
                <c:pt idx="3">
                  <c:v>NÃO RESPONDERAM</c:v>
                </c:pt>
                <c:pt idx="4">
                  <c:v>COLABORADORES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12</c:v>
                </c:pt>
                <c:pt idx="1">
                  <c:v>22</c:v>
                </c:pt>
                <c:pt idx="2">
                  <c:v>2</c:v>
                </c:pt>
                <c:pt idx="3">
                  <c:v>17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32-4E38-A672-A08320BAC49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b="1" dirty="0"/>
            <a:t>PRONTO SOCORRO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Y="43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112767" y="0"/>
          <a:ext cx="6744178" cy="16561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331" tIns="194310" rIns="362712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b="1" kern="1200" dirty="0"/>
            <a:t>PRONTO SOCORRO</a:t>
          </a:r>
          <a:endParaRPr lang="pt-BR" sz="5100" kern="1200" dirty="0"/>
        </a:p>
      </dsp:txBody>
      <dsp:txXfrm rot="10800000">
        <a:off x="2526813" y="0"/>
        <a:ext cx="6330132" cy="1656183"/>
      </dsp:txXfrm>
    </dsp:sp>
    <dsp:sp modelId="{F8182924-6212-48FB-9254-BD55F5563596}">
      <dsp:nvSpPr>
        <dsp:cNvPr id="0" name=""/>
        <dsp:cNvSpPr/>
      </dsp:nvSpPr>
      <dsp:spPr>
        <a:xfrm>
          <a:off x="1284675" y="0"/>
          <a:ext cx="1656183" cy="16561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B21C-F016-46A4-8F44-F2C8351E54A6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F5DE1-B2A2-4ADD-9129-78E6E9027F2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107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5DE1-B2A2-4ADD-9129-78E6E9027F2A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A04D95-1E15-4E09-AB23-A3C47E5EF91F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713" y="3645024"/>
            <a:ext cx="7056784" cy="3212976"/>
          </a:xfrm>
        </p:spPr>
        <p:txBody>
          <a:bodyPr>
            <a:noAutofit/>
          </a:bodyPr>
          <a:lstStyle/>
          <a:p>
            <a:pPr algn="ctr"/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RELATÓRIO DA OUVIDORIA- MÊS De </a:t>
            </a:r>
            <a:r>
              <a:rPr lang="pt-BR" sz="4400" dirty="0" smtClean="0">
                <a:latin typeface="Times New Roman" pitchFamily="18" charset="0"/>
                <a:cs typeface="Times New Roman" pitchFamily="18" charset="0"/>
              </a:rPr>
              <a:t>NOVEMBRO</a:t>
            </a: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FUNSAU-NA</a:t>
            </a:r>
            <a:br>
              <a:rPr lang="pt-BR" sz="1800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2018</a:t>
            </a:r>
            <a:endParaRPr lang="pt-B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elaborado</a:t>
            </a:r>
            <a:r>
              <a:rPr lang="pt-B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Por 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Juliane neves dos santos</a:t>
            </a:r>
            <a:r>
              <a:rPr lang="pt-B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ouvidora</a:t>
            </a:r>
            <a:r>
              <a:rPr lang="pt-B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7406" cy="12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0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360040"/>
          </a:xfrm>
        </p:spPr>
        <p:txBody>
          <a:bodyPr/>
          <a:lstStyle/>
          <a:p>
            <a:pPr algn="ctr"/>
            <a:r>
              <a:rPr lang="pt-BR" sz="2000" dirty="0" smtClean="0"/>
              <a:t>Reclamação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54726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**** masculino, 22 anos. “ </a:t>
            </a:r>
            <a:r>
              <a:rPr lang="pt-BR" sz="1800" b="0" dirty="0" smtClean="0">
                <a:latin typeface="Times New Roman" pitchFamily="18" charset="0"/>
                <a:cs typeface="Times New Roman" pitchFamily="18" charset="0"/>
              </a:rPr>
              <a:t>Quanto a educação e a humanização estão carentes, pois os profissionais poderiam atender com mais vontade e não ficar de papinho pelos corredores ou em salas.”</a:t>
            </a:r>
          </a:p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Providência: </a:t>
            </a:r>
            <a:r>
              <a:rPr lang="pt-BR" sz="1800" b="0" dirty="0" smtClean="0">
                <a:latin typeface="Times New Roman" pitchFamily="18" charset="0"/>
                <a:cs typeface="Times New Roman" pitchFamily="18" charset="0"/>
              </a:rPr>
              <a:t>Em reuniões periódicas estamos alertando e cobrando os supervisores para evitar casos da espécie.</a:t>
            </a:r>
          </a:p>
          <a:p>
            <a:endParaRPr lang="pt-BR" b="0" dirty="0"/>
          </a:p>
          <a:p>
            <a:pPr algn="just"/>
            <a:endParaRPr lang="pt-BR" b="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48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algn="ctr"/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AVALIAÇÃO DO ATENDIMENTO DOS SERVIÇOS COMPLEMENTARES</a:t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RAIO X, ORTOPEDIA, ULTRASSOM E LABORATÓRIO.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902225"/>
              </p:ext>
            </p:extLst>
          </p:nvPr>
        </p:nvGraphicFramePr>
        <p:xfrm>
          <a:off x="827584" y="1484784"/>
          <a:ext cx="69127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1520" y="5166838"/>
            <a:ext cx="4218832" cy="257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052115"/>
              </p:ext>
            </p:extLst>
          </p:nvPr>
        </p:nvGraphicFramePr>
        <p:xfrm>
          <a:off x="4283968" y="5157192"/>
          <a:ext cx="4740697" cy="1611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6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8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8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8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6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7241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234">
                <a:tc>
                  <a:txBody>
                    <a:bodyPr/>
                    <a:lstStyle/>
                    <a:p>
                      <a:r>
                        <a:rPr lang="pt-BR" sz="1000" dirty="0"/>
                        <a:t>RAIO</a:t>
                      </a:r>
                      <a:r>
                        <a:rPr lang="pt-BR" sz="1000" baseline="0" dirty="0"/>
                        <a:t> X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234">
                <a:tc>
                  <a:txBody>
                    <a:bodyPr/>
                    <a:lstStyle/>
                    <a:p>
                      <a:r>
                        <a:rPr lang="pt-BR" sz="1000" dirty="0"/>
                        <a:t>ORTOPEDIA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234">
                <a:tc>
                  <a:txBody>
                    <a:bodyPr/>
                    <a:lstStyle/>
                    <a:p>
                      <a:r>
                        <a:rPr lang="pt-BR" sz="1000" dirty="0"/>
                        <a:t>ULTRASSOM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234">
                <a:tc>
                  <a:txBody>
                    <a:bodyPr/>
                    <a:lstStyle/>
                    <a:p>
                      <a:r>
                        <a:rPr lang="pt-BR" sz="1000" dirty="0"/>
                        <a:t>LABORATÓRIO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65760"/>
            <a:ext cx="8286808" cy="1191032"/>
          </a:xfrm>
        </p:spPr>
        <p:txBody>
          <a:bodyPr/>
          <a:lstStyle/>
          <a:p>
            <a:pPr algn="ctr"/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AVALIAÇÃO DA QUALIDADE DAS INSTALAÇÕES</a:t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 ORGANIZAÇÃO, HIGIENIZAÇÃO X  LIMPEZA E  ACOMODAÇÃO OFERECIDA. 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5103674"/>
            <a:ext cx="4009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47415567"/>
              </p:ext>
            </p:extLst>
          </p:nvPr>
        </p:nvGraphicFramePr>
        <p:xfrm>
          <a:off x="1763688" y="1772816"/>
          <a:ext cx="615617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262682"/>
              </p:ext>
            </p:extLst>
          </p:nvPr>
        </p:nvGraphicFramePr>
        <p:xfrm>
          <a:off x="4116807" y="5229200"/>
          <a:ext cx="4740697" cy="14704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6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8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8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8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6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0582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285">
                <a:tc>
                  <a:txBody>
                    <a:bodyPr/>
                    <a:lstStyle/>
                    <a:p>
                      <a:r>
                        <a:rPr lang="pt-BR" sz="1000" dirty="0"/>
                        <a:t>ORGANIZAÇÃO</a:t>
                      </a:r>
                      <a:r>
                        <a:rPr lang="pt-BR" sz="1000" baseline="0" dirty="0"/>
                        <a:t> DOS SETORES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285">
                <a:tc>
                  <a:txBody>
                    <a:bodyPr/>
                    <a:lstStyle/>
                    <a:p>
                      <a:r>
                        <a:rPr lang="pt-BR" sz="1000" dirty="0"/>
                        <a:t>LIMPEZA</a:t>
                      </a:r>
                      <a:r>
                        <a:rPr lang="pt-BR" sz="1000" baseline="0" dirty="0"/>
                        <a:t> X HIGIENIZAÇÃO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305">
                <a:tc>
                  <a:txBody>
                    <a:bodyPr/>
                    <a:lstStyle/>
                    <a:p>
                      <a:r>
                        <a:rPr lang="pt-BR" sz="1000" dirty="0"/>
                        <a:t>ACOMODAÇÃO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259632" y="2132855"/>
            <a:ext cx="7200800" cy="2124236"/>
            <a:chOff x="2112766" y="-468053"/>
            <a:chExt cx="6744179" cy="2124236"/>
          </a:xfrm>
        </p:grpSpPr>
        <p:sp>
          <p:nvSpPr>
            <p:cNvPr id="5" name="Pentágono 4"/>
            <p:cNvSpPr/>
            <p:nvPr/>
          </p:nvSpPr>
          <p:spPr>
            <a:xfrm rot="10800000">
              <a:off x="2112766" y="-468053"/>
              <a:ext cx="6744178" cy="212423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 rot="21600000">
              <a:off x="2526813" y="0"/>
              <a:ext cx="6330132" cy="1656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0331" tIns="182880" rIns="341376" bIns="18288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800" b="1" dirty="0"/>
                <a:t>INTERNAÇÃO</a:t>
              </a:r>
              <a:endParaRPr lang="pt-BR" sz="4800" kern="1200" dirty="0"/>
            </a:p>
          </p:txBody>
        </p:sp>
      </p:grpSp>
      <p:sp>
        <p:nvSpPr>
          <p:cNvPr id="7" name="Elipse 6"/>
          <p:cNvSpPr/>
          <p:nvPr/>
        </p:nvSpPr>
        <p:spPr>
          <a:xfrm>
            <a:off x="211665" y="2069849"/>
            <a:ext cx="1656183" cy="225024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415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504056"/>
          </a:xfrm>
        </p:spPr>
        <p:txBody>
          <a:bodyPr/>
          <a:lstStyle/>
          <a:p>
            <a:pPr algn="ctr"/>
            <a:r>
              <a:rPr lang="pt-BR" sz="2000" dirty="0"/>
              <a:t>Elogios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714356"/>
            <a:ext cx="7520940" cy="4500594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Parabéns pela equipe, nos atendeu com muito carinho. Esperamos que continue assim, </a:t>
            </a:r>
            <a:r>
              <a:rPr lang="pt-BR" sz="2000" b="0" dirty="0" err="1" smtClean="0">
                <a:latin typeface="Times New Roman" pitchFamily="18" charset="0"/>
                <a:cs typeface="Times New Roman" pitchFamily="18" charset="0"/>
              </a:rPr>
              <a:t>Drª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 Claudia uma ótima profissional, faz com amor seu trabalho. Parabéns, que Deus abençoe a vida de todos. Meu muito obrigado a todos” (A.G)</a:t>
            </a:r>
          </a:p>
          <a:p>
            <a:pPr algn="just"/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Quero agradecer em especial a equipe de enfermagem que são ótimas no atendimento, bem humanas a </a:t>
            </a:r>
            <a:r>
              <a:rPr lang="pt-BR" sz="2000" b="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lemencia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Marcia 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e Keila, elas nos ajudam bastante...”-(F.O)</a:t>
            </a:r>
          </a:p>
          <a:p>
            <a:pPr algn="just"/>
            <a:endParaRPr lang="pt-BR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Meus parabéns pela dedicação e carinho. Fomos muito bem atendidos”-12/11/2018 (</a:t>
            </a:r>
            <a:r>
              <a:rPr lang="pt-BR" sz="2000" b="0" dirty="0" err="1" smtClean="0">
                <a:latin typeface="Times New Roman" pitchFamily="18" charset="0"/>
                <a:cs typeface="Times New Roman" pitchFamily="18" charset="0"/>
              </a:rPr>
              <a:t>S.C.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G)</a:t>
            </a:r>
          </a:p>
          <a:p>
            <a:pPr algn="just"/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Sou mãe do paciente </a:t>
            </a:r>
            <a:r>
              <a:rPr lang="pt-BR" sz="2000" b="0" dirty="0" err="1" smtClean="0">
                <a:latin typeface="Times New Roman" pitchFamily="18" charset="0"/>
                <a:cs typeface="Times New Roman" pitchFamily="18" charset="0"/>
              </a:rPr>
              <a:t>Cleisson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 Rocha que ficou internado e passou por uma cirurgia de apendicite. Quero agradecer ao Dr. Gustavo e a Jessica, foram muito atenciosos, nos respeitou, sem palavras para agradecer. Minha gratidão a Jessica que a todo momento se preocupa e tem suas mãos um conhecimento abençoado para cuidar do meu filho. Ao Dr. Gustavo sem palavras,” – 25/11/2018 (S.R)</a:t>
            </a:r>
          </a:p>
          <a:p>
            <a:pPr algn="just"/>
            <a:endParaRPr lang="pt-BR" dirty="0"/>
          </a:p>
        </p:txBody>
      </p:sp>
      <p:sp>
        <p:nvSpPr>
          <p:cNvPr id="4" name="Rosto feliz 3"/>
          <p:cNvSpPr/>
          <p:nvPr/>
        </p:nvSpPr>
        <p:spPr>
          <a:xfrm>
            <a:off x="7668344" y="263404"/>
            <a:ext cx="914400" cy="717324"/>
          </a:xfrm>
          <a:prstGeom prst="smileyFace">
            <a:avLst/>
          </a:prstGeom>
          <a:solidFill>
            <a:schemeClr val="bg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9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65760"/>
            <a:ext cx="8643998" cy="548640"/>
          </a:xfrm>
        </p:spPr>
        <p:txBody>
          <a:bodyPr/>
          <a:lstStyle/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Internação</a:t>
            </a: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QUALIDADE DAS INSTALAÇÕES E DO ATENDIMENTO GERAL</a:t>
            </a:r>
            <a:br>
              <a:rPr lang="pt-BR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  RECEPÇÃO, ALIMENTAÇÃO, ATENDIMENTO DA COPEIRA, INSTALAÇÕES, LIMPEZA E HORARIO DE VISITA.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5720" y="5085184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79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21 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59972091"/>
              </p:ext>
            </p:extLst>
          </p:nvPr>
        </p:nvGraphicFramePr>
        <p:xfrm>
          <a:off x="1259632" y="1628800"/>
          <a:ext cx="720080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58335"/>
              </p:ext>
            </p:extLst>
          </p:nvPr>
        </p:nvGraphicFramePr>
        <p:xfrm>
          <a:off x="4357685" y="4857760"/>
          <a:ext cx="4566906" cy="20002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07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0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05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7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78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1219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r>
                        <a:rPr lang="pt-BR" sz="900" dirty="0"/>
                        <a:t>RECEPÇÃO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17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r>
                        <a:rPr lang="pt-BR" sz="900" dirty="0"/>
                        <a:t>ALIMENTAÇÃO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r>
                        <a:rPr lang="pt-BR" sz="900" dirty="0"/>
                        <a:t>COPEIRAS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14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14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r>
                        <a:rPr lang="pt-BR" sz="900" dirty="0"/>
                        <a:t>INSTALAÇÕES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r>
                        <a:rPr lang="pt-BR" sz="900" dirty="0"/>
                        <a:t>LIMPEZA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14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170">
                <a:tc>
                  <a:txBody>
                    <a:bodyPr/>
                    <a:lstStyle/>
                    <a:p>
                      <a:r>
                        <a:rPr lang="pt-BR" sz="800" dirty="0"/>
                        <a:t>HORÁRIO DE VISITAS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08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000132"/>
          </a:xfrm>
        </p:spPr>
        <p:txBody>
          <a:bodyPr/>
          <a:lstStyle/>
          <a:p>
            <a:pPr algn="ctr"/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AVALIAÇÃO DA QUALIDADE NO ATENDIMENTO DA EQUIPE DE ATENÇÃO A SAÚDE</a:t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EQUIPE DE ENFERMAGEM, EQUIPE MÉDICA,  FISIOTERAPIA,  ASSISTENTE SOCIAL E NUTRICIONISTA.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5300331"/>
            <a:ext cx="4071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94734618"/>
              </p:ext>
            </p:extLst>
          </p:nvPr>
        </p:nvGraphicFramePr>
        <p:xfrm>
          <a:off x="1403648" y="1861047"/>
          <a:ext cx="6408712" cy="286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0193"/>
              </p:ext>
            </p:extLst>
          </p:nvPr>
        </p:nvGraphicFramePr>
        <p:xfrm>
          <a:off x="4283968" y="5085183"/>
          <a:ext cx="4740697" cy="16186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6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8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8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8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6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9854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865">
                <a:tc>
                  <a:txBody>
                    <a:bodyPr/>
                    <a:lstStyle/>
                    <a:p>
                      <a:r>
                        <a:rPr lang="pt-BR" sz="1000" dirty="0"/>
                        <a:t>ENFERMAGEM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01</a:t>
                      </a:r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865">
                <a:tc>
                  <a:txBody>
                    <a:bodyPr/>
                    <a:lstStyle/>
                    <a:p>
                      <a:r>
                        <a:rPr lang="pt-BR" sz="1000" dirty="0"/>
                        <a:t>EQUIPE</a:t>
                      </a:r>
                      <a:r>
                        <a:rPr lang="pt-BR" sz="1000" baseline="0" dirty="0"/>
                        <a:t> MÉDICA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01</a:t>
                      </a:r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865">
                <a:tc>
                  <a:txBody>
                    <a:bodyPr/>
                    <a:lstStyle/>
                    <a:p>
                      <a:r>
                        <a:rPr lang="pt-BR" sz="1000" dirty="0"/>
                        <a:t>FISIOTERAPIA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865">
                <a:tc>
                  <a:txBody>
                    <a:bodyPr/>
                    <a:lstStyle/>
                    <a:p>
                      <a:r>
                        <a:rPr lang="pt-BR" sz="1000" dirty="0"/>
                        <a:t>ASS.</a:t>
                      </a:r>
                      <a:r>
                        <a:rPr lang="pt-BR" sz="1000" baseline="0" dirty="0"/>
                        <a:t> SOCIAL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07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05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04</a:t>
                      </a:r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865">
                <a:tc>
                  <a:txBody>
                    <a:bodyPr/>
                    <a:lstStyle/>
                    <a:p>
                      <a:r>
                        <a:rPr lang="pt-BR" sz="1000" dirty="0"/>
                        <a:t>NUTRICIONISTA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08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05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04</a:t>
                      </a:r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70952"/>
          </a:xfrm>
        </p:spPr>
        <p:txBody>
          <a:bodyPr/>
          <a:lstStyle/>
          <a:p>
            <a:pPr algn="ctr"/>
            <a:r>
              <a:rPr lang="pt-BR" sz="2000" dirty="0" smtClean="0"/>
              <a:t>Sugestão e RECLAMAÇÕES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pt-BR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 smtClean="0"/>
              <a:t>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**** feminino, 19 anos, Clínica Cirúrgica: “</a:t>
            </a:r>
            <a:r>
              <a:rPr lang="pt-BR" sz="1800" b="0" dirty="0" smtClean="0">
                <a:latin typeface="Times New Roman" pitchFamily="18" charset="0"/>
                <a:cs typeface="Times New Roman" pitchFamily="18" charset="0"/>
              </a:rPr>
              <a:t>Queremos televisão, já somos obrigados a ficar aqui ainda sem televisão ninguém merece. Por favor providenciar!!!!” – 18/11/2018 </a:t>
            </a:r>
          </a:p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Providência: </a:t>
            </a:r>
            <a:r>
              <a:rPr lang="pt-BR" sz="1800" b="0" dirty="0" smtClean="0">
                <a:latin typeface="Times New Roman" pitchFamily="18" charset="0"/>
                <a:cs typeface="Times New Roman" pitchFamily="18" charset="0"/>
              </a:rPr>
              <a:t>Assunto será analisado na próxima reunião da administração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**** feminino, 26 anos: “</a:t>
            </a:r>
            <a:r>
              <a:rPr lang="pt-BR" sz="1800" b="0" dirty="0" smtClean="0">
                <a:latin typeface="Times New Roman" pitchFamily="18" charset="0"/>
                <a:cs typeface="Times New Roman" pitchFamily="18" charset="0"/>
              </a:rPr>
              <a:t>Arroz e feijão muito crus e tem que ter tempero que não tem” – 22/11/2018.</a:t>
            </a:r>
          </a:p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Providência: </a:t>
            </a:r>
            <a:r>
              <a:rPr lang="pt-BR" sz="1800" b="0" dirty="0" smtClean="0">
                <a:latin typeface="Times New Roman" pitchFamily="18" charset="0"/>
                <a:cs typeface="Times New Roman" pitchFamily="18" charset="0"/>
              </a:rPr>
              <a:t>Alertada a responsável pelo setor.</a:t>
            </a:r>
          </a:p>
          <a:p>
            <a:pPr marL="0" indent="0" algn="just"/>
            <a:endParaRPr lang="pt-BR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548640"/>
          </a:xfrm>
        </p:spPr>
        <p:txBody>
          <a:bodyPr/>
          <a:lstStyle/>
          <a:p>
            <a:pPr algn="ctr"/>
            <a:r>
              <a:rPr lang="pt-BR" sz="2000" dirty="0"/>
              <a:t>RECLAMAÇÕES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809288"/>
            <a:ext cx="7520940" cy="387118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Anônimo, Clínica Cirúrgica: </a:t>
            </a:r>
            <a:r>
              <a:rPr lang="pt-BR" sz="1800" b="0" dirty="0" smtClean="0">
                <a:latin typeface="Times New Roman" pitchFamily="18" charset="0"/>
                <a:cs typeface="Times New Roman" pitchFamily="18" charset="0"/>
              </a:rPr>
              <a:t>“Faltou simpatia da parte da recepção, o Dr. foi muito bom! As copeiras também, já a enfermagem deixou a desejar, muito antipáticas, mal treinadas, demoram muito para achar a veia, além de fazerem as coisas sem vontade” – 17/11/2018.</a:t>
            </a:r>
          </a:p>
          <a:p>
            <a:pPr algn="just">
              <a:buFont typeface="Wingdings" pitchFamily="2" charset="2"/>
              <a:buChar char="ü"/>
            </a:pPr>
            <a:endParaRPr lang="pt-BR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Providência: </a:t>
            </a:r>
            <a:r>
              <a:rPr lang="pt-BR" sz="1800" b="0" dirty="0" smtClean="0">
                <a:latin typeface="Times New Roman" pitchFamily="18" charset="0"/>
                <a:cs typeface="Times New Roman" pitchFamily="18" charset="0"/>
              </a:rPr>
              <a:t>Em reuniões periódicas estamos alertando e cobrando os supervisores para evitar casos da espécie.</a:t>
            </a:r>
          </a:p>
          <a:p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27880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PERFIL DOS MANIFESTANTES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94460" y="5137115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DE AVALIAÇÕES: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Usuário: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Familiares: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Outros: 02 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32119486"/>
              </p:ext>
            </p:extLst>
          </p:nvPr>
        </p:nvGraphicFramePr>
        <p:xfrm>
          <a:off x="1475656" y="1340768"/>
          <a:ext cx="6480720" cy="288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017"/>
            <a:ext cx="18907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259631" y="2420887"/>
            <a:ext cx="7200801" cy="1836204"/>
            <a:chOff x="2112765" y="-180021"/>
            <a:chExt cx="6744180" cy="1836204"/>
          </a:xfrm>
        </p:grpSpPr>
        <p:sp>
          <p:nvSpPr>
            <p:cNvPr id="5" name="Pentágono 4"/>
            <p:cNvSpPr/>
            <p:nvPr/>
          </p:nvSpPr>
          <p:spPr>
            <a:xfrm rot="10800000">
              <a:off x="2112765" y="-180021"/>
              <a:ext cx="6744178" cy="1836202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 rot="21600000">
              <a:off x="2526813" y="0"/>
              <a:ext cx="6330132" cy="1656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0331" tIns="182880" rIns="341376" bIns="18288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500" b="1" dirty="0" smtClean="0"/>
                <a:t>COLABORADORES</a:t>
              </a:r>
              <a:endParaRPr lang="pt-BR" sz="4500" kern="1200" dirty="0"/>
            </a:p>
          </p:txBody>
        </p:sp>
      </p:grpSp>
      <p:sp>
        <p:nvSpPr>
          <p:cNvPr id="7" name="Elipse 6"/>
          <p:cNvSpPr/>
          <p:nvPr/>
        </p:nvSpPr>
        <p:spPr>
          <a:xfrm>
            <a:off x="211665" y="2069849"/>
            <a:ext cx="1656183" cy="225024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6107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49502" cy="691516"/>
          </a:xfrm>
        </p:spPr>
        <p:txBody>
          <a:bodyPr/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COLABORADORES  </a:t>
            </a:r>
            <a:br>
              <a:rPr lang="pt-BR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ELOGIO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643998" cy="47863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“Parabéns a todos da cozinha pelo bolo maravilhoso. Deus abençoe a todos” Anônimo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sz="1800" dirty="0"/>
          </a:p>
          <a:p>
            <a:pPr marL="0" indent="0"/>
            <a:endParaRPr lang="pt-BR" sz="1800" dirty="0"/>
          </a:p>
          <a:p>
            <a:pPr algn="just"/>
            <a:endParaRPr lang="pt-BR" sz="18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sto feliz 4"/>
          <p:cNvSpPr/>
          <p:nvPr/>
        </p:nvSpPr>
        <p:spPr>
          <a:xfrm>
            <a:off x="7668344" y="210344"/>
            <a:ext cx="914400" cy="914400"/>
          </a:xfrm>
          <a:prstGeom prst="smileyFace">
            <a:avLst/>
          </a:prstGeom>
          <a:solidFill>
            <a:schemeClr val="bg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892" y="184554"/>
            <a:ext cx="7520940" cy="548640"/>
          </a:xfrm>
        </p:spPr>
        <p:txBody>
          <a:bodyPr/>
          <a:lstStyle/>
          <a:p>
            <a:pPr algn="ctr"/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COLABORADORES  </a:t>
            </a:r>
            <a:br>
              <a:rPr lang="pt-BR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RECLAMAÇÕES</a:t>
            </a: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928670"/>
            <a:ext cx="7520940" cy="428628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Anônimo “</a:t>
            </a:r>
            <a:r>
              <a:rPr lang="pt-BR" b="0" dirty="0" smtClean="0">
                <a:latin typeface="Times New Roman" pitchFamily="18" charset="0"/>
                <a:cs typeface="Times New Roman" pitchFamily="18" charset="0"/>
              </a:rPr>
              <a:t>O funcionário nunca é ouvido. Escala péssima, Laboratório ruim, sempre falta reagente. Centro cirúrgico muito falho, precisa melhorar e muito. Diretoria incompetente e desorganizada. HR vai de mal a pior. Cadê o prefeito para tomar providências??”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Anônimo</a:t>
            </a:r>
            <a:r>
              <a:rPr lang="pt-BR" b="0" dirty="0" smtClean="0">
                <a:latin typeface="Times New Roman" pitchFamily="18" charset="0"/>
                <a:cs typeface="Times New Roman" pitchFamily="18" charset="0"/>
              </a:rPr>
              <a:t> “Falta transparência. Diretoria da enfermagem é ruim. Escalas mal feitas e de forma injusta, pois, uns rodam e outros não. Comida ruim muitas vezes. Falta treinamentos”.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Anônimo “</a:t>
            </a:r>
            <a:r>
              <a:rPr lang="pt-BR" b="0" dirty="0" smtClean="0">
                <a:latin typeface="Times New Roman" pitchFamily="18" charset="0"/>
                <a:cs typeface="Times New Roman" pitchFamily="18" charset="0"/>
              </a:rPr>
              <a:t>Precisam tomar providências quanto ao laboratório, sempre faltam reagentes, e fica ruim para todo o serviço. Essa diretoria é muito contraditória e não providencia o que precisa. Gestão arbitrária, não vai de encontro com o que precisa de fato, não aceita opiniões e o dimensionamento não é adequado para a instituição. Precisa melhorar muito!!”</a:t>
            </a:r>
          </a:p>
          <a:p>
            <a:pPr algn="just"/>
            <a:endParaRPr lang="pt-BR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Providências : “</a:t>
            </a:r>
            <a:r>
              <a:rPr lang="pt-BR" b="0" dirty="0" smtClean="0">
                <a:latin typeface="Times New Roman" pitchFamily="18" charset="0"/>
                <a:cs typeface="Times New Roman" pitchFamily="18" charset="0"/>
              </a:rPr>
              <a:t>Existe um processo já em andamento.</a:t>
            </a:r>
          </a:p>
          <a:p>
            <a:pPr algn="just"/>
            <a:r>
              <a:rPr lang="pt-BR" b="0" dirty="0" smtClean="0">
                <a:latin typeface="Times New Roman" pitchFamily="18" charset="0"/>
                <a:cs typeface="Times New Roman" pitchFamily="18" charset="0"/>
              </a:rPr>
              <a:t>Serão realizadas reuniões com os setores orientando sobre o atendimento.</a:t>
            </a:r>
          </a:p>
          <a:p>
            <a:pPr algn="just"/>
            <a:r>
              <a:rPr lang="pt-BR" b="0" dirty="0" smtClean="0">
                <a:latin typeface="Times New Roman" pitchFamily="18" charset="0"/>
                <a:cs typeface="Times New Roman" pitchFamily="18" charset="0"/>
              </a:rPr>
              <a:t>Pedido realizado dos reagentes, onde os estoques encontram-se regularizados”.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89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 u="sng" dirty="0">
                <a:latin typeface="Times New Roman" pitchFamily="18" charset="0"/>
                <a:cs typeface="Times New Roman" pitchFamily="18" charset="0"/>
              </a:rPr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100629"/>
            <a:ext cx="7986742" cy="2685562"/>
          </a:xfrm>
        </p:spPr>
        <p:txBody>
          <a:bodyPr/>
          <a:lstStyle/>
          <a:p>
            <a:pPr algn="just"/>
            <a:r>
              <a:rPr lang="pt-BR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b="0" dirty="0" smtClean="0">
                <a:latin typeface="Times New Roman" pitchFamily="18" charset="0"/>
                <a:cs typeface="Times New Roman" pitchFamily="18" charset="0"/>
              </a:rPr>
              <a:t>		Diante do exposto e da análise dos dados, verifica-se que a prestação de serviço realizado pelo hospital regional conforme as manifestações dos usuários demonstraram uma maior incidência nos conceitos bom e ótimo, incentivando-nos assim ao aperfeiçoamento de nossas atividades objetivando o alcance da plena satisfação dos nossos usuários.</a:t>
            </a:r>
          </a:p>
          <a:p>
            <a:endParaRPr lang="pt-BR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20940" cy="478406"/>
          </a:xfrm>
        </p:spPr>
        <p:txBody>
          <a:bodyPr/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Ouvidoria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4083936"/>
          </a:xfrm>
        </p:spPr>
        <p:txBody>
          <a:bodyPr>
            <a:noAutofit/>
          </a:bodyPr>
          <a:lstStyle/>
          <a:p>
            <a:pPr algn="just"/>
            <a:r>
              <a:rPr lang="pt-BR" sz="1700" b="0" dirty="0">
                <a:latin typeface="Times New Roman" pitchFamily="18" charset="0"/>
                <a:cs typeface="Times New Roman" pitchFamily="18" charset="0"/>
              </a:rPr>
              <a:t>A ouvidoria do Hospital Regional tem por objetivo, receber as reclamações/sugestões, analisar e dar um parecer ao usuário/e ou colaborador que realizou a manifestação dentro da nossa Unidade Hospitalar. </a:t>
            </a:r>
          </a:p>
          <a:p>
            <a:pPr algn="just"/>
            <a:r>
              <a:rPr lang="pt-BR" sz="1700" b="0" dirty="0">
                <a:latin typeface="Times New Roman" pitchFamily="18" charset="0"/>
                <a:cs typeface="Times New Roman" pitchFamily="18" charset="0"/>
              </a:rPr>
              <a:t>Todas as manifestações pertinentes à Ouvidoria são registradas em um formulário especifico de cada setor e desta forma recolhido nos primeiros dias do mês, onde é realizada a contagem e apresentada em tabela.</a:t>
            </a:r>
          </a:p>
          <a:p>
            <a:pPr algn="just"/>
            <a:r>
              <a:rPr lang="pt-BR" sz="1700" b="0" dirty="0">
                <a:latin typeface="Times New Roman" pitchFamily="18" charset="0"/>
                <a:cs typeface="Times New Roman" pitchFamily="18" charset="0"/>
              </a:rPr>
              <a:t>Reclamações relatadas por escrito são lidas e encaminhadas por meio de comunicado interno, para os responsáveis dos setores, que tem um prazo de no máximo 04 (quatro) dias para apresentarem uma resolução. Posteriormente é repassado para o usuário as medidas tomadas, desta forma dando devolução às reclamações.</a:t>
            </a:r>
          </a:p>
          <a:p>
            <a:pPr algn="just"/>
            <a:r>
              <a:rPr lang="pt-BR" sz="1700" b="0" dirty="0">
                <a:latin typeface="Times New Roman" pitchFamily="18" charset="0"/>
                <a:cs typeface="Times New Roman" pitchFamily="18" charset="0"/>
              </a:rPr>
              <a:t>Reclamações relatadas por escrito que necessitam de parecer Administrativo, são repassados diretamente para a direção que analisa e posteriormente são direcionadas para o setor Jurídico do hospital para adotar de medidas cabíveis.</a:t>
            </a:r>
          </a:p>
          <a:p>
            <a:pPr algn="just"/>
            <a:r>
              <a:rPr lang="pt-BR" sz="1700" b="0" dirty="0">
                <a:latin typeface="Times New Roman" pitchFamily="18" charset="0"/>
                <a:cs typeface="Times New Roman" pitchFamily="18" charset="0"/>
              </a:rPr>
              <a:t>Acerca dos elogios é apresentado no mural do refeitório no intuído de divulgação</a:t>
            </a:r>
            <a:r>
              <a:rPr lang="pt-BR" sz="18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8496944" cy="650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aixaDeTexto 125"/>
          <p:cNvSpPr txBox="1"/>
          <p:nvPr/>
        </p:nvSpPr>
        <p:spPr>
          <a:xfrm>
            <a:off x="357158" y="500042"/>
            <a:ext cx="850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PLANILHA DE USUARIOS E FUNCIÓNÁRIOS QUE SE MANISFESTARAM NAS URNAS</a:t>
            </a:r>
          </a:p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MÊS DE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OUTUBRO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/>
          </a:p>
        </p:txBody>
      </p:sp>
      <p:sp>
        <p:nvSpPr>
          <p:cNvPr id="127" name="CaixaDeTexto 126"/>
          <p:cNvSpPr txBox="1"/>
          <p:nvPr/>
        </p:nvSpPr>
        <p:spPr>
          <a:xfrm>
            <a:off x="4107988" y="5013176"/>
            <a:ext cx="500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Valores totais: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Internações: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Pronto-Socorro: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40048703"/>
              </p:ext>
            </p:extLst>
          </p:nvPr>
        </p:nvGraphicFramePr>
        <p:xfrm>
          <a:off x="1835696" y="1988840"/>
          <a:ext cx="56166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15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0998847"/>
              </p:ext>
            </p:extLst>
          </p:nvPr>
        </p:nvGraphicFramePr>
        <p:xfrm>
          <a:off x="-498811" y="2060849"/>
          <a:ext cx="10141622" cy="165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9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000" dirty="0" smtClean="0"/>
              <a:t>Elogio 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Enfermeira Glaucia, ótimo atendimento” – (E.)</a:t>
            </a:r>
          </a:p>
          <a:p>
            <a:endParaRPr lang="pt-BR" dirty="0"/>
          </a:p>
        </p:txBody>
      </p:sp>
      <p:sp>
        <p:nvSpPr>
          <p:cNvPr id="4" name="Rosto feliz 3"/>
          <p:cNvSpPr/>
          <p:nvPr/>
        </p:nvSpPr>
        <p:spPr>
          <a:xfrm>
            <a:off x="7668344" y="263404"/>
            <a:ext cx="914400" cy="717324"/>
          </a:xfrm>
          <a:prstGeom prst="smileyFace">
            <a:avLst/>
          </a:prstGeom>
          <a:solidFill>
            <a:schemeClr val="bg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764704"/>
            <a:ext cx="7520940" cy="3915773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ATENDIMENTO GERAL</a:t>
            </a:r>
          </a:p>
          <a:p>
            <a:pPr algn="ctr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RECEPÇÃO E SERVIÇO DE SEGURANÇA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58481927"/>
              </p:ext>
            </p:extLst>
          </p:nvPr>
        </p:nvGraphicFramePr>
        <p:xfrm>
          <a:off x="1907704" y="2060849"/>
          <a:ext cx="56166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67544" y="5229200"/>
            <a:ext cx="38884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   </a:t>
            </a: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 manifestação recebida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60937"/>
              </p:ext>
            </p:extLst>
          </p:nvPr>
        </p:nvGraphicFramePr>
        <p:xfrm>
          <a:off x="4211960" y="5372468"/>
          <a:ext cx="4740697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6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8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8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8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6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RECEPÇÃO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SEGURANÇA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65760"/>
            <a:ext cx="8143932" cy="1191032"/>
          </a:xfrm>
        </p:spPr>
        <p:txBody>
          <a:bodyPr/>
          <a:lstStyle/>
          <a:p>
            <a:pPr algn="ctr"/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AVALIAÇÃO DO ATENDIMENTO </a:t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 CLASSIFICAÇÃO DE RISCO, EQUIPE MÉDICA E EQUIPE DE ENFERMAGEM.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611102"/>
              </p:ext>
            </p:extLst>
          </p:nvPr>
        </p:nvGraphicFramePr>
        <p:xfrm>
          <a:off x="1691680" y="1556792"/>
          <a:ext cx="59766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5536" y="5064854"/>
            <a:ext cx="40423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 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03 manifestações recebidas</a:t>
            </a:r>
          </a:p>
          <a:p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306173"/>
              </p:ext>
            </p:extLst>
          </p:nvPr>
        </p:nvGraphicFramePr>
        <p:xfrm>
          <a:off x="4211960" y="5193192"/>
          <a:ext cx="4740697" cy="13550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6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8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8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8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6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975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ÓTIMO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BOM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54">
                <a:tc>
                  <a:txBody>
                    <a:bodyPr/>
                    <a:lstStyle/>
                    <a:p>
                      <a:r>
                        <a:rPr lang="pt-BR" sz="1000" dirty="0"/>
                        <a:t>CLAS</a:t>
                      </a:r>
                      <a:r>
                        <a:rPr lang="pt-BR" sz="1000" baseline="0" dirty="0"/>
                        <a:t> DE RISCO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54">
                <a:tc>
                  <a:txBody>
                    <a:bodyPr/>
                    <a:lstStyle/>
                    <a:p>
                      <a:r>
                        <a:rPr lang="pt-BR" sz="1000" dirty="0"/>
                        <a:t>EQUIPE MÉDICA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754">
                <a:tc>
                  <a:txBody>
                    <a:bodyPr/>
                    <a:lstStyle/>
                    <a:p>
                      <a:r>
                        <a:rPr lang="pt-BR" sz="1000" dirty="0"/>
                        <a:t>ENFERMAGEM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1062</TotalTime>
  <Words>1060</Words>
  <Application>Microsoft Office PowerPoint</Application>
  <PresentationFormat>Apresentação na tela (4:3)</PresentationFormat>
  <Paragraphs>271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Ângulos</vt:lpstr>
      <vt:lpstr>RELATÓRIO DA OUVIDORIA- MÊS De NOVEMBRO FUNSAU-NA 2018</vt:lpstr>
      <vt:lpstr>Apresentação do PowerPoint</vt:lpstr>
      <vt:lpstr>Ouvidoria </vt:lpstr>
      <vt:lpstr>Apresentação do PowerPoint</vt:lpstr>
      <vt:lpstr>Apresentação do PowerPoint</vt:lpstr>
      <vt:lpstr>Apresentação do PowerPoint</vt:lpstr>
      <vt:lpstr>Elogio </vt:lpstr>
      <vt:lpstr>Apresentação do PowerPoint</vt:lpstr>
      <vt:lpstr>AVALIAÇÃO DO ATENDIMENTO    CLASSIFICAÇÃO DE RISCO, EQUIPE MÉDICA E EQUIPE DE ENFERMAGEM.</vt:lpstr>
      <vt:lpstr>Reclamação</vt:lpstr>
      <vt:lpstr>AVALIAÇÃO DO ATENDIMENTO DOS SERVIÇOS COMPLEMENTARES  RAIO X, ORTOPEDIA, ULTRASSOM E LABORATÓRIO.</vt:lpstr>
      <vt:lpstr>AVALIAÇÃO DA QUALIDADE DAS INSTALAÇÕES   ORGANIZAÇÃO, HIGIENIZAÇÃO X  LIMPEZA E  ACOMODAÇÃO OFERECIDA. </vt:lpstr>
      <vt:lpstr>Apresentação do PowerPoint</vt:lpstr>
      <vt:lpstr>Elogios </vt:lpstr>
      <vt:lpstr>  Internação  QUALIDADE DAS INSTALAÇÕES E DO ATENDIMENTO GERAL    RECEPÇÃO, ALIMENTAÇÃO, ATENDIMENTO DA COPEIRA, INSTALAÇÕES, LIMPEZA E HORARIO DE VISITA. </vt:lpstr>
      <vt:lpstr>AVALIAÇÃO DA QUALIDADE NO ATENDIMENTO DA EQUIPE DE ATENÇÃO A SAÚDE  EQUIPE DE ENFERMAGEM, EQUIPE MÉDICA,  FISIOTERAPIA,  ASSISTENTE SOCIAL E NUTRICIONISTA.</vt:lpstr>
      <vt:lpstr>Sugestão e RECLAMAÇÕES</vt:lpstr>
      <vt:lpstr>RECLAMAÇÕES</vt:lpstr>
      <vt:lpstr>PERFIL DOS MANIFESTANTES </vt:lpstr>
      <vt:lpstr>Apresentação do PowerPoint</vt:lpstr>
      <vt:lpstr> COLABORADORES   ELOGIO</vt:lpstr>
      <vt:lpstr>COLABORADORES   RECLAMAÇÕES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OUVIDORIA- MÊS DE FEVEREIRO FUNSAU-NA 2018</dc:title>
  <dc:creator>Administrador</dc:creator>
  <cp:lastModifiedBy>Microsoft</cp:lastModifiedBy>
  <cp:revision>183</cp:revision>
  <dcterms:modified xsi:type="dcterms:W3CDTF">2018-12-11T16:22:50Z</dcterms:modified>
</cp:coreProperties>
</file>