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257" r:id="rId3"/>
    <p:sldId id="271" r:id="rId4"/>
    <p:sldId id="258" r:id="rId5"/>
    <p:sldId id="259" r:id="rId6"/>
    <p:sldId id="297" r:id="rId7"/>
    <p:sldId id="305" r:id="rId8"/>
    <p:sldId id="272" r:id="rId9"/>
    <p:sldId id="273" r:id="rId10"/>
    <p:sldId id="295" r:id="rId11"/>
    <p:sldId id="307" r:id="rId12"/>
    <p:sldId id="274" r:id="rId13"/>
    <p:sldId id="275" r:id="rId14"/>
    <p:sldId id="306" r:id="rId15"/>
    <p:sldId id="298" r:id="rId16"/>
    <p:sldId id="296" r:id="rId17"/>
    <p:sldId id="277" r:id="rId18"/>
    <p:sldId id="278" r:id="rId19"/>
    <p:sldId id="279" r:id="rId20"/>
    <p:sldId id="303" r:id="rId21"/>
    <p:sldId id="280" r:id="rId22"/>
    <p:sldId id="301" r:id="rId23"/>
    <p:sldId id="308" r:id="rId24"/>
    <p:sldId id="309" r:id="rId25"/>
    <p:sldId id="284"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p:scale>
          <a:sx n="75" d="100"/>
          <a:sy n="75" d="100"/>
        </p:scale>
        <p:origin x="-1218"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Planilha_do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Planilha_do_Microsoft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Planilha_do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Planilha_do_Microsoft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Planilha_do_Microsoft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Planilha_do_Microsoft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Planilha_do_Microsoft_Excel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Planilha_do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902-44F7-9131-5BBD5798251F}"/>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902-44F7-9131-5BBD5798251F}"/>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902-44F7-9131-5BBD5798251F}"/>
              </c:ext>
            </c:extLst>
          </c:dPt>
          <c:dLbls>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Plan1!$A$2:$A$4</c:f>
              <c:strCache>
                <c:ptCount val="3"/>
                <c:pt idx="0">
                  <c:v>INTERNAÇÕES</c:v>
                </c:pt>
                <c:pt idx="1">
                  <c:v>PRONTO SOCORRO</c:v>
                </c:pt>
                <c:pt idx="2">
                  <c:v>COLABORADORES</c:v>
                </c:pt>
              </c:strCache>
            </c:strRef>
          </c:cat>
          <c:val>
            <c:numRef>
              <c:f>Plan1!$B$2:$B$4</c:f>
              <c:numCache>
                <c:formatCode>General</c:formatCode>
                <c:ptCount val="3"/>
                <c:pt idx="0">
                  <c:v>12</c:v>
                </c:pt>
                <c:pt idx="1">
                  <c:v>22</c:v>
                </c:pt>
                <c:pt idx="2">
                  <c:v>10</c:v>
                </c:pt>
              </c:numCache>
            </c:numRef>
          </c:val>
          <c:extLst xmlns:c16r2="http://schemas.microsoft.com/office/drawing/2015/06/chart">
            <c:ext xmlns:c16="http://schemas.microsoft.com/office/drawing/2014/chart" uri="{C3380CC4-5D6E-409C-BE32-E72D297353CC}">
              <c16:uniqueId val="{00000006-C902-44F7-9131-5BBD5798251F}"/>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 </a:t>
            </a:r>
          </a:p>
        </c:rich>
      </c:tx>
      <c:layout/>
      <c:overlay val="1"/>
      <c:spPr>
        <a:noFill/>
        <a:ln>
          <a:noFill/>
        </a:ln>
        <a:effectLst/>
      </c:spPr>
    </c:title>
    <c:autoTitleDeleted val="0"/>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7C8-48B7-B7DE-A303B00BFE7D}"/>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7C8-48B7-B7DE-A303B00BFE7D}"/>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67C8-48B7-B7DE-A303B00BFE7D}"/>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67C8-48B7-B7DE-A303B00BFE7D}"/>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67C8-48B7-B7DE-A303B00BFE7D}"/>
              </c:ext>
            </c:extLst>
          </c:dPt>
          <c:dLbls>
            <c:dLbl>
              <c:idx val="2"/>
              <c:layout>
                <c:manualLayout>
                  <c:x val="0.13886811721774503"/>
                  <c:y val="-3.6018914565048327E-2"/>
                </c:manualLayout>
              </c:layout>
              <c:dLblPos val="bestFit"/>
              <c:showLegendKey val="0"/>
              <c:showVal val="0"/>
              <c:showCatName val="0"/>
              <c:showSerName val="0"/>
              <c:showPercent val="1"/>
              <c:showBubbleSize val="0"/>
            </c:dLbl>
            <c:dLbl>
              <c:idx val="3"/>
              <c:layout>
                <c:manualLayout>
                  <c:x val="0.11959675420679754"/>
                  <c:y val="0.10625763804021775"/>
                </c:manualLayout>
              </c:layout>
              <c:dLblPos val="bestFit"/>
              <c:showLegendKey val="0"/>
              <c:showVal val="0"/>
              <c:showCatName val="0"/>
              <c:showSerName val="0"/>
              <c:showPercent val="1"/>
              <c:showBubbleSize val="0"/>
            </c:dLbl>
            <c:dLbl>
              <c:idx val="4"/>
              <c:layout>
                <c:manualLayout>
                  <c:x val="9.4923925831602751E-2"/>
                  <c:y val="0.17542564715031664"/>
                </c:manualLayout>
              </c:layout>
              <c:dLblPos val="bestFit"/>
              <c:showLegendKey val="0"/>
              <c:showVal val="0"/>
              <c:showCatName val="0"/>
              <c:showSerName val="0"/>
              <c:showPercent val="1"/>
              <c:showBubbleSize val="0"/>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0</c:formatCode>
                <c:ptCount val="5"/>
                <c:pt idx="0">
                  <c:v>15</c:v>
                </c:pt>
                <c:pt idx="1">
                  <c:v>15</c:v>
                </c:pt>
                <c:pt idx="2">
                  <c:v>4</c:v>
                </c:pt>
                <c:pt idx="3">
                  <c:v>4</c:v>
                </c:pt>
                <c:pt idx="4">
                  <c:v>6</c:v>
                </c:pt>
              </c:numCache>
            </c:numRef>
          </c:val>
          <c:extLst xmlns:c16r2="http://schemas.microsoft.com/office/drawing/2015/06/chart">
            <c:ext xmlns:c16="http://schemas.microsoft.com/office/drawing/2014/chart" uri="{C3380CC4-5D6E-409C-BE32-E72D297353CC}">
              <c16:uniqueId val="{0000000A-67C8-48B7-B7DE-A303B00BFE7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OS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5689-4B72-870F-76ADB22C9C99}"/>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5689-4B72-870F-76ADB22C9C99}"/>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5689-4B72-870F-76ADB22C9C99}"/>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5689-4B72-870F-76ADB22C9C99}"/>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5689-4B72-870F-76ADB22C9C99}"/>
              </c:ext>
            </c:extLst>
          </c:dPt>
          <c:dLbls>
            <c:dLbl>
              <c:idx val="1"/>
              <c:layout>
                <c:manualLayout>
                  <c:x val="-2.1682162490646917E-2"/>
                  <c:y val="-0.1713741683022874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8.7581466851742049E-2"/>
                  <c:y val="-4.87124887358194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8.4065793225116883E-2"/>
                  <c:y val="5.73408510165536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9.6097588889052482E-2"/>
                  <c:y val="0.17838326605685784"/>
                </c:manualLayout>
              </c:layout>
              <c:dLblPos val="bestFit"/>
              <c:showLegendKey val="0"/>
              <c:showVal val="0"/>
              <c:showCatName val="0"/>
              <c:showSerName val="0"/>
              <c:showPercent val="1"/>
              <c:showBubbleSize val="0"/>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27</c:v>
                </c:pt>
                <c:pt idx="1">
                  <c:v>12</c:v>
                </c:pt>
                <c:pt idx="2">
                  <c:v>7</c:v>
                </c:pt>
                <c:pt idx="3">
                  <c:v>9</c:v>
                </c:pt>
                <c:pt idx="4">
                  <c:v>11</c:v>
                </c:pt>
              </c:numCache>
            </c:numRef>
          </c:val>
          <c:extLst xmlns:c16r2="http://schemas.microsoft.com/office/drawing/2015/06/chart">
            <c:ext xmlns:c16="http://schemas.microsoft.com/office/drawing/2014/chart" uri="{C3380CC4-5D6E-409C-BE32-E72D297353CC}">
              <c16:uniqueId val="{0000000A-5689-4B72-870F-76ADB22C9C9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16B-46D0-AB96-918FEFD3E6C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16B-46D0-AB96-918FEFD3E6C6}"/>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A16B-46D0-AB96-918FEFD3E6C6}"/>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A16B-46D0-AB96-918FEFD3E6C6}"/>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A16B-46D0-AB96-918FEFD3E6C6}"/>
              </c:ext>
            </c:extLst>
          </c:dPt>
          <c:dLbls>
            <c:dLbl>
              <c:idx val="0"/>
              <c:layout>
                <c:manualLayout>
                  <c:x val="-8.9451287819871952E-2"/>
                  <c:y val="0.1010807826908121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8.5219408491649107E-2"/>
                  <c:y val="4.308236584823909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4.2367109672999295E-2"/>
                  <c:y val="-7.6631763137429171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8.8033910584009181E-2"/>
                  <c:y val="-8.3444200644372843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A16B-46D0-AB96-918FEFD3E6C6}"/>
                </c:ext>
                <c:ext xmlns:c15="http://schemas.microsoft.com/office/drawing/2012/chart" uri="{CE6537A1-D6FC-4f65-9D91-7224C49458BB}">
                  <c15:layout/>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16</c:v>
                </c:pt>
                <c:pt idx="1">
                  <c:v>15</c:v>
                </c:pt>
                <c:pt idx="2">
                  <c:v>2</c:v>
                </c:pt>
                <c:pt idx="3">
                  <c:v>5</c:v>
                </c:pt>
                <c:pt idx="4">
                  <c:v>50</c:v>
                </c:pt>
              </c:numCache>
            </c:numRef>
          </c:val>
          <c:extLst xmlns:c16r2="http://schemas.microsoft.com/office/drawing/2015/06/chart">
            <c:ext xmlns:c16="http://schemas.microsoft.com/office/drawing/2014/chart" uri="{C3380CC4-5D6E-409C-BE32-E72D297353CC}">
              <c16:uniqueId val="{0000000A-A16B-46D0-AB96-918FEFD3E6C6}"/>
            </c:ext>
          </c:extLst>
        </c:ser>
        <c:dLbls>
          <c:showLegendKey val="0"/>
          <c:showVal val="1"/>
          <c:showCatName val="0"/>
          <c:showSerName val="0"/>
          <c:showPercent val="0"/>
          <c:showBubbleSize val="0"/>
          <c:showLeaderLines val="1"/>
        </c:dLbls>
        <c:firstSliceAng val="360"/>
      </c:pieChart>
      <c:spPr>
        <a:noFill/>
        <a:ln>
          <a:noFill/>
        </a:ln>
        <a:effectLst/>
      </c:spPr>
    </c:plotArea>
    <c:legend>
      <c:legendPos val="r"/>
      <c:layout>
        <c:manualLayout>
          <c:xMode val="edge"/>
          <c:yMode val="edge"/>
          <c:x val="0.75047694353405181"/>
          <c:y val="0.28795585212754138"/>
          <c:w val="0.23849997569714479"/>
          <c:h val="0.5387283357404734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2D0-4BF8-8AB9-DFE9764C6080}"/>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2D0-4BF8-8AB9-DFE9764C6080}"/>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02D0-4BF8-8AB9-DFE9764C6080}"/>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02D0-4BF8-8AB9-DFE9764C6080}"/>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02D0-4BF8-8AB9-DFE9764C6080}"/>
              </c:ext>
            </c:extLst>
          </c:dPt>
          <c:dLbls>
            <c:dLbl>
              <c:idx val="2"/>
              <c:layout>
                <c:manualLayout>
                  <c:x val="7.4139855650650663E-2"/>
                  <c:y val="-0.12291298601216218"/>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0.11575546248190435"/>
                  <c:y val="0.1787729809138878"/>
                </c:manualLayout>
              </c:layout>
              <c:dLblPos val="bestFit"/>
              <c:showLegendKey val="0"/>
              <c:showVal val="0"/>
              <c:showCatName val="0"/>
              <c:showSerName val="0"/>
              <c:showPercent val="1"/>
              <c:showBubbleSize val="0"/>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21</c:v>
                </c:pt>
                <c:pt idx="1">
                  <c:v>18</c:v>
                </c:pt>
                <c:pt idx="2">
                  <c:v>5</c:v>
                </c:pt>
                <c:pt idx="3">
                  <c:v>9</c:v>
                </c:pt>
                <c:pt idx="4">
                  <c:v>13</c:v>
                </c:pt>
              </c:numCache>
            </c:numRef>
          </c:val>
          <c:extLst xmlns:c16r2="http://schemas.microsoft.com/office/drawing/2015/06/chart">
            <c:ext xmlns:c16="http://schemas.microsoft.com/office/drawing/2014/chart" uri="{C3380CC4-5D6E-409C-BE32-E72D297353CC}">
              <c16:uniqueId val="{0000000A-02D0-4BF8-8AB9-DFE9764C6080}"/>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3E9-4F37-921F-4FD11D89355F}"/>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3E9-4F37-921F-4FD11D89355F}"/>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3E9-4F37-921F-4FD11D89355F}"/>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3E9-4F37-921F-4FD11D89355F}"/>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3E9-4F37-921F-4FD11D89355F}"/>
              </c:ext>
            </c:extLst>
          </c:dPt>
          <c:dLbls>
            <c:dLbl>
              <c:idx val="2"/>
              <c:layout>
                <c:manualLayout>
                  <c:x val="0.10183590712143095"/>
                  <c:y val="9.8100353078974967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93E9-4F37-921F-4FD11D89355F}"/>
                </c:ext>
                <c:ext xmlns:c15="http://schemas.microsoft.com/office/drawing/2012/chart" uri="{CE6537A1-D6FC-4f65-9D91-7224C49458BB}">
                  <c15:layout/>
                </c:ext>
              </c:extLst>
            </c:dLbl>
            <c:dLbl>
              <c:idx val="3"/>
              <c:layout>
                <c:manualLayout>
                  <c:x val="8.2191145428285747E-2"/>
                  <c:y val="0.14617228665351056"/>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93E9-4F37-921F-4FD11D89355F}"/>
                </c:ext>
                <c:ext xmlns:c15="http://schemas.microsoft.com/office/drawing/2012/chart" uri="{CE6537A1-D6FC-4f65-9D91-7224C49458BB}">
                  <c15:layout/>
                </c:ext>
              </c:extLst>
            </c:dLbl>
            <c:dLbl>
              <c:idx val="4"/>
              <c:layout>
                <c:manualLayout>
                  <c:x val="6.9656427063659598E-2"/>
                  <c:y val="9.5821909647461415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93E9-4F37-921F-4FD11D89355F}"/>
                </c:ext>
                <c:ext xmlns:c15="http://schemas.microsoft.com/office/drawing/2012/chart" uri="{CE6537A1-D6FC-4f65-9D91-7224C49458BB}">
                  <c15:layout/>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38</c:v>
                </c:pt>
                <c:pt idx="1">
                  <c:v>12</c:v>
                </c:pt>
                <c:pt idx="2">
                  <c:v>12</c:v>
                </c:pt>
                <c:pt idx="3">
                  <c:v>2</c:v>
                </c:pt>
                <c:pt idx="4">
                  <c:v>8</c:v>
                </c:pt>
              </c:numCache>
            </c:numRef>
          </c:val>
          <c:extLst xmlns:c16r2="http://schemas.microsoft.com/office/drawing/2015/06/chart">
            <c:ext xmlns:c16="http://schemas.microsoft.com/office/drawing/2014/chart" uri="{C3380CC4-5D6E-409C-BE32-E72D297353CC}">
              <c16:uniqueId val="{0000000A-93E9-4F37-921F-4FD11D89355F}"/>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Vendas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918-4461-9AE5-16A32DF45309}"/>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918-4461-9AE5-16A32DF45309}"/>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918-4461-9AE5-16A32DF45309}"/>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918-4461-9AE5-16A32DF45309}"/>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2918-4461-9AE5-16A32DF45309}"/>
              </c:ext>
            </c:extLst>
          </c:dPt>
          <c:dLbls>
            <c:dLbl>
              <c:idx val="3"/>
              <c:layout>
                <c:manualLayout>
                  <c:x val="7.5842852666807306E-2"/>
                  <c:y val="9.221126239788667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8.1474873578341531E-2"/>
                  <c:y val="0.1473581376608404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23</c:v>
                </c:pt>
                <c:pt idx="1">
                  <c:v>13</c:v>
                </c:pt>
                <c:pt idx="2">
                  <c:v>14</c:v>
                </c:pt>
                <c:pt idx="3">
                  <c:v>2</c:v>
                </c:pt>
                <c:pt idx="4">
                  <c:v>8</c:v>
                </c:pt>
              </c:numCache>
            </c:numRef>
          </c:val>
          <c:extLst xmlns:c16r2="http://schemas.microsoft.com/office/drawing/2015/06/chart">
            <c:ext xmlns:c16="http://schemas.microsoft.com/office/drawing/2014/chart" uri="{C3380CC4-5D6E-409C-BE32-E72D297353CC}">
              <c16:uniqueId val="{0000000A-2918-4461-9AE5-16A32DF4530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VALORES TOTAIS 60</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732-4E38-A672-A08320BAC49E}"/>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732-4E38-A672-A08320BAC49E}"/>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732-4E38-A672-A08320BAC49E}"/>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8732-4E38-A672-A08320BAC49E}"/>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8732-4E38-A672-A08320BAC49E}"/>
              </c:ext>
            </c:extLst>
          </c:dPt>
          <c:dLbls>
            <c:dLbl>
              <c:idx val="0"/>
              <c:layout>
                <c:manualLayout>
                  <c:x val="-6.8584200520929839E-2"/>
                  <c:y val="0.1812511594680429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8732-4E38-A672-A08320BAC49E}"/>
                </c:ext>
                <c:ext xmlns:c15="http://schemas.microsoft.com/office/drawing/2012/chart" uri="{CE6537A1-D6FC-4f65-9D91-7224C49458BB}">
                  <c15:layout/>
                </c:ext>
              </c:extLst>
            </c:dLbl>
            <c:dLbl>
              <c:idx val="2"/>
              <c:layout>
                <c:manualLayout>
                  <c:x val="4.6001215914281128E-2"/>
                  <c:y val="-0.12084045165952756"/>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8732-4E38-A672-A08320BAC49E}"/>
                </c:ext>
                <c:ext xmlns:c15="http://schemas.microsoft.com/office/drawing/2012/chart" uri="{CE6537A1-D6FC-4f65-9D91-7224C49458BB}">
                  <c15:layout/>
                </c:ext>
              </c:extLst>
            </c:dLbl>
            <c:dLbl>
              <c:idx val="4"/>
              <c:layout>
                <c:manualLayout>
                  <c:x val="7.3176437185991691E-2"/>
                  <c:y val="0.17769453450992231"/>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8732-4E38-A672-A08320BAC49E}"/>
                </c:ext>
                <c:ext xmlns:c15="http://schemas.microsoft.com/office/drawing/2012/chart" uri="{CE6537A1-D6FC-4f65-9D91-7224C49458BB}">
                  <c15:layout/>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USUÁRIO</c:v>
                </c:pt>
                <c:pt idx="1">
                  <c:v>FAMILIARES</c:v>
                </c:pt>
                <c:pt idx="2">
                  <c:v>OUTROS</c:v>
                </c:pt>
                <c:pt idx="3">
                  <c:v>NÃO RESPONDERAM</c:v>
                </c:pt>
                <c:pt idx="4">
                  <c:v>COLABORADORES</c:v>
                </c:pt>
              </c:strCache>
            </c:strRef>
          </c:cat>
          <c:val>
            <c:numRef>
              <c:f>Plan1!$B$2:$B$6</c:f>
              <c:numCache>
                <c:formatCode>General</c:formatCode>
                <c:ptCount val="5"/>
                <c:pt idx="0">
                  <c:v>9</c:v>
                </c:pt>
                <c:pt idx="1">
                  <c:v>13</c:v>
                </c:pt>
                <c:pt idx="2">
                  <c:v>3</c:v>
                </c:pt>
                <c:pt idx="3">
                  <c:v>9</c:v>
                </c:pt>
                <c:pt idx="4">
                  <c:v>10</c:v>
                </c:pt>
              </c:numCache>
            </c:numRef>
          </c:val>
          <c:extLst xmlns:c16r2="http://schemas.microsoft.com/office/drawing/2015/06/chart">
            <c:ext xmlns:c16="http://schemas.microsoft.com/office/drawing/2014/chart" uri="{C3380CC4-5D6E-409C-BE32-E72D297353CC}">
              <c16:uniqueId val="{0000000A-8732-4E38-A672-A08320BAC49E}"/>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pt-BR"/>
        </a:p>
      </dgm:t>
    </dgm:pt>
    <dgm:pt modelId="{817CF980-23E6-4B68-B4C8-CC86166DF60E}">
      <dgm:prSet/>
      <dgm:spPr/>
      <dgm:t>
        <a:bodyPr/>
        <a:lstStyle/>
        <a:p>
          <a:pPr rtl="0"/>
          <a:r>
            <a:rPr lang="pt-BR" b="1" dirty="0"/>
            <a:t>PRONTO SOCORRO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Y="4348">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112767" y="0"/>
          <a:ext cx="6744178" cy="165618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331" tIns="194310" rIns="362712" bIns="194310" numCol="1" spcCol="1270" anchor="ctr" anchorCtr="0">
          <a:noAutofit/>
        </a:bodyPr>
        <a:lstStyle/>
        <a:p>
          <a:pPr lvl="0" algn="ctr" defTabSz="2266950" rtl="0">
            <a:lnSpc>
              <a:spcPct val="90000"/>
            </a:lnSpc>
            <a:spcBef>
              <a:spcPct val="0"/>
            </a:spcBef>
            <a:spcAft>
              <a:spcPct val="35000"/>
            </a:spcAft>
          </a:pPr>
          <a:r>
            <a:rPr lang="pt-BR" sz="5100" b="1" kern="1200" dirty="0"/>
            <a:t>PRONTO SOCORRO</a:t>
          </a:r>
          <a:endParaRPr lang="pt-BR" sz="5100" kern="1200" dirty="0"/>
        </a:p>
      </dsp:txBody>
      <dsp:txXfrm rot="10800000">
        <a:off x="2526812" y="0"/>
        <a:ext cx="6330133" cy="1656182"/>
      </dsp:txXfrm>
    </dsp:sp>
    <dsp:sp modelId="{F8182924-6212-48FB-9254-BD55F5563596}">
      <dsp:nvSpPr>
        <dsp:cNvPr id="0" name=""/>
        <dsp:cNvSpPr/>
      </dsp:nvSpPr>
      <dsp:spPr>
        <a:xfrm>
          <a:off x="1284675" y="0"/>
          <a:ext cx="1656182" cy="16561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6B21C-F016-46A4-8F44-F2C8351E54A6}" type="datetimeFigureOut">
              <a:rPr lang="pt-BR" smtClean="0"/>
              <a:pPr/>
              <a:t>21/1/2019</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F5DE1-B2A2-4ADD-9129-78E6E9027F2A}" type="slidenum">
              <a:rPr lang="pt-BR" smtClean="0"/>
              <a:pPr/>
              <a:t>‹nº›</a:t>
            </a:fld>
            <a:endParaRPr lang="pt-BR" dirty="0"/>
          </a:p>
        </p:txBody>
      </p:sp>
    </p:spTree>
    <p:extLst>
      <p:ext uri="{BB962C8B-B14F-4D97-AF65-F5344CB8AC3E}">
        <p14:creationId xmlns:p14="http://schemas.microsoft.com/office/powerpoint/2010/main" val="201107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5F5DE1-B2A2-4ADD-9129-78E6E9027F2A}" type="slidenum">
              <a:rPr lang="pt-BR" smtClean="0"/>
              <a:pPr/>
              <a:t>25</a:t>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BR"/>
              <a:t>Clique para editar o título mestre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FA04D95-1E15-4E09-AB23-A3C47E5EF91F}" type="datetimeFigureOut">
              <a:rPr lang="pt-BR" smtClean="0"/>
              <a:pPr/>
              <a:t>21/1/2019</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4FA04D95-1E15-4E09-AB23-A3C47E5EF91F}" type="datetimeFigureOut">
              <a:rPr lang="pt-BR" smtClean="0"/>
              <a:pPr/>
              <a:t>21/1/2019</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4FA04D95-1E15-4E09-AB23-A3C47E5EF91F}" type="datetimeFigureOut">
              <a:rPr lang="pt-BR" smtClean="0"/>
              <a:pPr/>
              <a:t>21/1/2019</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FA04D95-1E15-4E09-AB23-A3C47E5EF91F}" type="datetimeFigureOut">
              <a:rPr lang="pt-BR" smtClean="0"/>
              <a:pPr/>
              <a:t>21/1/2019</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a:t>Clique para editar o título mestre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a:t>Clique para editar o texto mestre</a:t>
            </a:r>
          </a:p>
        </p:txBody>
      </p:sp>
      <p:sp>
        <p:nvSpPr>
          <p:cNvPr id="4" name="Date Placeholder 3"/>
          <p:cNvSpPr>
            <a:spLocks noGrp="1"/>
          </p:cNvSpPr>
          <p:nvPr>
            <p:ph type="dt" sz="half" idx="10"/>
          </p:nvPr>
        </p:nvSpPr>
        <p:spPr/>
        <p:txBody>
          <a:bodyPr/>
          <a:lstStyle/>
          <a:p>
            <a:fld id="{4FA04D95-1E15-4E09-AB23-A3C47E5EF91F}" type="datetimeFigureOut">
              <a:rPr lang="pt-BR" smtClean="0"/>
              <a:pPr/>
              <a:t>21/1/2019</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FA04D95-1E15-4E09-AB23-A3C47E5EF91F}" type="datetimeFigureOut">
              <a:rPr lang="pt-BR" smtClean="0"/>
              <a:pPr/>
              <a:t>21/1/2019</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068602C-B928-4A2D-9A26-863F478E7A0D}" type="slidenum">
              <a:rPr lang="pt-BR" smtClean="0"/>
              <a:pPr/>
              <a:t>‹nº›</a:t>
            </a:fld>
            <a:endParaRPr lang="pt-BR" dirty="0"/>
          </a:p>
        </p:txBody>
      </p:sp>
      <p:sp>
        <p:nvSpPr>
          <p:cNvPr id="8" name="Title 7"/>
          <p:cNvSpPr>
            <a:spLocks noGrp="1"/>
          </p:cNvSpPr>
          <p:nvPr>
            <p:ph type="title"/>
          </p:nvPr>
        </p:nvSpPr>
        <p:spPr/>
        <p:txBody>
          <a:bodyPr/>
          <a:lstStyle/>
          <a:p>
            <a:r>
              <a:rPr lang="pt-BR"/>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a:t>Clique para editar o texto mestre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a:t>Clique para editar o texto mestre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FA04D95-1E15-4E09-AB23-A3C47E5EF91F}" type="datetimeFigureOut">
              <a:rPr lang="pt-BR" smtClean="0"/>
              <a:pPr/>
              <a:t>21/1/2019</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4FA04D95-1E15-4E09-AB23-A3C47E5EF91F}" type="datetimeFigureOut">
              <a:rPr lang="pt-BR" smtClean="0"/>
              <a:pPr/>
              <a:t>21/1/2019</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04D95-1E15-4E09-AB23-A3C47E5EF91F}" type="datetimeFigureOut">
              <a:rPr lang="pt-BR" smtClean="0"/>
              <a:pPr/>
              <a:t>21/1/2019</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a:t>Clique para editar o título mestre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pt-BR"/>
              <a:t>Clique para editar o texto mestre</a:t>
            </a:r>
          </a:p>
        </p:txBody>
      </p:sp>
      <p:sp>
        <p:nvSpPr>
          <p:cNvPr id="5" name="Date Placeholder 4"/>
          <p:cNvSpPr>
            <a:spLocks noGrp="1"/>
          </p:cNvSpPr>
          <p:nvPr>
            <p:ph type="dt" sz="half" idx="10"/>
          </p:nvPr>
        </p:nvSpPr>
        <p:spPr/>
        <p:txBody>
          <a:bodyPr/>
          <a:lstStyle/>
          <a:p>
            <a:fld id="{4FA04D95-1E15-4E09-AB23-A3C47E5EF91F}" type="datetimeFigureOut">
              <a:rPr lang="pt-BR" smtClean="0"/>
              <a:pPr/>
              <a:t>21/1/2019</a:t>
            </a:fld>
            <a:endParaRPr lang="pt-BR"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BR"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068602C-B928-4A2D-9A26-863F478E7A0D}"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BR" dirty="0"/>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BR"/>
              <a:t>Clique para editar o título mestre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4FA04D95-1E15-4E09-AB23-A3C47E5EF91F}" type="datetimeFigureOut">
              <a:rPr lang="pt-BR" smtClean="0"/>
              <a:pPr/>
              <a:t>21/1/2019</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FA04D95-1E15-4E09-AB23-A3C47E5EF91F}" type="datetimeFigureOut">
              <a:rPr lang="pt-BR" smtClean="0"/>
              <a:pPr/>
              <a:t>21/1/2019</a:t>
            </a:fld>
            <a:endParaRPr lang="pt-BR"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BR"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068602C-B928-4A2D-9A26-863F478E7A0D}"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79713" y="3645024"/>
            <a:ext cx="7056784" cy="3212976"/>
          </a:xfrm>
        </p:spPr>
        <p:txBody>
          <a:bodyPr>
            <a:noAutofit/>
          </a:bodyPr>
          <a:lstStyle/>
          <a:p>
            <a:pPr algn="ctr"/>
            <a:r>
              <a:rPr lang="pt-BR" sz="4400" dirty="0">
                <a:solidFill>
                  <a:schemeClr val="tx1"/>
                </a:solidFill>
                <a:latin typeface="Times New Roman" pitchFamily="18" charset="0"/>
                <a:cs typeface="Times New Roman" pitchFamily="18" charset="0"/>
              </a:rPr>
              <a:t>RELATÓRIO DA OUVIDORIA- MÊS De </a:t>
            </a:r>
            <a:r>
              <a:rPr lang="pt-BR" sz="4400" dirty="0" smtClean="0">
                <a:latin typeface="Times New Roman" pitchFamily="18" charset="0"/>
                <a:cs typeface="Times New Roman" pitchFamily="18" charset="0"/>
              </a:rPr>
              <a:t>DEZEMBRO</a:t>
            </a:r>
            <a:r>
              <a:rPr lang="pt-BR" sz="4400" dirty="0">
                <a:solidFill>
                  <a:schemeClr val="tx1"/>
                </a:solidFill>
                <a:latin typeface="Times New Roman" pitchFamily="18" charset="0"/>
                <a:cs typeface="Times New Roman" pitchFamily="18" charset="0"/>
              </a:rPr>
              <a:t/>
            </a:r>
            <a:br>
              <a:rPr lang="pt-BR" sz="4400" dirty="0">
                <a:solidFill>
                  <a:schemeClr val="tx1"/>
                </a:solidFill>
                <a:latin typeface="Times New Roman" pitchFamily="18" charset="0"/>
                <a:cs typeface="Times New Roman" pitchFamily="18" charset="0"/>
              </a:rPr>
            </a:br>
            <a:r>
              <a:rPr lang="pt-BR" sz="1800" dirty="0">
                <a:latin typeface="Times New Roman" pitchFamily="18" charset="0"/>
                <a:cs typeface="Times New Roman" pitchFamily="18" charset="0"/>
              </a:rPr>
              <a:t>FUNSAU-NA</a:t>
            </a:r>
            <a:br>
              <a:rPr lang="pt-BR" sz="1800" dirty="0">
                <a:latin typeface="Times New Roman" pitchFamily="18" charset="0"/>
                <a:cs typeface="Times New Roman" pitchFamily="18" charset="0"/>
              </a:rPr>
            </a:br>
            <a:r>
              <a:rPr lang="pt-BR" sz="1800" dirty="0">
                <a:latin typeface="Times New Roman" pitchFamily="18" charset="0"/>
                <a:cs typeface="Times New Roman" pitchFamily="18" charset="0"/>
              </a:rPr>
              <a:t>2018</a:t>
            </a:r>
            <a:endParaRPr lang="pt-BR" sz="1800" dirty="0">
              <a:solidFill>
                <a:schemeClr val="tx1"/>
              </a:solidFill>
              <a:latin typeface="Times New Roman" pitchFamily="18" charset="0"/>
              <a:cs typeface="Times New Roman" pitchFamily="18" charset="0"/>
            </a:endParaRPr>
          </a:p>
        </p:txBody>
      </p:sp>
      <p:sp>
        <p:nvSpPr>
          <p:cNvPr id="3" name="Subtítulo 2"/>
          <p:cNvSpPr>
            <a:spLocks noGrp="1"/>
          </p:cNvSpPr>
          <p:nvPr>
            <p:ph type="subTitle" idx="1"/>
          </p:nvPr>
        </p:nvSpPr>
        <p:spPr/>
        <p:txBody>
          <a:bodyPr>
            <a:noAutofit/>
          </a:bodyPr>
          <a:lstStyle/>
          <a:p>
            <a:pPr algn="l"/>
            <a:r>
              <a:rPr lang="pt-BR" sz="1200" dirty="0" smtClean="0">
                <a:latin typeface="Times New Roman" pitchFamily="18" charset="0"/>
                <a:cs typeface="Times New Roman" pitchFamily="18" charset="0"/>
              </a:rPr>
              <a:t>elaborado</a:t>
            </a:r>
            <a:r>
              <a:rPr lang="pt-BR" sz="1200" dirty="0" smtClean="0">
                <a:solidFill>
                  <a:schemeClr val="tx1"/>
                </a:solidFill>
                <a:latin typeface="Times New Roman" pitchFamily="18" charset="0"/>
                <a:cs typeface="Times New Roman" pitchFamily="18" charset="0"/>
              </a:rPr>
              <a:t> Por </a:t>
            </a:r>
            <a:r>
              <a:rPr lang="pt-BR" sz="1200" dirty="0">
                <a:latin typeface="Times New Roman" pitchFamily="18" charset="0"/>
                <a:cs typeface="Times New Roman" pitchFamily="18" charset="0"/>
              </a:rPr>
              <a:t>Juliane neves dos santos</a:t>
            </a:r>
            <a:r>
              <a:rPr lang="pt-BR" sz="1200" dirty="0">
                <a:solidFill>
                  <a:schemeClr val="tx1"/>
                </a:solidFill>
                <a:latin typeface="Times New Roman" pitchFamily="18" charset="0"/>
                <a:cs typeface="Times New Roman" pitchFamily="18" charset="0"/>
              </a:rPr>
              <a:t> </a:t>
            </a:r>
            <a:r>
              <a:rPr lang="pt-BR" sz="1200" dirty="0" smtClean="0">
                <a:solidFill>
                  <a:schemeClr val="tx1"/>
                </a:solidFill>
                <a:latin typeface="Times New Roman" pitchFamily="18" charset="0"/>
                <a:cs typeface="Times New Roman" pitchFamily="18" charset="0"/>
              </a:rPr>
              <a:t>ouvidora</a:t>
            </a:r>
            <a:r>
              <a:rPr lang="pt-BR" sz="1200" dirty="0">
                <a:solidFill>
                  <a:schemeClr val="tx1"/>
                </a:solidFill>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887406" cy="125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04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116632"/>
            <a:ext cx="7520940" cy="360040"/>
          </a:xfrm>
        </p:spPr>
        <p:txBody>
          <a:bodyPr/>
          <a:lstStyle/>
          <a:p>
            <a:pPr algn="ctr"/>
            <a:r>
              <a:rPr lang="pt-BR" sz="2000" dirty="0" smtClean="0"/>
              <a:t>Reclamação</a:t>
            </a:r>
            <a:endParaRPr lang="pt-BR" sz="2000" dirty="0"/>
          </a:p>
        </p:txBody>
      </p:sp>
      <p:sp>
        <p:nvSpPr>
          <p:cNvPr id="3" name="Espaço Reservado para Conteúdo 2"/>
          <p:cNvSpPr>
            <a:spLocks noGrp="1"/>
          </p:cNvSpPr>
          <p:nvPr>
            <p:ph idx="1"/>
          </p:nvPr>
        </p:nvSpPr>
        <p:spPr>
          <a:xfrm>
            <a:off x="822960" y="476672"/>
            <a:ext cx="7520940" cy="5472608"/>
          </a:xfrm>
        </p:spPr>
        <p:txBody>
          <a:bodyPr>
            <a:normAutofit/>
          </a:bodyPr>
          <a:lstStyle/>
          <a:p>
            <a:pPr algn="just">
              <a:buFont typeface="Wingdings" pitchFamily="2" charset="2"/>
              <a:buChar char="ü"/>
            </a:pPr>
            <a:endParaRPr lang="pt-BR" dirty="0" smtClean="0"/>
          </a:p>
          <a:p>
            <a:pPr algn="just">
              <a:buFont typeface="Wingdings" pitchFamily="2" charset="2"/>
              <a:buChar char="ü"/>
            </a:pPr>
            <a:r>
              <a:rPr lang="pt-BR" sz="1800" dirty="0">
                <a:latin typeface="Times New Roman" pitchFamily="18" charset="0"/>
                <a:cs typeface="Times New Roman" pitchFamily="18" charset="0"/>
              </a:rPr>
              <a:t>Anônimo</a:t>
            </a:r>
            <a:r>
              <a:rPr lang="pt-BR" sz="1800" b="0" dirty="0">
                <a:latin typeface="Times New Roman" pitchFamily="18" charset="0"/>
                <a:cs typeface="Times New Roman" pitchFamily="18" charset="0"/>
              </a:rPr>
              <a:t>: “O paciente demora muito a ser reavaliado após ficar em observação” – 24/12/2018.</a:t>
            </a:r>
          </a:p>
          <a:p>
            <a:pPr algn="just"/>
            <a:r>
              <a:rPr lang="pt-BR" sz="1800" dirty="0">
                <a:latin typeface="Times New Roman" pitchFamily="18" charset="0"/>
                <a:cs typeface="Times New Roman" pitchFamily="18" charset="0"/>
              </a:rPr>
              <a:t>Resposta: </a:t>
            </a:r>
            <a:r>
              <a:rPr lang="pt-BR" sz="1800" b="0" dirty="0">
                <a:latin typeface="Times New Roman" pitchFamily="18" charset="0"/>
                <a:cs typeface="Times New Roman" pitchFamily="18" charset="0"/>
              </a:rPr>
              <a:t>Paciente em observação pode ficar até 12 horas e dependendo da situação de observação poderá sim demorar a ser reavaliado</a:t>
            </a:r>
            <a:r>
              <a:rPr lang="pt-BR" sz="1800" b="0" dirty="0" smtClean="0">
                <a:latin typeface="Times New Roman" pitchFamily="18" charset="0"/>
                <a:cs typeface="Times New Roman" pitchFamily="18" charset="0"/>
              </a:rPr>
              <a:t>.</a:t>
            </a:r>
          </a:p>
          <a:p>
            <a:pPr algn="just"/>
            <a:endParaRPr lang="pt-BR" sz="1400" b="0" dirty="0">
              <a:latin typeface="Times New Roman" pitchFamily="18" charset="0"/>
              <a:cs typeface="Times New Roman" pitchFamily="18" charset="0"/>
            </a:endParaRPr>
          </a:p>
          <a:p>
            <a:pPr algn="just">
              <a:buFont typeface="Wingdings" pitchFamily="2" charset="2"/>
              <a:buChar char="ü"/>
            </a:pPr>
            <a:r>
              <a:rPr lang="pt-BR" sz="1800" dirty="0" smtClean="0">
                <a:latin typeface="Times New Roman" pitchFamily="18" charset="0"/>
                <a:cs typeface="Times New Roman" pitchFamily="18" charset="0"/>
              </a:rPr>
              <a:t>**** </a:t>
            </a:r>
            <a:r>
              <a:rPr lang="pt-BR" sz="1800" dirty="0">
                <a:latin typeface="Times New Roman" pitchFamily="18" charset="0"/>
                <a:cs typeface="Times New Roman" pitchFamily="18" charset="0"/>
              </a:rPr>
              <a:t>masculino, 29 anos (05/12/2018): </a:t>
            </a:r>
            <a:r>
              <a:rPr lang="pt-BR" sz="1800" b="0" dirty="0">
                <a:latin typeface="Times New Roman" pitchFamily="18" charset="0"/>
                <a:cs typeface="Times New Roman" pitchFamily="18" charset="0"/>
              </a:rPr>
              <a:t>“Teste de alergia antes de aplicar medicações”</a:t>
            </a:r>
          </a:p>
          <a:p>
            <a:pPr algn="just"/>
            <a:r>
              <a:rPr lang="pt-BR" sz="1800" dirty="0">
                <a:latin typeface="Times New Roman" pitchFamily="18" charset="0"/>
                <a:cs typeface="Times New Roman" pitchFamily="18" charset="0"/>
              </a:rPr>
              <a:t> Resposta: </a:t>
            </a:r>
            <a:r>
              <a:rPr lang="pt-BR" sz="1800" b="0" dirty="0">
                <a:latin typeface="Times New Roman" pitchFamily="18" charset="0"/>
                <a:cs typeface="Times New Roman" pitchFamily="18" charset="0"/>
              </a:rPr>
              <a:t>Não se faz teste de alergia antes de medicações</a:t>
            </a:r>
            <a:r>
              <a:rPr lang="pt-BR" sz="1800" b="0" dirty="0" smtClean="0">
                <a:latin typeface="Times New Roman" pitchFamily="18" charset="0"/>
                <a:cs typeface="Times New Roman" pitchFamily="18" charset="0"/>
              </a:rPr>
              <a:t>.</a:t>
            </a:r>
          </a:p>
          <a:p>
            <a:pPr algn="just"/>
            <a:endParaRPr lang="pt-BR" sz="1400" b="0" dirty="0">
              <a:latin typeface="Times New Roman" pitchFamily="18" charset="0"/>
              <a:cs typeface="Times New Roman" pitchFamily="18" charset="0"/>
            </a:endParaRPr>
          </a:p>
          <a:p>
            <a:pPr algn="just">
              <a:buFont typeface="Wingdings" pitchFamily="2" charset="2"/>
              <a:buChar char="ü"/>
            </a:pPr>
            <a:r>
              <a:rPr lang="pt-BR" sz="1800" b="0" dirty="0">
                <a:latin typeface="Times New Roman" pitchFamily="18" charset="0"/>
                <a:cs typeface="Times New Roman" pitchFamily="18" charset="0"/>
              </a:rPr>
              <a:t>“Horário de descanso dos médicos visíveis para conhecimento dos usuários dos serviços médicos</a:t>
            </a:r>
            <a:r>
              <a:rPr lang="pt-BR" sz="1800" b="0" dirty="0" smtClean="0">
                <a:latin typeface="Times New Roman" pitchFamily="18" charset="0"/>
                <a:cs typeface="Times New Roman" pitchFamily="18" charset="0"/>
              </a:rPr>
              <a:t>”</a:t>
            </a:r>
          </a:p>
          <a:p>
            <a:pPr algn="just"/>
            <a:r>
              <a:rPr lang="pt-BR" sz="1800" dirty="0" smtClean="0">
                <a:latin typeface="Times New Roman" pitchFamily="18" charset="0"/>
                <a:cs typeface="Times New Roman" pitchFamily="18" charset="0"/>
              </a:rPr>
              <a:t>Resposta</a:t>
            </a:r>
            <a:r>
              <a:rPr lang="pt-BR" sz="1800" dirty="0">
                <a:latin typeface="Times New Roman" pitchFamily="18" charset="0"/>
                <a:cs typeface="Times New Roman" pitchFamily="18" charset="0"/>
              </a:rPr>
              <a:t>: </a:t>
            </a:r>
            <a:r>
              <a:rPr lang="pt-BR" sz="1800" b="0" dirty="0">
                <a:latin typeface="Times New Roman" pitchFamily="18" charset="0"/>
                <a:cs typeface="Times New Roman" pitchFamily="18" charset="0"/>
              </a:rPr>
              <a:t>Não existe horário de descanso fixo, é realizado intervalo de descanso quando possível.</a:t>
            </a:r>
          </a:p>
          <a:p>
            <a:endParaRPr lang="pt-BR" dirty="0"/>
          </a:p>
        </p:txBody>
      </p:sp>
    </p:spTree>
    <p:extLst>
      <p:ext uri="{BB962C8B-B14F-4D97-AF65-F5344CB8AC3E}">
        <p14:creationId xmlns:p14="http://schemas.microsoft.com/office/powerpoint/2010/main" val="2084801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332656"/>
            <a:ext cx="8496944" cy="4608512"/>
          </a:xfrm>
        </p:spPr>
        <p:txBody>
          <a:bodyPr>
            <a:noAutofit/>
          </a:bodyPr>
          <a:lstStyle/>
          <a:p>
            <a:pPr algn="just">
              <a:buFont typeface="Wingdings" pitchFamily="2" charset="2"/>
              <a:buChar char="ü"/>
            </a:pPr>
            <a:r>
              <a:rPr lang="pt-BR" sz="1700" b="0" dirty="0">
                <a:latin typeface="Times New Roman" pitchFamily="18" charset="0"/>
                <a:cs typeface="Times New Roman" pitchFamily="18" charset="0"/>
              </a:rPr>
              <a:t>“Se deixar o paciente em observação, observar fazendo no mínimo acompanhamento da temperatura”</a:t>
            </a:r>
          </a:p>
          <a:p>
            <a:pPr algn="just"/>
            <a:r>
              <a:rPr lang="pt-BR" sz="1700" dirty="0">
                <a:latin typeface="Times New Roman" pitchFamily="18" charset="0"/>
                <a:cs typeface="Times New Roman" pitchFamily="18" charset="0"/>
              </a:rPr>
              <a:t>Resposta (Diretor técnico): </a:t>
            </a:r>
            <a:r>
              <a:rPr lang="pt-BR" sz="1700" b="0" dirty="0">
                <a:latin typeface="Times New Roman" pitchFamily="18" charset="0"/>
                <a:cs typeface="Times New Roman" pitchFamily="18" charset="0"/>
              </a:rPr>
              <a:t>Existe tempo para diminuição da temperatura e o acompanhamento é feito em seu devido tempo.</a:t>
            </a:r>
          </a:p>
          <a:p>
            <a:pPr algn="just"/>
            <a:r>
              <a:rPr lang="pt-BR" sz="1700" dirty="0">
                <a:latin typeface="Times New Roman" pitchFamily="18" charset="0"/>
                <a:cs typeface="Times New Roman" pitchFamily="18" charset="0"/>
              </a:rPr>
              <a:t>Resposta (Diretora de atenção à saúde): </a:t>
            </a:r>
            <a:r>
              <a:rPr lang="pt-BR" sz="1700" b="0" dirty="0">
                <a:latin typeface="Times New Roman" pitchFamily="18" charset="0"/>
                <a:cs typeface="Times New Roman" pitchFamily="18" charset="0"/>
              </a:rPr>
              <a:t>Todos os funcionários inclusive enfermeiros são ciente quanto ao controle de sinais vitais</a:t>
            </a:r>
            <a:r>
              <a:rPr lang="pt-BR" sz="1700" b="0" dirty="0" smtClean="0">
                <a:latin typeface="Times New Roman" pitchFamily="18" charset="0"/>
                <a:cs typeface="Times New Roman" pitchFamily="18" charset="0"/>
              </a:rPr>
              <a:t>.</a:t>
            </a:r>
          </a:p>
          <a:p>
            <a:pPr algn="just"/>
            <a:r>
              <a:rPr lang="pt-BR" sz="1700" b="0" dirty="0">
                <a:latin typeface="Times New Roman" pitchFamily="18" charset="0"/>
                <a:cs typeface="Times New Roman" pitchFamily="18" charset="0"/>
              </a:rPr>
              <a:t>	</a:t>
            </a:r>
            <a:r>
              <a:rPr lang="pt-BR" sz="1700" b="0" dirty="0" smtClean="0">
                <a:latin typeface="Times New Roman" pitchFamily="18" charset="0"/>
                <a:cs typeface="Times New Roman" pitchFamily="18" charset="0"/>
              </a:rPr>
              <a:t>Estamos a disposição se caso o paciente queira vim até a ouvidoria para melhor esclarecimento e que o mesmo possa nos informar o horário que não foi verificado a temperatura para que sejam tomadas providências.</a:t>
            </a:r>
          </a:p>
          <a:p>
            <a:pPr algn="just"/>
            <a:r>
              <a:rPr lang="pt-BR" sz="1700" b="0" i="1" dirty="0" err="1" smtClean="0">
                <a:latin typeface="Times New Roman" pitchFamily="18" charset="0"/>
                <a:cs typeface="Times New Roman" pitchFamily="18" charset="0"/>
              </a:rPr>
              <a:t>Obs</a:t>
            </a:r>
            <a:r>
              <a:rPr lang="pt-BR" sz="1700" b="0" i="1" dirty="0" smtClean="0">
                <a:latin typeface="Times New Roman" pitchFamily="18" charset="0"/>
                <a:cs typeface="Times New Roman" pitchFamily="18" charset="0"/>
              </a:rPr>
              <a:t> – tentado contato telefônico, porém sem sucesso.</a:t>
            </a:r>
          </a:p>
          <a:p>
            <a:pPr algn="just">
              <a:buFont typeface="Wingdings" pitchFamily="2" charset="2"/>
              <a:buChar char="ü"/>
            </a:pPr>
            <a:r>
              <a:rPr lang="pt-BR" sz="1700" b="0" dirty="0">
                <a:latin typeface="Times New Roman" pitchFamily="18" charset="0"/>
                <a:cs typeface="Times New Roman" pitchFamily="18" charset="0"/>
              </a:rPr>
              <a:t> </a:t>
            </a:r>
            <a:r>
              <a:rPr lang="pt-BR" sz="1700" b="0" dirty="0" smtClean="0">
                <a:latin typeface="Times New Roman" pitchFamily="18" charset="0"/>
                <a:cs typeface="Times New Roman" pitchFamily="18" charset="0"/>
              </a:rPr>
              <a:t>“</a:t>
            </a:r>
            <a:r>
              <a:rPr lang="pt-BR" sz="1700" b="0" dirty="0">
                <a:latin typeface="Times New Roman" pitchFamily="18" charset="0"/>
                <a:cs typeface="Times New Roman" pitchFamily="18" charset="0"/>
              </a:rPr>
              <a:t>Informações verdadeiras sobre os médicos do horário noturno”.</a:t>
            </a:r>
          </a:p>
          <a:p>
            <a:pPr algn="just"/>
            <a:r>
              <a:rPr lang="pt-BR" sz="1700" dirty="0">
                <a:latin typeface="Times New Roman" pitchFamily="18" charset="0"/>
                <a:cs typeface="Times New Roman" pitchFamily="18" charset="0"/>
              </a:rPr>
              <a:t>Resposta: </a:t>
            </a:r>
            <a:r>
              <a:rPr lang="pt-BR" sz="1700" b="0" dirty="0">
                <a:latin typeface="Times New Roman" pitchFamily="18" charset="0"/>
                <a:cs typeface="Times New Roman" pitchFamily="18" charset="0"/>
              </a:rPr>
              <a:t>Os médicos são livres para trocas de plantões</a:t>
            </a:r>
            <a:r>
              <a:rPr lang="pt-BR" sz="1700" b="0" dirty="0" smtClean="0">
                <a:latin typeface="Times New Roman" pitchFamily="18" charset="0"/>
                <a:cs typeface="Times New Roman" pitchFamily="18" charset="0"/>
              </a:rPr>
              <a:t>.</a:t>
            </a:r>
          </a:p>
          <a:p>
            <a:pPr algn="just">
              <a:buFont typeface="Wingdings" pitchFamily="2" charset="2"/>
              <a:buChar char="ü"/>
            </a:pPr>
            <a:r>
              <a:rPr lang="pt-BR" sz="1700" dirty="0" smtClean="0">
                <a:latin typeface="Times New Roman" pitchFamily="18" charset="0"/>
                <a:cs typeface="Times New Roman" pitchFamily="18" charset="0"/>
              </a:rPr>
              <a:t>Anônimo </a:t>
            </a:r>
            <a:r>
              <a:rPr lang="pt-BR" sz="1700" b="0" dirty="0">
                <a:latin typeface="Times New Roman" pitchFamily="18" charset="0"/>
                <a:cs typeface="Times New Roman" pitchFamily="18" charset="0"/>
              </a:rPr>
              <a:t>“É necessário um médico de plantão quando o outro está em cirurgia. Não é suficiente um médico para fazer cirurgia e atender, deixa a desejar em um dos ambientes.”</a:t>
            </a:r>
          </a:p>
          <a:p>
            <a:pPr algn="just"/>
            <a:r>
              <a:rPr lang="pt-BR" sz="1700" dirty="0">
                <a:latin typeface="Times New Roman" pitchFamily="18" charset="0"/>
                <a:cs typeface="Times New Roman" pitchFamily="18" charset="0"/>
              </a:rPr>
              <a:t>Resposta: </a:t>
            </a:r>
            <a:r>
              <a:rPr lang="pt-BR" sz="1700" b="0" dirty="0">
                <a:latin typeface="Times New Roman" pitchFamily="18" charset="0"/>
                <a:cs typeface="Times New Roman" pitchFamily="18" charset="0"/>
              </a:rPr>
              <a:t>Informo que em casos de urgência/ emergência o(s) profissional(s) são direcionados para o atendimento prioritário.</a:t>
            </a:r>
          </a:p>
          <a:p>
            <a:pPr algn="just"/>
            <a:endParaRPr lang="pt-BR" sz="1700" b="0" dirty="0">
              <a:latin typeface="Times New Roman" pitchFamily="18" charset="0"/>
              <a:cs typeface="Times New Roman" pitchFamily="18" charset="0"/>
            </a:endParaRPr>
          </a:p>
          <a:p>
            <a:pPr algn="just"/>
            <a:endParaRPr lang="pt-BR" sz="1700" b="0" dirty="0">
              <a:latin typeface="Times New Roman" pitchFamily="18" charset="0"/>
              <a:cs typeface="Times New Roman" pitchFamily="18" charset="0"/>
            </a:endParaRPr>
          </a:p>
        </p:txBody>
      </p:sp>
    </p:spTree>
    <p:extLst>
      <p:ext uri="{BB962C8B-B14F-4D97-AF65-F5344CB8AC3E}">
        <p14:creationId xmlns:p14="http://schemas.microsoft.com/office/powerpoint/2010/main" val="291641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365760"/>
            <a:ext cx="7520940" cy="975008"/>
          </a:xfrm>
        </p:spPr>
        <p:txBody>
          <a:bodyPr/>
          <a:lstStyle/>
          <a:p>
            <a:pPr algn="ctr"/>
            <a:r>
              <a:rPr lang="pt-BR" sz="1800" b="1" dirty="0">
                <a:latin typeface="Times New Roman" pitchFamily="18" charset="0"/>
                <a:cs typeface="Times New Roman" pitchFamily="18" charset="0"/>
              </a:rPr>
              <a:t>AVALIAÇÃO DO ATENDIMENTO DOS SERVIÇOS COMPLEMENTARES</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RAIO X, ORTOPEDIA, ULTRASSOM E LABORATÓRIO.</a:t>
            </a:r>
            <a:endParaRPr lang="pt-BR" sz="1800" dirty="0">
              <a:latin typeface="Times New Roman" pitchFamily="18" charset="0"/>
              <a:cs typeface="Times New Roman" pitchFamily="18"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23858875"/>
              </p:ext>
            </p:extLst>
          </p:nvPr>
        </p:nvGraphicFramePr>
        <p:xfrm>
          <a:off x="827584" y="1484784"/>
          <a:ext cx="6912768"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51520" y="5166838"/>
            <a:ext cx="4218832" cy="2575677"/>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dirty="0" smtClean="0">
                <a:solidFill>
                  <a:schemeClr val="tx1">
                    <a:lumMod val="95000"/>
                    <a:lumOff val="5000"/>
                  </a:schemeClr>
                </a:solidFill>
                <a:latin typeface="Times New Roman" pitchFamily="18" charset="0"/>
                <a:cs typeface="Times New Roman" pitchFamily="18" charset="0"/>
              </a:rPr>
              <a:t>16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 </a:t>
            </a:r>
            <a:r>
              <a:rPr lang="pt-BR" dirty="0" smtClean="0">
                <a:solidFill>
                  <a:schemeClr val="tx1">
                    <a:lumMod val="95000"/>
                    <a:lumOff val="5000"/>
                  </a:schemeClr>
                </a:solidFill>
                <a:latin typeface="Times New Roman" pitchFamily="18" charset="0"/>
                <a:cs typeface="Times New Roman" pitchFamily="18" charset="0"/>
              </a:rPr>
              <a:t>15 </a:t>
            </a:r>
            <a:r>
              <a:rPr lang="pt-BR" dirty="0">
                <a:solidFill>
                  <a:schemeClr val="tx1">
                    <a:lumMod val="95000"/>
                    <a:lumOff val="5000"/>
                  </a:schemeClr>
                </a:solidFill>
                <a:latin typeface="Times New Roman" pitchFamily="18" charset="0"/>
                <a:cs typeface="Times New Roman" pitchFamily="18" charset="0"/>
              </a:rPr>
              <a:t>Manifestação recebida</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a:t>
            </a:r>
            <a:r>
              <a:rPr lang="pt-BR" dirty="0">
                <a:solidFill>
                  <a:schemeClr val="tx1">
                    <a:lumMod val="95000"/>
                    <a:lumOff val="5000"/>
                  </a:schemeClr>
                </a:solidFill>
                <a:latin typeface="Times New Roman" pitchFamily="18" charset="0"/>
                <a:cs typeface="Times New Roman" pitchFamily="18" charset="0"/>
              </a:rPr>
              <a:t>2</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dirty="0" smtClean="0">
                <a:solidFill>
                  <a:schemeClr val="tx1">
                    <a:lumMod val="95000"/>
                    <a:lumOff val="5000"/>
                  </a:schemeClr>
                </a:solidFill>
                <a:latin typeface="Times New Roman" pitchFamily="18" charset="0"/>
                <a:cs typeface="Times New Roman" pitchFamily="18" charset="0"/>
              </a:rPr>
              <a:t>05 </a:t>
            </a:r>
            <a:r>
              <a:rPr lang="pt-BR" dirty="0">
                <a:solidFill>
                  <a:schemeClr val="tx1">
                    <a:lumMod val="95000"/>
                    <a:lumOff val="5000"/>
                  </a:schemeClr>
                </a:solidFill>
                <a:latin typeface="Times New Roman" pitchFamily="18" charset="0"/>
                <a:cs typeface="Times New Roman" pitchFamily="18" charset="0"/>
              </a:rPr>
              <a:t>manifestações 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dirty="0" smtClean="0">
                <a:solidFill>
                  <a:schemeClr val="tx1">
                    <a:lumMod val="95000"/>
                    <a:lumOff val="5000"/>
                  </a:schemeClr>
                </a:solidFill>
                <a:latin typeface="Times New Roman" pitchFamily="18" charset="0"/>
                <a:cs typeface="Times New Roman" pitchFamily="18" charset="0"/>
              </a:rPr>
              <a:t>50</a:t>
            </a:r>
            <a:endParaRPr lang="pt-BR" dirty="0">
              <a:solidFill>
                <a:schemeClr val="tx1">
                  <a:lumMod val="95000"/>
                  <a:lumOff val="5000"/>
                </a:schemeClr>
              </a:solidFill>
              <a:latin typeface="Times New Roman" pitchFamily="18" charset="0"/>
              <a:cs typeface="Times New Roman" pitchFamily="18" charset="0"/>
            </a:endParaRPr>
          </a:p>
          <a:p>
            <a:endParaRPr lang="pt-BR" dirty="0">
              <a:solidFill>
                <a:schemeClr val="tx1">
                  <a:lumMod val="95000"/>
                  <a:lumOff val="5000"/>
                </a:schemeClr>
              </a:solidFill>
              <a:latin typeface="Times New Roman" pitchFamily="18" charset="0"/>
              <a:cs typeface="Times New Roman" pitchFamily="18" charset="0"/>
            </a:endParaRPr>
          </a:p>
          <a:p>
            <a:endParaRPr lang="pt-BR"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4083182208"/>
              </p:ext>
            </p:extLst>
          </p:nvPr>
        </p:nvGraphicFramePr>
        <p:xfrm>
          <a:off x="4283968" y="5157192"/>
          <a:ext cx="4740697" cy="1611256"/>
        </p:xfrm>
        <a:graphic>
          <a:graphicData uri="http://schemas.openxmlformats.org/drawingml/2006/table">
            <a:tbl>
              <a:tblPr firstRow="1" bandRow="1">
                <a:tableStyleId>{21E4AEA4-8DFA-4A89-87EB-49C32662AFE0}</a:tableStyleId>
              </a:tblPr>
              <a:tblGrid>
                <a:gridCol w="1246447">
                  <a:extLst>
                    <a:ext uri="{9D8B030D-6E8A-4147-A177-3AD203B41FA5}">
                      <a16:colId xmlns:a16="http://schemas.microsoft.com/office/drawing/2014/main" xmlns="" val="20000"/>
                    </a:ext>
                  </a:extLst>
                </a:gridCol>
                <a:gridCol w="768735">
                  <a:extLst>
                    <a:ext uri="{9D8B030D-6E8A-4147-A177-3AD203B41FA5}">
                      <a16:colId xmlns:a16="http://schemas.microsoft.com/office/drawing/2014/main" xmlns="" val="20001"/>
                    </a:ext>
                  </a:extLst>
                </a:gridCol>
                <a:gridCol w="768735">
                  <a:extLst>
                    <a:ext uri="{9D8B030D-6E8A-4147-A177-3AD203B41FA5}">
                      <a16:colId xmlns:a16="http://schemas.microsoft.com/office/drawing/2014/main" xmlns="" val="20002"/>
                    </a:ext>
                  </a:extLst>
                </a:gridCol>
                <a:gridCol w="1118160">
                  <a:extLst>
                    <a:ext uri="{9D8B030D-6E8A-4147-A177-3AD203B41FA5}">
                      <a16:colId xmlns:a16="http://schemas.microsoft.com/office/drawing/2014/main" xmlns="" val="20003"/>
                    </a:ext>
                  </a:extLst>
                </a:gridCol>
                <a:gridCol w="838620">
                  <a:extLst>
                    <a:ext uri="{9D8B030D-6E8A-4147-A177-3AD203B41FA5}">
                      <a16:colId xmlns:a16="http://schemas.microsoft.com/office/drawing/2014/main" xmlns="" val="20004"/>
                    </a:ext>
                  </a:extLst>
                </a:gridCol>
              </a:tblGrid>
              <a:tr h="247241">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xmlns="" val="10000"/>
                  </a:ext>
                </a:extLst>
              </a:tr>
              <a:tr h="334234">
                <a:tc>
                  <a:txBody>
                    <a:bodyPr/>
                    <a:lstStyle/>
                    <a:p>
                      <a:r>
                        <a:rPr lang="pt-BR" sz="1000" dirty="0"/>
                        <a:t>RAIO</a:t>
                      </a:r>
                      <a:r>
                        <a:rPr lang="pt-BR" sz="1000" baseline="0" dirty="0"/>
                        <a:t> X</a:t>
                      </a:r>
                      <a:endParaRPr lang="pt-BR" sz="1000" dirty="0"/>
                    </a:p>
                  </a:txBody>
                  <a:tcPr/>
                </a:tc>
                <a:tc>
                  <a:txBody>
                    <a:bodyPr/>
                    <a:lstStyle/>
                    <a:p>
                      <a:pPr algn="ctr"/>
                      <a:r>
                        <a:rPr lang="pt-BR" sz="1200" dirty="0" smtClean="0"/>
                        <a:t>5</a:t>
                      </a:r>
                    </a:p>
                  </a:txBody>
                  <a:tcPr/>
                </a:tc>
                <a:tc>
                  <a:txBody>
                    <a:bodyPr/>
                    <a:lstStyle/>
                    <a:p>
                      <a:pPr algn="ctr"/>
                      <a:r>
                        <a:rPr lang="pt-BR" sz="1200" dirty="0"/>
                        <a:t>7</a:t>
                      </a:r>
                    </a:p>
                  </a:txBody>
                  <a:tcPr/>
                </a:tc>
                <a:tc>
                  <a:txBody>
                    <a:bodyPr/>
                    <a:lstStyle/>
                    <a:p>
                      <a:pPr algn="ctr"/>
                      <a:r>
                        <a:rPr lang="pt-BR" sz="1200" dirty="0"/>
                        <a:t>0</a:t>
                      </a:r>
                    </a:p>
                  </a:txBody>
                  <a:tcPr/>
                </a:tc>
                <a:tc>
                  <a:txBody>
                    <a:bodyPr/>
                    <a:lstStyle/>
                    <a:p>
                      <a:pPr algn="ctr"/>
                      <a:r>
                        <a:rPr lang="pt-BR" sz="1200" dirty="0"/>
                        <a:t>2</a:t>
                      </a:r>
                    </a:p>
                  </a:txBody>
                  <a:tcPr/>
                </a:tc>
                <a:extLst>
                  <a:ext uri="{0D108BD9-81ED-4DB2-BD59-A6C34878D82A}">
                    <a16:rowId xmlns:a16="http://schemas.microsoft.com/office/drawing/2014/main" xmlns="" val="10001"/>
                  </a:ext>
                </a:extLst>
              </a:tr>
              <a:tr h="334234">
                <a:tc>
                  <a:txBody>
                    <a:bodyPr/>
                    <a:lstStyle/>
                    <a:p>
                      <a:r>
                        <a:rPr lang="pt-BR" sz="1000" dirty="0"/>
                        <a:t>ORTOPEDIA</a:t>
                      </a:r>
                    </a:p>
                  </a:txBody>
                  <a:tcPr/>
                </a:tc>
                <a:tc>
                  <a:txBody>
                    <a:bodyPr/>
                    <a:lstStyle/>
                    <a:p>
                      <a:pPr algn="ctr"/>
                      <a:r>
                        <a:rPr lang="pt-BR" sz="1200" dirty="0" smtClean="0"/>
                        <a:t>5</a:t>
                      </a:r>
                      <a:endParaRPr lang="pt-BR" sz="1200" dirty="0"/>
                    </a:p>
                  </a:txBody>
                  <a:tcPr/>
                </a:tc>
                <a:tc>
                  <a:txBody>
                    <a:bodyPr/>
                    <a:lstStyle/>
                    <a:p>
                      <a:pPr algn="ctr"/>
                      <a:r>
                        <a:rPr lang="pt-BR" sz="1200" dirty="0"/>
                        <a:t>2</a:t>
                      </a:r>
                    </a:p>
                  </a:txBody>
                  <a:tcPr/>
                </a:tc>
                <a:tc>
                  <a:txBody>
                    <a:bodyPr/>
                    <a:lstStyle/>
                    <a:p>
                      <a:pPr algn="ctr"/>
                      <a:r>
                        <a:rPr lang="pt-BR" sz="1200" dirty="0"/>
                        <a:t>1</a:t>
                      </a:r>
                    </a:p>
                  </a:txBody>
                  <a:tcPr/>
                </a:tc>
                <a:tc>
                  <a:txBody>
                    <a:bodyPr/>
                    <a:lstStyle/>
                    <a:p>
                      <a:pPr algn="ctr"/>
                      <a:r>
                        <a:rPr lang="pt-BR" sz="1200" dirty="0"/>
                        <a:t>1</a:t>
                      </a:r>
                    </a:p>
                  </a:txBody>
                  <a:tcPr/>
                </a:tc>
                <a:extLst>
                  <a:ext uri="{0D108BD9-81ED-4DB2-BD59-A6C34878D82A}">
                    <a16:rowId xmlns:a16="http://schemas.microsoft.com/office/drawing/2014/main" xmlns="" val="10002"/>
                  </a:ext>
                </a:extLst>
              </a:tr>
              <a:tr h="334234">
                <a:tc>
                  <a:txBody>
                    <a:bodyPr/>
                    <a:lstStyle/>
                    <a:p>
                      <a:r>
                        <a:rPr lang="pt-BR" sz="1000" dirty="0"/>
                        <a:t>ULTRASSOM</a:t>
                      </a:r>
                    </a:p>
                  </a:txBody>
                  <a:tcPr/>
                </a:tc>
                <a:tc>
                  <a:txBody>
                    <a:bodyPr/>
                    <a:lstStyle/>
                    <a:p>
                      <a:pPr algn="ctr"/>
                      <a:r>
                        <a:rPr lang="pt-BR" sz="1200" dirty="0"/>
                        <a:t>2</a:t>
                      </a:r>
                    </a:p>
                  </a:txBody>
                  <a:tcPr/>
                </a:tc>
                <a:tc>
                  <a:txBody>
                    <a:bodyPr/>
                    <a:lstStyle/>
                    <a:p>
                      <a:pPr algn="ctr"/>
                      <a:r>
                        <a:rPr lang="pt-BR" sz="1200" dirty="0"/>
                        <a:t>4</a:t>
                      </a:r>
                    </a:p>
                  </a:txBody>
                  <a:tcPr/>
                </a:tc>
                <a:tc>
                  <a:txBody>
                    <a:bodyPr/>
                    <a:lstStyle/>
                    <a:p>
                      <a:pPr algn="ctr"/>
                      <a:r>
                        <a:rPr lang="pt-BR" sz="1200" dirty="0"/>
                        <a:t>0</a:t>
                      </a:r>
                    </a:p>
                  </a:txBody>
                  <a:tcPr/>
                </a:tc>
                <a:tc>
                  <a:txBody>
                    <a:bodyPr/>
                    <a:lstStyle/>
                    <a:p>
                      <a:pPr algn="ctr"/>
                      <a:r>
                        <a:rPr lang="pt-BR" sz="1200" dirty="0"/>
                        <a:t>1</a:t>
                      </a:r>
                    </a:p>
                  </a:txBody>
                  <a:tcPr/>
                </a:tc>
                <a:extLst>
                  <a:ext uri="{0D108BD9-81ED-4DB2-BD59-A6C34878D82A}">
                    <a16:rowId xmlns:a16="http://schemas.microsoft.com/office/drawing/2014/main" xmlns="" val="10003"/>
                  </a:ext>
                </a:extLst>
              </a:tr>
              <a:tr h="334234">
                <a:tc>
                  <a:txBody>
                    <a:bodyPr/>
                    <a:lstStyle/>
                    <a:p>
                      <a:r>
                        <a:rPr lang="pt-BR" sz="1000" dirty="0"/>
                        <a:t>LABORATÓRIO</a:t>
                      </a:r>
                    </a:p>
                  </a:txBody>
                  <a:tcPr/>
                </a:tc>
                <a:tc>
                  <a:txBody>
                    <a:bodyPr/>
                    <a:lstStyle/>
                    <a:p>
                      <a:pPr algn="ctr"/>
                      <a:r>
                        <a:rPr lang="pt-BR" sz="1200" dirty="0"/>
                        <a:t>4</a:t>
                      </a:r>
                    </a:p>
                  </a:txBody>
                  <a:tcPr/>
                </a:tc>
                <a:tc>
                  <a:txBody>
                    <a:bodyPr/>
                    <a:lstStyle/>
                    <a:p>
                      <a:pPr algn="ctr"/>
                      <a:r>
                        <a:rPr lang="pt-BR" sz="1200" dirty="0"/>
                        <a:t>2</a:t>
                      </a:r>
                    </a:p>
                  </a:txBody>
                  <a:tcPr/>
                </a:tc>
                <a:tc>
                  <a:txBody>
                    <a:bodyPr/>
                    <a:lstStyle/>
                    <a:p>
                      <a:pPr algn="ctr"/>
                      <a:r>
                        <a:rPr lang="pt-BR" sz="1200" dirty="0"/>
                        <a:t>1</a:t>
                      </a:r>
                    </a:p>
                  </a:txBody>
                  <a:tcPr/>
                </a:tc>
                <a:tc>
                  <a:txBody>
                    <a:bodyPr/>
                    <a:lstStyle/>
                    <a:p>
                      <a:pPr algn="ctr"/>
                      <a:r>
                        <a:rPr lang="pt-BR" sz="1200" dirty="0"/>
                        <a:t>1</a:t>
                      </a:r>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365760"/>
            <a:ext cx="8286808" cy="1191032"/>
          </a:xfrm>
        </p:spPr>
        <p:txBody>
          <a:bodyPr/>
          <a:lstStyle/>
          <a:p>
            <a:pPr algn="ctr"/>
            <a:r>
              <a:rPr lang="pt-BR" sz="1800" b="1" dirty="0">
                <a:latin typeface="Times New Roman" pitchFamily="18" charset="0"/>
                <a:cs typeface="Times New Roman" pitchFamily="18" charset="0"/>
              </a:rPr>
              <a:t>AVALIAÇÃO DA QUALIDADE DAS INSTALAÇÕES</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ORGANIZAÇÃO, HIGIENIZAÇÃO X  LIMPEZA E  ACOMODAÇÃO OFERECIDA. </a:t>
            </a:r>
            <a:endParaRPr lang="pt-BR" sz="1800" dirty="0">
              <a:latin typeface="Times New Roman" pitchFamily="18" charset="0"/>
              <a:cs typeface="Times New Roman" pitchFamily="18" charset="0"/>
            </a:endParaRPr>
          </a:p>
        </p:txBody>
      </p:sp>
      <p:sp>
        <p:nvSpPr>
          <p:cNvPr id="5" name="CaixaDeTexto 4"/>
          <p:cNvSpPr txBox="1"/>
          <p:nvPr/>
        </p:nvSpPr>
        <p:spPr>
          <a:xfrm>
            <a:off x="107504" y="5103674"/>
            <a:ext cx="4009303" cy="1754326"/>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21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 </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18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dirty="0" smtClean="0">
                <a:solidFill>
                  <a:schemeClr val="tx1">
                    <a:lumMod val="95000"/>
                    <a:lumOff val="5000"/>
                  </a:schemeClr>
                </a:solidFill>
                <a:latin typeface="Times New Roman" pitchFamily="18" charset="0"/>
                <a:cs typeface="Times New Roman" pitchFamily="18" charset="0"/>
              </a:rPr>
              <a:t>05</a:t>
            </a:r>
            <a:r>
              <a:rPr lang="pt-BR" b="1"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dirty="0" smtClean="0">
                <a:solidFill>
                  <a:schemeClr val="tx1">
                    <a:lumMod val="95000"/>
                    <a:lumOff val="5000"/>
                  </a:schemeClr>
                </a:solidFill>
                <a:latin typeface="Times New Roman" pitchFamily="18" charset="0"/>
                <a:cs typeface="Times New Roman" pitchFamily="18" charset="0"/>
              </a:rPr>
              <a:t>09 </a:t>
            </a:r>
            <a:r>
              <a:rPr lang="pt-BR" dirty="0">
                <a:solidFill>
                  <a:schemeClr val="tx1">
                    <a:lumMod val="95000"/>
                    <a:lumOff val="5000"/>
                  </a:schemeClr>
                </a:solidFill>
                <a:latin typeface="Times New Roman" pitchFamily="18" charset="0"/>
                <a:cs typeface="Times New Roman" pitchFamily="18" charset="0"/>
              </a:rPr>
              <a:t>manifestações 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dirty="0" smtClean="0">
                <a:solidFill>
                  <a:schemeClr val="tx1">
                    <a:lumMod val="95000"/>
                    <a:lumOff val="5000"/>
                  </a:schemeClr>
                </a:solidFill>
                <a:latin typeface="Times New Roman" pitchFamily="18" charset="0"/>
                <a:cs typeface="Times New Roman" pitchFamily="18" charset="0"/>
              </a:rPr>
              <a:t>13</a:t>
            </a:r>
            <a:endParaRPr lang="pt-BR" dirty="0">
              <a:solidFill>
                <a:schemeClr val="tx1">
                  <a:lumMod val="95000"/>
                  <a:lumOff val="5000"/>
                </a:schemeClr>
              </a:solidFill>
              <a:latin typeface="Times New Roman" pitchFamily="18" charset="0"/>
              <a:cs typeface="Times New Roman" pitchFamily="18" charset="0"/>
            </a:endParaRPr>
          </a:p>
        </p:txBody>
      </p:sp>
      <p:graphicFrame>
        <p:nvGraphicFramePr>
          <p:cNvPr id="9" name="Gráfico 8"/>
          <p:cNvGraphicFramePr/>
          <p:nvPr>
            <p:extLst>
              <p:ext uri="{D42A27DB-BD31-4B8C-83A1-F6EECF244321}">
                <p14:modId xmlns:p14="http://schemas.microsoft.com/office/powerpoint/2010/main" val="2783801799"/>
              </p:ext>
            </p:extLst>
          </p:nvPr>
        </p:nvGraphicFramePr>
        <p:xfrm>
          <a:off x="1763688" y="1772816"/>
          <a:ext cx="6156176" cy="2714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2485195510"/>
              </p:ext>
            </p:extLst>
          </p:nvPr>
        </p:nvGraphicFramePr>
        <p:xfrm>
          <a:off x="4116807" y="5229200"/>
          <a:ext cx="4740697" cy="1470457"/>
        </p:xfrm>
        <a:graphic>
          <a:graphicData uri="http://schemas.openxmlformats.org/drawingml/2006/table">
            <a:tbl>
              <a:tblPr firstRow="1" bandRow="1">
                <a:tableStyleId>{21E4AEA4-8DFA-4A89-87EB-49C32662AFE0}</a:tableStyleId>
              </a:tblPr>
              <a:tblGrid>
                <a:gridCol w="1246447">
                  <a:extLst>
                    <a:ext uri="{9D8B030D-6E8A-4147-A177-3AD203B41FA5}">
                      <a16:colId xmlns:a16="http://schemas.microsoft.com/office/drawing/2014/main" xmlns="" val="20000"/>
                    </a:ext>
                  </a:extLst>
                </a:gridCol>
                <a:gridCol w="768735">
                  <a:extLst>
                    <a:ext uri="{9D8B030D-6E8A-4147-A177-3AD203B41FA5}">
                      <a16:colId xmlns:a16="http://schemas.microsoft.com/office/drawing/2014/main" xmlns="" val="20001"/>
                    </a:ext>
                  </a:extLst>
                </a:gridCol>
                <a:gridCol w="768735">
                  <a:extLst>
                    <a:ext uri="{9D8B030D-6E8A-4147-A177-3AD203B41FA5}">
                      <a16:colId xmlns:a16="http://schemas.microsoft.com/office/drawing/2014/main" xmlns="" val="20002"/>
                    </a:ext>
                  </a:extLst>
                </a:gridCol>
                <a:gridCol w="1118160">
                  <a:extLst>
                    <a:ext uri="{9D8B030D-6E8A-4147-A177-3AD203B41FA5}">
                      <a16:colId xmlns:a16="http://schemas.microsoft.com/office/drawing/2014/main" xmlns="" val="20003"/>
                    </a:ext>
                  </a:extLst>
                </a:gridCol>
                <a:gridCol w="838620">
                  <a:extLst>
                    <a:ext uri="{9D8B030D-6E8A-4147-A177-3AD203B41FA5}">
                      <a16:colId xmlns:a16="http://schemas.microsoft.com/office/drawing/2014/main" xmlns="" val="20004"/>
                    </a:ext>
                  </a:extLst>
                </a:gridCol>
              </a:tblGrid>
              <a:tr h="28058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xmlns="" val="10000"/>
                  </a:ext>
                </a:extLst>
              </a:tr>
              <a:tr h="405285">
                <a:tc>
                  <a:txBody>
                    <a:bodyPr/>
                    <a:lstStyle/>
                    <a:p>
                      <a:r>
                        <a:rPr lang="pt-BR" sz="1000" dirty="0"/>
                        <a:t>ORGANIZAÇÃO</a:t>
                      </a:r>
                      <a:r>
                        <a:rPr lang="pt-BR" sz="1000" baseline="0" dirty="0"/>
                        <a:t> DOS SETORES</a:t>
                      </a:r>
                      <a:endParaRPr lang="pt-BR" sz="1000" dirty="0"/>
                    </a:p>
                  </a:txBody>
                  <a:tcPr/>
                </a:tc>
                <a:tc>
                  <a:txBody>
                    <a:bodyPr/>
                    <a:lstStyle/>
                    <a:p>
                      <a:pPr algn="ctr"/>
                      <a:r>
                        <a:rPr lang="pt-BR" sz="1200" dirty="0"/>
                        <a:t>6</a:t>
                      </a:r>
                    </a:p>
                  </a:txBody>
                  <a:tcPr/>
                </a:tc>
                <a:tc>
                  <a:txBody>
                    <a:bodyPr/>
                    <a:lstStyle/>
                    <a:p>
                      <a:pPr algn="ctr"/>
                      <a:r>
                        <a:rPr lang="pt-BR" sz="1200" dirty="0"/>
                        <a:t>8</a:t>
                      </a:r>
                    </a:p>
                  </a:txBody>
                  <a:tcPr/>
                </a:tc>
                <a:tc>
                  <a:txBody>
                    <a:bodyPr/>
                    <a:lstStyle/>
                    <a:p>
                      <a:pPr algn="ctr"/>
                      <a:r>
                        <a:rPr lang="pt-BR" sz="1200" dirty="0"/>
                        <a:t>1</a:t>
                      </a:r>
                    </a:p>
                  </a:txBody>
                  <a:tcPr/>
                </a:tc>
                <a:tc>
                  <a:txBody>
                    <a:bodyPr/>
                    <a:lstStyle/>
                    <a:p>
                      <a:pPr algn="ctr"/>
                      <a:r>
                        <a:rPr lang="pt-BR" sz="1200" dirty="0"/>
                        <a:t>3</a:t>
                      </a:r>
                    </a:p>
                  </a:txBody>
                  <a:tcPr/>
                </a:tc>
                <a:extLst>
                  <a:ext uri="{0D108BD9-81ED-4DB2-BD59-A6C34878D82A}">
                    <a16:rowId xmlns:a16="http://schemas.microsoft.com/office/drawing/2014/main" xmlns="" val="10001"/>
                  </a:ext>
                </a:extLst>
              </a:tr>
              <a:tr h="405285">
                <a:tc>
                  <a:txBody>
                    <a:bodyPr/>
                    <a:lstStyle/>
                    <a:p>
                      <a:r>
                        <a:rPr lang="pt-BR" sz="1000" dirty="0"/>
                        <a:t>LIMPEZA</a:t>
                      </a:r>
                      <a:r>
                        <a:rPr lang="pt-BR" sz="1000" baseline="0" dirty="0"/>
                        <a:t> X HIGIENIZAÇÃO</a:t>
                      </a:r>
                      <a:endParaRPr lang="pt-BR" sz="1000" dirty="0"/>
                    </a:p>
                  </a:txBody>
                  <a:tcPr/>
                </a:tc>
                <a:tc>
                  <a:txBody>
                    <a:bodyPr/>
                    <a:lstStyle/>
                    <a:p>
                      <a:pPr algn="ctr"/>
                      <a:r>
                        <a:rPr lang="pt-BR" sz="1200" dirty="0"/>
                        <a:t>8</a:t>
                      </a:r>
                    </a:p>
                  </a:txBody>
                  <a:tcPr/>
                </a:tc>
                <a:tc>
                  <a:txBody>
                    <a:bodyPr/>
                    <a:lstStyle/>
                    <a:p>
                      <a:pPr algn="ctr"/>
                      <a:r>
                        <a:rPr lang="pt-BR" sz="1200" dirty="0"/>
                        <a:t>8</a:t>
                      </a:r>
                    </a:p>
                  </a:txBody>
                  <a:tcPr/>
                </a:tc>
                <a:tc>
                  <a:txBody>
                    <a:bodyPr/>
                    <a:lstStyle/>
                    <a:p>
                      <a:pPr algn="ctr"/>
                      <a:r>
                        <a:rPr lang="pt-BR" sz="1200" dirty="0"/>
                        <a:t>1</a:t>
                      </a:r>
                    </a:p>
                  </a:txBody>
                  <a:tcPr/>
                </a:tc>
                <a:tc>
                  <a:txBody>
                    <a:bodyPr/>
                    <a:lstStyle/>
                    <a:p>
                      <a:pPr algn="ctr"/>
                      <a:r>
                        <a:rPr lang="pt-BR" sz="1200" dirty="0"/>
                        <a:t>1</a:t>
                      </a:r>
                    </a:p>
                  </a:txBody>
                  <a:tcPr/>
                </a:tc>
                <a:extLst>
                  <a:ext uri="{0D108BD9-81ED-4DB2-BD59-A6C34878D82A}">
                    <a16:rowId xmlns:a16="http://schemas.microsoft.com/office/drawing/2014/main" xmlns="" val="10002"/>
                  </a:ext>
                </a:extLst>
              </a:tr>
              <a:tr h="379305">
                <a:tc>
                  <a:txBody>
                    <a:bodyPr/>
                    <a:lstStyle/>
                    <a:p>
                      <a:r>
                        <a:rPr lang="pt-BR" sz="1000" dirty="0"/>
                        <a:t>ACOMODAÇÃO</a:t>
                      </a:r>
                    </a:p>
                  </a:txBody>
                  <a:tcPr/>
                </a:tc>
                <a:tc>
                  <a:txBody>
                    <a:bodyPr/>
                    <a:lstStyle/>
                    <a:p>
                      <a:pPr algn="ctr"/>
                      <a:r>
                        <a:rPr lang="pt-BR" sz="1200" dirty="0"/>
                        <a:t>7</a:t>
                      </a:r>
                    </a:p>
                  </a:txBody>
                  <a:tcPr/>
                </a:tc>
                <a:tc>
                  <a:txBody>
                    <a:bodyPr/>
                    <a:lstStyle/>
                    <a:p>
                      <a:pPr algn="ctr"/>
                      <a:r>
                        <a:rPr lang="pt-BR" sz="1200" dirty="0"/>
                        <a:t>2</a:t>
                      </a:r>
                    </a:p>
                  </a:txBody>
                  <a:tcPr/>
                </a:tc>
                <a:tc>
                  <a:txBody>
                    <a:bodyPr/>
                    <a:lstStyle/>
                    <a:p>
                      <a:pPr algn="ctr"/>
                      <a:r>
                        <a:rPr lang="pt-BR" sz="1200" dirty="0"/>
                        <a:t>3</a:t>
                      </a:r>
                    </a:p>
                  </a:txBody>
                  <a:tcPr/>
                </a:tc>
                <a:tc>
                  <a:txBody>
                    <a:bodyPr/>
                    <a:lstStyle/>
                    <a:p>
                      <a:pPr algn="ctr"/>
                      <a:r>
                        <a:rPr lang="pt-BR" sz="1200" dirty="0"/>
                        <a:t>5</a:t>
                      </a:r>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88640"/>
            <a:ext cx="7520940" cy="548640"/>
          </a:xfrm>
        </p:spPr>
        <p:txBody>
          <a:bodyPr/>
          <a:lstStyle/>
          <a:p>
            <a:pPr algn="ctr"/>
            <a:r>
              <a:rPr lang="pt-BR" b="1" cap="none" dirty="0" smtClean="0">
                <a:latin typeface="Times New Roman" pitchFamily="18" charset="0"/>
                <a:cs typeface="Times New Roman" pitchFamily="18" charset="0"/>
              </a:rPr>
              <a:t>Tempo de espera no pronto socorro</a:t>
            </a:r>
            <a:endParaRPr lang="pt-BR" b="1" cap="none"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822960" y="836712"/>
            <a:ext cx="7520940" cy="4176464"/>
          </a:xfrm>
        </p:spPr>
        <p:txBody>
          <a:bodyPr>
            <a:normAutofit fontScale="70000" lnSpcReduction="20000"/>
          </a:bodyPr>
          <a:lstStyle/>
          <a:p>
            <a:pPr algn="just"/>
            <a:r>
              <a:rPr lang="pt-BR" sz="1800" dirty="0">
                <a:latin typeface="Times New Roman" pitchFamily="18" charset="0"/>
                <a:cs typeface="Times New Roman" pitchFamily="18" charset="0"/>
              </a:rPr>
              <a:t>20 minutos – </a:t>
            </a:r>
            <a:r>
              <a:rPr lang="pt-BR" sz="1800" b="0" dirty="0">
                <a:latin typeface="Times New Roman" pitchFamily="18" charset="0"/>
                <a:cs typeface="Times New Roman" pitchFamily="18" charset="0"/>
              </a:rPr>
              <a:t>01 manifestação recebida (05/12/2018</a:t>
            </a:r>
            <a:r>
              <a:rPr lang="pt-BR" sz="1800" b="0" dirty="0" smtClean="0">
                <a:latin typeface="Times New Roman" pitchFamily="18" charset="0"/>
                <a:cs typeface="Times New Roman" pitchFamily="18" charset="0"/>
              </a:rPr>
              <a:t>).</a:t>
            </a:r>
          </a:p>
          <a:p>
            <a:pPr algn="just"/>
            <a:endParaRPr lang="pt-BR" sz="1300" b="0" dirty="0">
              <a:latin typeface="Times New Roman" pitchFamily="18" charset="0"/>
              <a:cs typeface="Times New Roman" pitchFamily="18" charset="0"/>
            </a:endParaRPr>
          </a:p>
          <a:p>
            <a:pPr algn="just"/>
            <a:r>
              <a:rPr lang="pt-BR" sz="1800" dirty="0">
                <a:latin typeface="Times New Roman" pitchFamily="18" charset="0"/>
                <a:cs typeface="Times New Roman" pitchFamily="18" charset="0"/>
              </a:rPr>
              <a:t>03 horas – </a:t>
            </a:r>
            <a:r>
              <a:rPr lang="pt-BR" sz="1800" b="0" dirty="0">
                <a:latin typeface="Times New Roman" pitchFamily="18" charset="0"/>
                <a:cs typeface="Times New Roman" pitchFamily="18" charset="0"/>
              </a:rPr>
              <a:t>02 manifestações recebidas (06/12/2018 e 07/12/2018</a:t>
            </a:r>
            <a:r>
              <a:rPr lang="pt-BR" sz="1800" b="0" dirty="0" smtClean="0">
                <a:latin typeface="Times New Roman" pitchFamily="18" charset="0"/>
                <a:cs typeface="Times New Roman" pitchFamily="18" charset="0"/>
              </a:rPr>
              <a:t>).</a:t>
            </a:r>
          </a:p>
          <a:p>
            <a:pPr algn="just"/>
            <a:endParaRPr lang="pt-BR" sz="1300" b="0" dirty="0">
              <a:latin typeface="Times New Roman" pitchFamily="18" charset="0"/>
              <a:cs typeface="Times New Roman" pitchFamily="18" charset="0"/>
            </a:endParaRPr>
          </a:p>
          <a:p>
            <a:pPr algn="just"/>
            <a:r>
              <a:rPr lang="pt-BR" sz="1800" dirty="0">
                <a:latin typeface="Times New Roman" pitchFamily="18" charset="0"/>
                <a:cs typeface="Times New Roman" pitchFamily="18" charset="0"/>
              </a:rPr>
              <a:t>04 horas – </a:t>
            </a:r>
            <a:r>
              <a:rPr lang="pt-BR" sz="1800" b="0" dirty="0">
                <a:latin typeface="Times New Roman" pitchFamily="18" charset="0"/>
                <a:cs typeface="Times New Roman" pitchFamily="18" charset="0"/>
              </a:rPr>
              <a:t>02 manifestações recebidas (13/12/2018 e 25/12/2018</a:t>
            </a:r>
            <a:r>
              <a:rPr lang="pt-BR" sz="1800" dirty="0" smtClean="0">
                <a:latin typeface="Times New Roman" pitchFamily="18" charset="0"/>
                <a:cs typeface="Times New Roman" pitchFamily="18" charset="0"/>
              </a:rPr>
              <a:t>).</a:t>
            </a:r>
          </a:p>
          <a:p>
            <a:pPr algn="just"/>
            <a:endParaRPr lang="pt-BR" sz="1300" dirty="0">
              <a:latin typeface="Times New Roman" pitchFamily="18" charset="0"/>
              <a:cs typeface="Times New Roman" pitchFamily="18" charset="0"/>
            </a:endParaRPr>
          </a:p>
          <a:p>
            <a:pPr algn="just"/>
            <a:r>
              <a:rPr lang="pt-BR" sz="1800" dirty="0">
                <a:latin typeface="Times New Roman" pitchFamily="18" charset="0"/>
                <a:cs typeface="Times New Roman" pitchFamily="18" charset="0"/>
              </a:rPr>
              <a:t>08 horas – </a:t>
            </a:r>
            <a:r>
              <a:rPr lang="pt-BR" sz="1800" b="0" dirty="0">
                <a:latin typeface="Times New Roman" pitchFamily="18" charset="0"/>
                <a:cs typeface="Times New Roman" pitchFamily="18" charset="0"/>
              </a:rPr>
              <a:t>01 manifestação recebida ( 23/12/2018</a:t>
            </a:r>
            <a:r>
              <a:rPr lang="pt-BR" sz="1800" b="0" dirty="0" smtClean="0">
                <a:latin typeface="Times New Roman" pitchFamily="18" charset="0"/>
                <a:cs typeface="Times New Roman" pitchFamily="18" charset="0"/>
              </a:rPr>
              <a:t>).</a:t>
            </a:r>
          </a:p>
          <a:p>
            <a:pPr algn="just"/>
            <a:r>
              <a:rPr lang="pt-BR" sz="1800" b="0" i="1" dirty="0" err="1" smtClean="0">
                <a:latin typeface="Times New Roman" pitchFamily="18" charset="0"/>
                <a:cs typeface="Times New Roman" pitchFamily="18" charset="0"/>
              </a:rPr>
              <a:t>Obs</a:t>
            </a:r>
            <a:r>
              <a:rPr lang="pt-BR" sz="1800" b="0" dirty="0" smtClean="0">
                <a:latin typeface="Times New Roman" pitchFamily="18" charset="0"/>
                <a:cs typeface="Times New Roman" pitchFamily="18" charset="0"/>
              </a:rPr>
              <a:t>- realizado análise no referido prontuário médico com autorização da auditoria, onde verificou-se que na data citada o paciente não recebeu nenhum atendimento médico.</a:t>
            </a:r>
          </a:p>
          <a:p>
            <a:pPr algn="just"/>
            <a:r>
              <a:rPr lang="pt-BR" sz="1800" b="0" dirty="0">
                <a:latin typeface="Times New Roman" pitchFamily="18" charset="0"/>
                <a:cs typeface="Times New Roman" pitchFamily="18" charset="0"/>
              </a:rPr>
              <a:t>	</a:t>
            </a:r>
            <a:r>
              <a:rPr lang="pt-BR" sz="1800" b="0" dirty="0" smtClean="0">
                <a:latin typeface="Times New Roman" pitchFamily="18" charset="0"/>
                <a:cs typeface="Times New Roman" pitchFamily="18" charset="0"/>
              </a:rPr>
              <a:t>Na data de 23/11/2018 </a:t>
            </a:r>
            <a:r>
              <a:rPr lang="pt-BR" sz="1800" b="0" dirty="0">
                <a:latin typeface="Times New Roman" pitchFamily="18" charset="0"/>
                <a:cs typeface="Times New Roman" pitchFamily="18" charset="0"/>
              </a:rPr>
              <a:t> </a:t>
            </a:r>
            <a:r>
              <a:rPr lang="pt-BR" sz="1800" b="0" dirty="0" smtClean="0">
                <a:latin typeface="Times New Roman" pitchFamily="18" charset="0"/>
                <a:cs typeface="Times New Roman" pitchFamily="18" charset="0"/>
              </a:rPr>
              <a:t>o reclamante passou em consulta médica e os tempos </a:t>
            </a:r>
            <a:r>
              <a:rPr lang="pt-BR" sz="1800" b="0" dirty="0" smtClean="0">
                <a:latin typeface="Times New Roman" pitchFamily="18" charset="0"/>
                <a:cs typeface="Times New Roman" pitchFamily="18" charset="0"/>
              </a:rPr>
              <a:t>mencionados</a:t>
            </a:r>
            <a:r>
              <a:rPr lang="pt-BR" sz="1800" b="0" dirty="0" smtClean="0">
                <a:latin typeface="Times New Roman" pitchFamily="18" charset="0"/>
                <a:cs typeface="Times New Roman" pitchFamily="18" charset="0"/>
              </a:rPr>
              <a:t> </a:t>
            </a:r>
            <a:r>
              <a:rPr lang="pt-BR" sz="1800" b="0" dirty="0" smtClean="0">
                <a:latin typeface="Times New Roman" pitchFamily="18" charset="0"/>
                <a:cs typeface="Times New Roman" pitchFamily="18" charset="0"/>
              </a:rPr>
              <a:t>foram:    	</a:t>
            </a:r>
          </a:p>
          <a:p>
            <a:pPr algn="just"/>
            <a:r>
              <a:rPr lang="pt-BR" sz="1800" b="0" dirty="0">
                <a:latin typeface="Times New Roman" pitchFamily="18" charset="0"/>
                <a:cs typeface="Times New Roman" pitchFamily="18" charset="0"/>
              </a:rPr>
              <a:t> </a:t>
            </a:r>
            <a:r>
              <a:rPr lang="pt-BR" sz="1800" b="0" dirty="0" smtClean="0">
                <a:latin typeface="Times New Roman" pitchFamily="18" charset="0"/>
                <a:cs typeface="Times New Roman" pitchFamily="18" charset="0"/>
              </a:rPr>
              <a:t>                    </a:t>
            </a:r>
            <a:r>
              <a:rPr lang="pt-BR" sz="1800" dirty="0" smtClean="0">
                <a:latin typeface="Times New Roman" pitchFamily="18" charset="0"/>
                <a:cs typeface="Times New Roman" pitchFamily="18" charset="0"/>
              </a:rPr>
              <a:t>13:42hs– abertura da ficha;</a:t>
            </a:r>
          </a:p>
          <a:p>
            <a:pPr algn="just"/>
            <a:r>
              <a:rPr lang="pt-BR" sz="1800" dirty="0" smtClean="0">
                <a:latin typeface="Times New Roman" pitchFamily="18" charset="0"/>
                <a:cs typeface="Times New Roman" pitchFamily="18" charset="0"/>
              </a:rPr>
              <a:t>                     13:53hs- classificação;</a:t>
            </a:r>
            <a:endParaRPr lang="pt-BR" sz="1800" dirty="0">
              <a:latin typeface="Times New Roman" pitchFamily="18" charset="0"/>
              <a:cs typeface="Times New Roman" pitchFamily="18" charset="0"/>
            </a:endParaRPr>
          </a:p>
          <a:p>
            <a:pPr algn="just"/>
            <a:r>
              <a:rPr lang="pt-BR" sz="1800" dirty="0" smtClean="0">
                <a:latin typeface="Times New Roman" pitchFamily="18" charset="0"/>
                <a:cs typeface="Times New Roman" pitchFamily="18" charset="0"/>
              </a:rPr>
              <a:t>	</a:t>
            </a:r>
            <a:r>
              <a:rPr lang="pt-BR" sz="1800" dirty="0" smtClean="0">
                <a:latin typeface="Times New Roman" pitchFamily="18" charset="0"/>
                <a:cs typeface="Times New Roman" pitchFamily="18" charset="0"/>
              </a:rPr>
              <a:t>             14:20hs </a:t>
            </a:r>
            <a:r>
              <a:rPr lang="pt-BR" sz="1800" dirty="0" smtClean="0">
                <a:latin typeface="Times New Roman" pitchFamily="18" charset="0"/>
                <a:cs typeface="Times New Roman" pitchFamily="18" charset="0"/>
              </a:rPr>
              <a:t>– atendimento no consultório médico;</a:t>
            </a:r>
          </a:p>
          <a:p>
            <a:pPr algn="just"/>
            <a:r>
              <a:rPr lang="pt-BR" sz="1800" dirty="0" smtClean="0">
                <a:latin typeface="Times New Roman" pitchFamily="18" charset="0"/>
                <a:cs typeface="Times New Roman" pitchFamily="18" charset="0"/>
              </a:rPr>
              <a:t>	</a:t>
            </a:r>
            <a:r>
              <a:rPr lang="pt-BR" sz="1800" dirty="0" smtClean="0">
                <a:latin typeface="Times New Roman" pitchFamily="18" charset="0"/>
                <a:cs typeface="Times New Roman" pitchFamily="18" charset="0"/>
              </a:rPr>
              <a:t>             14:25hs- </a:t>
            </a:r>
            <a:r>
              <a:rPr lang="pt-BR" sz="1800" dirty="0" smtClean="0">
                <a:latin typeface="Times New Roman" pitchFamily="18" charset="0"/>
                <a:cs typeface="Times New Roman" pitchFamily="18" charset="0"/>
              </a:rPr>
              <a:t>alta sem medicação.</a:t>
            </a:r>
          </a:p>
          <a:p>
            <a:pPr algn="just"/>
            <a:endParaRPr lang="pt-BR" sz="1800" dirty="0" smtClean="0">
              <a:latin typeface="Times New Roman" pitchFamily="18" charset="0"/>
              <a:cs typeface="Times New Roman" pitchFamily="18" charset="0"/>
            </a:endParaRPr>
          </a:p>
          <a:p>
            <a:pPr algn="just"/>
            <a:r>
              <a:rPr lang="pt-BR" sz="1800" dirty="0" smtClean="0">
                <a:latin typeface="Times New Roman" pitchFamily="18" charset="0"/>
                <a:cs typeface="Times New Roman" pitchFamily="18" charset="0"/>
              </a:rPr>
              <a:t>02 </a:t>
            </a:r>
            <a:r>
              <a:rPr lang="pt-BR" sz="1800" dirty="0">
                <a:latin typeface="Times New Roman" pitchFamily="18" charset="0"/>
                <a:cs typeface="Times New Roman" pitchFamily="18" charset="0"/>
              </a:rPr>
              <a:t>minutos (triagem) e 30 minutos (médico) – </a:t>
            </a:r>
            <a:r>
              <a:rPr lang="pt-BR" sz="1800" b="0" dirty="0">
                <a:latin typeface="Times New Roman" pitchFamily="18" charset="0"/>
                <a:cs typeface="Times New Roman" pitchFamily="18" charset="0"/>
              </a:rPr>
              <a:t>01 manifestação recebida (13/12/2018).</a:t>
            </a:r>
          </a:p>
          <a:p>
            <a:endParaRPr lang="pt-BR" dirty="0"/>
          </a:p>
        </p:txBody>
      </p:sp>
    </p:spTree>
    <p:extLst>
      <p:ext uri="{BB962C8B-B14F-4D97-AF65-F5344CB8AC3E}">
        <p14:creationId xmlns:p14="http://schemas.microsoft.com/office/powerpoint/2010/main" val="235986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259632" y="2132855"/>
            <a:ext cx="7200800" cy="2124236"/>
            <a:chOff x="2112766" y="-468053"/>
            <a:chExt cx="6744179" cy="2124236"/>
          </a:xfrm>
        </p:grpSpPr>
        <p:sp>
          <p:nvSpPr>
            <p:cNvPr id="5" name="Pentágono 4"/>
            <p:cNvSpPr/>
            <p:nvPr/>
          </p:nvSpPr>
          <p:spPr>
            <a:xfrm rot="10800000">
              <a:off x="2112766" y="-468053"/>
              <a:ext cx="6744178" cy="2124235"/>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entágono 4"/>
            <p:cNvSpPr/>
            <p:nvPr/>
          </p:nvSpPr>
          <p:spPr>
            <a:xfrm rot="21600000">
              <a:off x="2526813" y="0"/>
              <a:ext cx="6330132" cy="1656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0331" tIns="182880" rIns="341376" bIns="182880" numCol="1" spcCol="1270" anchor="ctr" anchorCtr="0">
              <a:noAutofit/>
            </a:bodyPr>
            <a:lstStyle/>
            <a:p>
              <a:pPr lvl="0" algn="ctr" defTabSz="2133600" rtl="0">
                <a:lnSpc>
                  <a:spcPct val="90000"/>
                </a:lnSpc>
                <a:spcBef>
                  <a:spcPct val="0"/>
                </a:spcBef>
                <a:spcAft>
                  <a:spcPct val="35000"/>
                </a:spcAft>
              </a:pPr>
              <a:r>
                <a:rPr lang="pt-BR" sz="4800" b="1" dirty="0"/>
                <a:t>INTERNAÇÃO</a:t>
              </a:r>
              <a:endParaRPr lang="pt-BR" sz="4800" kern="1200" dirty="0"/>
            </a:p>
          </p:txBody>
        </p:sp>
      </p:grpSp>
      <p:sp>
        <p:nvSpPr>
          <p:cNvPr id="7" name="Elipse 6"/>
          <p:cNvSpPr/>
          <p:nvPr/>
        </p:nvSpPr>
        <p:spPr>
          <a:xfrm>
            <a:off x="211665" y="2069849"/>
            <a:ext cx="1656183" cy="2250248"/>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41588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116632"/>
            <a:ext cx="7520940" cy="504056"/>
          </a:xfrm>
        </p:spPr>
        <p:txBody>
          <a:bodyPr/>
          <a:lstStyle/>
          <a:p>
            <a:pPr algn="ctr"/>
            <a:r>
              <a:rPr lang="pt-BR" sz="2000" dirty="0"/>
              <a:t>Elogios </a:t>
            </a:r>
          </a:p>
        </p:txBody>
      </p:sp>
      <p:sp>
        <p:nvSpPr>
          <p:cNvPr id="3" name="Espaço Reservado para Conteúdo 2"/>
          <p:cNvSpPr>
            <a:spLocks noGrp="1"/>
          </p:cNvSpPr>
          <p:nvPr>
            <p:ph idx="1"/>
          </p:nvPr>
        </p:nvSpPr>
        <p:spPr>
          <a:xfrm>
            <a:off x="822960" y="714356"/>
            <a:ext cx="7520940" cy="4500594"/>
          </a:xfrm>
        </p:spPr>
        <p:txBody>
          <a:bodyPr>
            <a:normAutofit fontScale="92500" lnSpcReduction="10000"/>
          </a:bodyPr>
          <a:lstStyle/>
          <a:p>
            <a:pPr algn="just">
              <a:buFont typeface="Wingdings" pitchFamily="2" charset="2"/>
              <a:buChar char="ü"/>
            </a:pPr>
            <a:r>
              <a:rPr lang="pt-BR" sz="1900" b="0" dirty="0"/>
              <a:t>“</a:t>
            </a:r>
            <a:r>
              <a:rPr lang="pt-BR" sz="1900" b="0" dirty="0">
                <a:latin typeface="Times New Roman" pitchFamily="18" charset="0"/>
                <a:cs typeface="Times New Roman" pitchFamily="18" charset="0"/>
              </a:rPr>
              <a:t>Agradecer e parabenizar a enfermeira Jacqueline Simone de </a:t>
            </a:r>
            <a:r>
              <a:rPr lang="pt-BR" sz="1900" b="0" dirty="0" err="1">
                <a:latin typeface="Times New Roman" pitchFamily="18" charset="0"/>
                <a:cs typeface="Times New Roman" pitchFamily="18" charset="0"/>
              </a:rPr>
              <a:t>Araujo</a:t>
            </a:r>
            <a:r>
              <a:rPr lang="pt-BR" sz="1900" b="0" dirty="0">
                <a:latin typeface="Times New Roman" pitchFamily="18" charset="0"/>
                <a:cs typeface="Times New Roman" pitchFamily="18" charset="0"/>
              </a:rPr>
              <a:t> pela atenção, gentileza e disponibilidade com o paciente Durval e acredito que com todos os outros pacientes. E aos demais funcionários que trabalham com amor e dedicação e não apenas em troca de um salário no final do mês.” (14/12/2018)</a:t>
            </a:r>
            <a:r>
              <a:rPr lang="pt-BR" sz="1900" dirty="0">
                <a:latin typeface="Times New Roman" pitchFamily="18" charset="0"/>
                <a:cs typeface="Times New Roman" pitchFamily="18" charset="0"/>
              </a:rPr>
              <a:t> (Mari)</a:t>
            </a:r>
          </a:p>
          <a:p>
            <a:pPr algn="just"/>
            <a:r>
              <a:rPr lang="pt-BR" sz="1900" dirty="0">
                <a:latin typeface="Times New Roman" pitchFamily="18" charset="0"/>
                <a:cs typeface="Times New Roman" pitchFamily="18" charset="0"/>
              </a:rPr>
              <a:t> </a:t>
            </a:r>
          </a:p>
          <a:p>
            <a:pPr algn="just">
              <a:buFont typeface="Wingdings" pitchFamily="2" charset="2"/>
              <a:buChar char="ü"/>
            </a:pPr>
            <a:r>
              <a:rPr lang="pt-BR" sz="1900" b="0" dirty="0">
                <a:latin typeface="Times New Roman" pitchFamily="18" charset="0"/>
                <a:cs typeface="Times New Roman" pitchFamily="18" charset="0"/>
              </a:rPr>
              <a:t>“Quero deixar aqui meu abraço carinhoso a todos pelo carinho recebido, que Deus abençoe cada profissional pela atenção e carinho. Que Deus continue neste ambiente suprindo a necessidade deste lugar onde existe tanta dor, mas com esses anjos que cuidam tão bem da gente a dor até diminui diante do sorriso de cada um. Estou indo embora mas levarei todos no meu coração. Que Deus abençoe todos. Abraço.” (27/12/2018) </a:t>
            </a:r>
            <a:r>
              <a:rPr lang="pt-BR" sz="1900" dirty="0">
                <a:latin typeface="Times New Roman" pitchFamily="18" charset="0"/>
                <a:cs typeface="Times New Roman" pitchFamily="18" charset="0"/>
              </a:rPr>
              <a:t>(</a:t>
            </a:r>
            <a:r>
              <a:rPr lang="pt-BR" sz="1900" dirty="0" err="1">
                <a:latin typeface="Times New Roman" pitchFamily="18" charset="0"/>
                <a:cs typeface="Times New Roman" pitchFamily="18" charset="0"/>
              </a:rPr>
              <a:t>Altiniz</a:t>
            </a:r>
            <a:r>
              <a:rPr lang="pt-BR" sz="1900" dirty="0" smtClean="0">
                <a:latin typeface="Times New Roman" pitchFamily="18" charset="0"/>
                <a:cs typeface="Times New Roman" pitchFamily="18" charset="0"/>
              </a:rPr>
              <a:t>)</a:t>
            </a:r>
          </a:p>
          <a:p>
            <a:pPr algn="just">
              <a:buFont typeface="Wingdings" pitchFamily="2" charset="2"/>
              <a:buChar char="ü"/>
            </a:pPr>
            <a:endParaRPr lang="pt-BR" sz="1900" dirty="0" smtClean="0">
              <a:latin typeface="Times New Roman" pitchFamily="18" charset="0"/>
              <a:cs typeface="Times New Roman" pitchFamily="18" charset="0"/>
            </a:endParaRPr>
          </a:p>
          <a:p>
            <a:pPr algn="just">
              <a:buFont typeface="Wingdings" pitchFamily="2" charset="2"/>
              <a:buChar char="ü"/>
            </a:pPr>
            <a:r>
              <a:rPr lang="pt-BR" sz="1900" b="0" dirty="0">
                <a:latin typeface="Times New Roman" pitchFamily="18" charset="0"/>
                <a:cs typeface="Times New Roman" pitchFamily="18" charset="0"/>
              </a:rPr>
              <a:t>“Parabéns a enfermeira da noite Alessandra pela paciência com nós, “os velhinhos””. Obrigado </a:t>
            </a:r>
            <a:r>
              <a:rPr lang="pt-BR" sz="1900" dirty="0"/>
              <a:t>(Joaquim)</a:t>
            </a:r>
          </a:p>
          <a:p>
            <a:pPr algn="just">
              <a:buFont typeface="Wingdings" pitchFamily="2" charset="2"/>
              <a:buChar char="ü"/>
            </a:pPr>
            <a:endParaRPr lang="pt-BR" sz="2000" dirty="0">
              <a:latin typeface="Times New Roman" pitchFamily="18" charset="0"/>
              <a:cs typeface="Times New Roman" pitchFamily="18" charset="0"/>
            </a:endParaRPr>
          </a:p>
          <a:p>
            <a:pPr algn="just"/>
            <a:endParaRPr lang="pt-BR" sz="2000" dirty="0"/>
          </a:p>
        </p:txBody>
      </p:sp>
      <p:sp>
        <p:nvSpPr>
          <p:cNvPr id="4" name="Rosto feliz 3"/>
          <p:cNvSpPr/>
          <p:nvPr/>
        </p:nvSpPr>
        <p:spPr>
          <a:xfrm>
            <a:off x="7668344" y="263404"/>
            <a:ext cx="914400" cy="717324"/>
          </a:xfrm>
          <a:prstGeom prst="smileyFace">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63952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65760"/>
            <a:ext cx="8643998" cy="548640"/>
          </a:xfrm>
        </p:spPr>
        <p:txBody>
          <a:bodyPr/>
          <a:lstStyle/>
          <a:p>
            <a:pPr algn="ctr"/>
            <a:r>
              <a:rPr lang="pt-BR" sz="1600" b="1" dirty="0">
                <a:latin typeface="Times New Roman" pitchFamily="18" charset="0"/>
                <a:cs typeface="Times New Roman" pitchFamily="18" charset="0"/>
              </a:rPr>
              <a:t/>
            </a:r>
            <a:br>
              <a:rPr lang="pt-BR" sz="1600" b="1" dirty="0">
                <a:latin typeface="Times New Roman" pitchFamily="18" charset="0"/>
                <a:cs typeface="Times New Roman" pitchFamily="18" charset="0"/>
              </a:rPr>
            </a:br>
            <a:r>
              <a:rPr lang="pt-BR" sz="1600" b="1" dirty="0">
                <a:latin typeface="Times New Roman" pitchFamily="18" charset="0"/>
                <a:cs typeface="Times New Roman" pitchFamily="18" charset="0"/>
              </a:rPr>
              <a:t/>
            </a:r>
            <a:br>
              <a:rPr lang="pt-BR" sz="1600" b="1" dirty="0">
                <a:latin typeface="Times New Roman" pitchFamily="18" charset="0"/>
                <a:cs typeface="Times New Roman" pitchFamily="18" charset="0"/>
              </a:rPr>
            </a:br>
            <a:r>
              <a:rPr lang="pt-BR" sz="2000" b="1" dirty="0">
                <a:latin typeface="Times New Roman" pitchFamily="18" charset="0"/>
                <a:cs typeface="Times New Roman" pitchFamily="18" charset="0"/>
              </a:rPr>
              <a:t>Internação</a:t>
            </a:r>
            <a:r>
              <a:rPr lang="pt-BR" sz="1600" b="1" dirty="0">
                <a:latin typeface="Times New Roman" pitchFamily="18" charset="0"/>
                <a:cs typeface="Times New Roman" pitchFamily="18" charset="0"/>
              </a:rPr>
              <a:t/>
            </a:r>
            <a:br>
              <a:rPr lang="pt-BR" sz="1600" b="1" dirty="0">
                <a:latin typeface="Times New Roman" pitchFamily="18" charset="0"/>
                <a:cs typeface="Times New Roman" pitchFamily="18" charset="0"/>
              </a:rPr>
            </a:br>
            <a:r>
              <a:rPr lang="pt-BR" sz="1600" b="1" dirty="0">
                <a:latin typeface="Times New Roman" pitchFamily="18" charset="0"/>
                <a:cs typeface="Times New Roman" pitchFamily="18" charset="0"/>
              </a:rPr>
              <a:t/>
            </a:r>
            <a:br>
              <a:rPr lang="pt-BR" sz="1600" b="1" dirty="0">
                <a:latin typeface="Times New Roman" pitchFamily="18" charset="0"/>
                <a:cs typeface="Times New Roman" pitchFamily="18" charset="0"/>
              </a:rPr>
            </a:br>
            <a:r>
              <a:rPr lang="pt-BR" sz="1600" b="1" dirty="0">
                <a:latin typeface="Times New Roman" pitchFamily="18" charset="0"/>
                <a:cs typeface="Times New Roman" pitchFamily="18" charset="0"/>
              </a:rPr>
              <a:t>QUALIDADE DAS INSTALAÇÕES E DO ATENDIMENTO GERAL</a:t>
            </a:r>
            <a:br>
              <a:rPr lang="pt-BR" sz="1600" b="1" dirty="0">
                <a:latin typeface="Times New Roman" pitchFamily="18" charset="0"/>
                <a:cs typeface="Times New Roman" pitchFamily="18" charset="0"/>
              </a:rPr>
            </a:br>
            <a:r>
              <a:rPr lang="pt-BR" sz="1600" b="1" dirty="0">
                <a:latin typeface="Times New Roman" pitchFamily="18" charset="0"/>
                <a:cs typeface="Times New Roman" pitchFamily="18" charset="0"/>
              </a:rPr>
              <a:t/>
            </a:r>
            <a:br>
              <a:rPr lang="pt-BR" sz="1600" b="1" dirty="0">
                <a:latin typeface="Times New Roman" pitchFamily="18" charset="0"/>
                <a:cs typeface="Times New Roman" pitchFamily="18" charset="0"/>
              </a:rPr>
            </a:br>
            <a:r>
              <a:rPr lang="pt-BR" sz="1600" b="1" dirty="0">
                <a:latin typeface="Times New Roman" pitchFamily="18" charset="0"/>
                <a:cs typeface="Times New Roman" pitchFamily="18" charset="0"/>
              </a:rPr>
              <a:t>  RECEPÇÃO, ALIMENTAÇÃO, ATENDIMENTO DA COPEIRA, INSTALAÇÕES, LIMPEZA E HORARIO DE VISITA. </a:t>
            </a:r>
          </a:p>
        </p:txBody>
      </p:sp>
      <p:sp>
        <p:nvSpPr>
          <p:cNvPr id="4" name="CaixaDeTexto 3"/>
          <p:cNvSpPr txBox="1"/>
          <p:nvPr/>
        </p:nvSpPr>
        <p:spPr>
          <a:xfrm>
            <a:off x="285720" y="5085184"/>
            <a:ext cx="4071966" cy="2231380"/>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38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12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12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02 </a:t>
            </a:r>
            <a:r>
              <a:rPr lang="pt-BR" dirty="0">
                <a:solidFill>
                  <a:schemeClr val="tx1">
                    <a:lumMod val="95000"/>
                    <a:lumOff val="5000"/>
                  </a:schemeClr>
                </a:solidFill>
                <a:latin typeface="Times New Roman" pitchFamily="18" charset="0"/>
                <a:cs typeface="Times New Roman" pitchFamily="18" charset="0"/>
              </a:rPr>
              <a:t>manifestações recebidas</a:t>
            </a:r>
          </a:p>
          <a:p>
            <a:endParaRPr lang="pt-BR" sz="1300"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08</a:t>
            </a:r>
          </a:p>
          <a:p>
            <a:endParaRPr lang="pt-BR"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5" name="Gráfico 4"/>
          <p:cNvGraphicFramePr/>
          <p:nvPr>
            <p:extLst>
              <p:ext uri="{D42A27DB-BD31-4B8C-83A1-F6EECF244321}">
                <p14:modId xmlns:p14="http://schemas.microsoft.com/office/powerpoint/2010/main" val="346983436"/>
              </p:ext>
            </p:extLst>
          </p:nvPr>
        </p:nvGraphicFramePr>
        <p:xfrm>
          <a:off x="1259632" y="1628800"/>
          <a:ext cx="7200800" cy="3071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1299057570"/>
              </p:ext>
            </p:extLst>
          </p:nvPr>
        </p:nvGraphicFramePr>
        <p:xfrm>
          <a:off x="4357685" y="4857760"/>
          <a:ext cx="4566906" cy="2000239"/>
        </p:xfrm>
        <a:graphic>
          <a:graphicData uri="http://schemas.openxmlformats.org/drawingml/2006/table">
            <a:tbl>
              <a:tblPr firstRow="1" bandRow="1">
                <a:tableStyleId>{21E4AEA4-8DFA-4A89-87EB-49C32662AFE0}</a:tableStyleId>
              </a:tblPr>
              <a:tblGrid>
                <a:gridCol w="1200753">
                  <a:extLst>
                    <a:ext uri="{9D8B030D-6E8A-4147-A177-3AD203B41FA5}">
                      <a16:colId xmlns:a16="http://schemas.microsoft.com/office/drawing/2014/main" xmlns="" val="20000"/>
                    </a:ext>
                  </a:extLst>
                </a:gridCol>
                <a:gridCol w="740554">
                  <a:extLst>
                    <a:ext uri="{9D8B030D-6E8A-4147-A177-3AD203B41FA5}">
                      <a16:colId xmlns:a16="http://schemas.microsoft.com/office/drawing/2014/main" xmlns="" val="20001"/>
                    </a:ext>
                  </a:extLst>
                </a:gridCol>
                <a:gridCol w="740554">
                  <a:extLst>
                    <a:ext uri="{9D8B030D-6E8A-4147-A177-3AD203B41FA5}">
                      <a16:colId xmlns:a16="http://schemas.microsoft.com/office/drawing/2014/main" xmlns="" val="20002"/>
                    </a:ext>
                  </a:extLst>
                </a:gridCol>
                <a:gridCol w="1077168">
                  <a:extLst>
                    <a:ext uri="{9D8B030D-6E8A-4147-A177-3AD203B41FA5}">
                      <a16:colId xmlns:a16="http://schemas.microsoft.com/office/drawing/2014/main" xmlns="" val="20003"/>
                    </a:ext>
                  </a:extLst>
                </a:gridCol>
                <a:gridCol w="807877">
                  <a:extLst>
                    <a:ext uri="{9D8B030D-6E8A-4147-A177-3AD203B41FA5}">
                      <a16:colId xmlns:a16="http://schemas.microsoft.com/office/drawing/2014/main" xmlns="" val="20004"/>
                    </a:ext>
                  </a:extLst>
                </a:gridCol>
              </a:tblGrid>
              <a:tr h="271219">
                <a:tc>
                  <a:txBody>
                    <a:bodyPr/>
                    <a:lstStyle/>
                    <a:p>
                      <a:endParaRPr lang="pt-BR" sz="1000" dirty="0"/>
                    </a:p>
                  </a:txBody>
                  <a:tcPr/>
                </a:tc>
                <a:tc>
                  <a:txBody>
                    <a:bodyPr/>
                    <a:lstStyle/>
                    <a:p>
                      <a:r>
                        <a:rPr lang="pt-BR" sz="1000" dirty="0"/>
                        <a:t>ÓTIMO </a:t>
                      </a:r>
                    </a:p>
                  </a:txBody>
                  <a:tcPr/>
                </a:tc>
                <a:tc>
                  <a:txBody>
                    <a:bodyPr/>
                    <a:lstStyle/>
                    <a:p>
                      <a:r>
                        <a:rPr lang="pt-BR" sz="1000" dirty="0"/>
                        <a:t>BOM </a:t>
                      </a:r>
                    </a:p>
                  </a:txBody>
                  <a:tcPr/>
                </a:tc>
                <a:tc>
                  <a:txBody>
                    <a:bodyPr/>
                    <a:lstStyle/>
                    <a:p>
                      <a:r>
                        <a:rPr lang="pt-BR" sz="1000" dirty="0"/>
                        <a:t>REGULAR</a:t>
                      </a:r>
                    </a:p>
                  </a:txBody>
                  <a:tcPr/>
                </a:tc>
                <a:tc>
                  <a:txBody>
                    <a:bodyPr/>
                    <a:lstStyle/>
                    <a:p>
                      <a:r>
                        <a:rPr lang="pt-BR" sz="1000" dirty="0"/>
                        <a:t>RUIM</a:t>
                      </a:r>
                    </a:p>
                  </a:txBody>
                  <a:tcPr/>
                </a:tc>
                <a:extLst>
                  <a:ext uri="{0D108BD9-81ED-4DB2-BD59-A6C34878D82A}">
                    <a16:rowId xmlns:a16="http://schemas.microsoft.com/office/drawing/2014/main" xmlns="" val="10000"/>
                  </a:ext>
                </a:extLst>
              </a:tr>
              <a:tr h="288170">
                <a:tc>
                  <a:txBody>
                    <a:bodyPr/>
                    <a:lstStyle/>
                    <a:p>
                      <a:r>
                        <a:rPr lang="pt-BR" sz="900" dirty="0"/>
                        <a:t>RECEPÇÃO</a:t>
                      </a:r>
                    </a:p>
                  </a:txBody>
                  <a:tcPr/>
                </a:tc>
                <a:tc>
                  <a:txBody>
                    <a:bodyPr/>
                    <a:lstStyle/>
                    <a:p>
                      <a:pPr algn="ctr"/>
                      <a:r>
                        <a:rPr lang="pt-BR" sz="1100" dirty="0" smtClean="0"/>
                        <a:t>6</a:t>
                      </a:r>
                    </a:p>
                  </a:txBody>
                  <a:tcPr/>
                </a:tc>
                <a:tc>
                  <a:txBody>
                    <a:bodyPr/>
                    <a:lstStyle/>
                    <a:p>
                      <a:pPr algn="ctr"/>
                      <a:r>
                        <a:rPr lang="pt-BR" sz="1100" dirty="0" smtClean="0"/>
                        <a:t>4</a:t>
                      </a:r>
                    </a:p>
                  </a:txBody>
                  <a:tcPr/>
                </a:tc>
                <a:tc>
                  <a:txBody>
                    <a:bodyPr/>
                    <a:lstStyle/>
                    <a:p>
                      <a:pPr algn="ctr"/>
                      <a:r>
                        <a:rPr lang="pt-BR" sz="1100" dirty="0"/>
                        <a:t>2</a:t>
                      </a:r>
                    </a:p>
                  </a:txBody>
                  <a:tcPr/>
                </a:tc>
                <a:tc>
                  <a:txBody>
                    <a:bodyPr/>
                    <a:lstStyle/>
                    <a:p>
                      <a:pPr algn="ctr"/>
                      <a:r>
                        <a:rPr lang="pt-BR" sz="1100" dirty="0"/>
                        <a:t>0</a:t>
                      </a:r>
                    </a:p>
                  </a:txBody>
                  <a:tcPr/>
                </a:tc>
                <a:extLst>
                  <a:ext uri="{0D108BD9-81ED-4DB2-BD59-A6C34878D82A}">
                    <a16:rowId xmlns:a16="http://schemas.microsoft.com/office/drawing/2014/main" xmlns="" val="10001"/>
                  </a:ext>
                </a:extLst>
              </a:tr>
              <a:tr h="288170">
                <a:tc>
                  <a:txBody>
                    <a:bodyPr/>
                    <a:lstStyle/>
                    <a:p>
                      <a:r>
                        <a:rPr lang="pt-BR" sz="900" dirty="0"/>
                        <a:t>ALIMENTAÇÃO</a:t>
                      </a:r>
                    </a:p>
                  </a:txBody>
                  <a:tcPr/>
                </a:tc>
                <a:tc>
                  <a:txBody>
                    <a:bodyPr/>
                    <a:lstStyle/>
                    <a:p>
                      <a:pPr algn="ctr"/>
                      <a:r>
                        <a:rPr lang="pt-BR" sz="1100" dirty="0" smtClean="0"/>
                        <a:t>7</a:t>
                      </a:r>
                      <a:endParaRPr lang="pt-BR" sz="1100" dirty="0"/>
                    </a:p>
                  </a:txBody>
                  <a:tcPr/>
                </a:tc>
                <a:tc>
                  <a:txBody>
                    <a:bodyPr/>
                    <a:lstStyle/>
                    <a:p>
                      <a:pPr algn="ctr"/>
                      <a:r>
                        <a:rPr lang="pt-BR" sz="1100" dirty="0" smtClean="0"/>
                        <a:t>2</a:t>
                      </a:r>
                      <a:endParaRPr lang="pt-BR" sz="1100" dirty="0"/>
                    </a:p>
                  </a:txBody>
                  <a:tcPr/>
                </a:tc>
                <a:tc>
                  <a:txBody>
                    <a:bodyPr/>
                    <a:lstStyle/>
                    <a:p>
                      <a:pPr algn="ctr"/>
                      <a:r>
                        <a:rPr lang="pt-BR" sz="1100" dirty="0"/>
                        <a:t>1</a:t>
                      </a:r>
                    </a:p>
                  </a:txBody>
                  <a:tcPr/>
                </a:tc>
                <a:tc>
                  <a:txBody>
                    <a:bodyPr/>
                    <a:lstStyle/>
                    <a:p>
                      <a:pPr algn="ctr"/>
                      <a:r>
                        <a:rPr lang="pt-BR" sz="1100" dirty="0"/>
                        <a:t>1</a:t>
                      </a:r>
                    </a:p>
                  </a:txBody>
                  <a:tcPr/>
                </a:tc>
                <a:extLst>
                  <a:ext uri="{0D108BD9-81ED-4DB2-BD59-A6C34878D82A}">
                    <a16:rowId xmlns:a16="http://schemas.microsoft.com/office/drawing/2014/main" xmlns="" val="10002"/>
                  </a:ext>
                </a:extLst>
              </a:tr>
              <a:tr h="288170">
                <a:tc>
                  <a:txBody>
                    <a:bodyPr/>
                    <a:lstStyle/>
                    <a:p>
                      <a:r>
                        <a:rPr lang="pt-BR" sz="900" dirty="0"/>
                        <a:t>COPEIRAS</a:t>
                      </a:r>
                    </a:p>
                  </a:txBody>
                  <a:tcPr/>
                </a:tc>
                <a:tc>
                  <a:txBody>
                    <a:bodyPr/>
                    <a:lstStyle/>
                    <a:p>
                      <a:pPr algn="ctr"/>
                      <a:r>
                        <a:rPr lang="pt-BR" sz="1100" dirty="0" smtClean="0"/>
                        <a:t>7</a:t>
                      </a:r>
                      <a:endParaRPr lang="pt-BR" sz="1100" dirty="0"/>
                    </a:p>
                  </a:txBody>
                  <a:tcPr/>
                </a:tc>
                <a:tc>
                  <a:txBody>
                    <a:bodyPr/>
                    <a:lstStyle/>
                    <a:p>
                      <a:pPr algn="ctr"/>
                      <a:r>
                        <a:rPr lang="pt-BR" sz="1100" dirty="0" smtClean="0"/>
                        <a:t>1</a:t>
                      </a:r>
                      <a:endParaRPr lang="pt-BR" sz="1100" dirty="0"/>
                    </a:p>
                  </a:txBody>
                  <a:tcPr/>
                </a:tc>
                <a:tc>
                  <a:txBody>
                    <a:bodyPr/>
                    <a:lstStyle/>
                    <a:p>
                      <a:pPr algn="ctr"/>
                      <a:r>
                        <a:rPr lang="pt-BR" sz="1100" dirty="0"/>
                        <a:t>2</a:t>
                      </a:r>
                    </a:p>
                  </a:txBody>
                  <a:tcPr/>
                </a:tc>
                <a:tc>
                  <a:txBody>
                    <a:bodyPr/>
                    <a:lstStyle/>
                    <a:p>
                      <a:pPr algn="ctr"/>
                      <a:r>
                        <a:rPr lang="pt-BR" sz="1100" dirty="0"/>
                        <a:t>0</a:t>
                      </a:r>
                    </a:p>
                  </a:txBody>
                  <a:tcPr/>
                </a:tc>
                <a:extLst>
                  <a:ext uri="{0D108BD9-81ED-4DB2-BD59-A6C34878D82A}">
                    <a16:rowId xmlns:a16="http://schemas.microsoft.com/office/drawing/2014/main" xmlns="" val="10003"/>
                  </a:ext>
                </a:extLst>
              </a:tr>
              <a:tr h="288170">
                <a:tc>
                  <a:txBody>
                    <a:bodyPr/>
                    <a:lstStyle/>
                    <a:p>
                      <a:r>
                        <a:rPr lang="pt-BR" sz="900" dirty="0"/>
                        <a:t>INSTALAÇÕES</a:t>
                      </a:r>
                    </a:p>
                  </a:txBody>
                  <a:tcPr/>
                </a:tc>
                <a:tc>
                  <a:txBody>
                    <a:bodyPr/>
                    <a:lstStyle/>
                    <a:p>
                      <a:pPr algn="ctr"/>
                      <a:r>
                        <a:rPr lang="pt-BR" sz="1100" dirty="0" smtClean="0"/>
                        <a:t>3</a:t>
                      </a:r>
                      <a:endParaRPr lang="pt-BR" sz="1100" dirty="0"/>
                    </a:p>
                  </a:txBody>
                  <a:tcPr/>
                </a:tc>
                <a:tc>
                  <a:txBody>
                    <a:bodyPr/>
                    <a:lstStyle/>
                    <a:p>
                      <a:pPr algn="ctr"/>
                      <a:r>
                        <a:rPr lang="pt-BR" sz="1100" dirty="0" smtClean="0"/>
                        <a:t>3</a:t>
                      </a:r>
                    </a:p>
                  </a:txBody>
                  <a:tcPr/>
                </a:tc>
                <a:tc>
                  <a:txBody>
                    <a:bodyPr/>
                    <a:lstStyle/>
                    <a:p>
                      <a:pPr algn="ctr"/>
                      <a:r>
                        <a:rPr lang="pt-BR" sz="1100" dirty="0"/>
                        <a:t>3</a:t>
                      </a:r>
                    </a:p>
                  </a:txBody>
                  <a:tcPr/>
                </a:tc>
                <a:tc>
                  <a:txBody>
                    <a:bodyPr/>
                    <a:lstStyle/>
                    <a:p>
                      <a:pPr algn="ctr"/>
                      <a:r>
                        <a:rPr lang="pt-BR" sz="1100" dirty="0"/>
                        <a:t>1</a:t>
                      </a:r>
                    </a:p>
                  </a:txBody>
                  <a:tcPr/>
                </a:tc>
                <a:extLst>
                  <a:ext uri="{0D108BD9-81ED-4DB2-BD59-A6C34878D82A}">
                    <a16:rowId xmlns:a16="http://schemas.microsoft.com/office/drawing/2014/main" xmlns="" val="10004"/>
                  </a:ext>
                </a:extLst>
              </a:tr>
              <a:tr h="288170">
                <a:tc>
                  <a:txBody>
                    <a:bodyPr/>
                    <a:lstStyle/>
                    <a:p>
                      <a:r>
                        <a:rPr lang="pt-BR" sz="900" dirty="0"/>
                        <a:t>LIMPEZA</a:t>
                      </a:r>
                    </a:p>
                  </a:txBody>
                  <a:tcPr/>
                </a:tc>
                <a:tc>
                  <a:txBody>
                    <a:bodyPr/>
                    <a:lstStyle/>
                    <a:p>
                      <a:pPr algn="ctr"/>
                      <a:r>
                        <a:rPr lang="pt-BR" sz="1100" dirty="0" smtClean="0"/>
                        <a:t>7</a:t>
                      </a:r>
                      <a:endParaRPr lang="pt-BR" sz="1100" dirty="0"/>
                    </a:p>
                  </a:txBody>
                  <a:tcPr/>
                </a:tc>
                <a:tc>
                  <a:txBody>
                    <a:bodyPr/>
                    <a:lstStyle/>
                    <a:p>
                      <a:pPr algn="ctr"/>
                      <a:r>
                        <a:rPr lang="pt-BR" sz="1100" dirty="0" smtClean="0"/>
                        <a:t>2</a:t>
                      </a:r>
                      <a:endParaRPr lang="pt-BR" sz="1100" dirty="0"/>
                    </a:p>
                  </a:txBody>
                  <a:tcPr/>
                </a:tc>
                <a:tc>
                  <a:txBody>
                    <a:bodyPr/>
                    <a:lstStyle/>
                    <a:p>
                      <a:pPr algn="ctr"/>
                      <a:r>
                        <a:rPr lang="pt-BR" sz="1100" dirty="0"/>
                        <a:t>1</a:t>
                      </a:r>
                    </a:p>
                  </a:txBody>
                  <a:tcPr/>
                </a:tc>
                <a:tc>
                  <a:txBody>
                    <a:bodyPr/>
                    <a:lstStyle/>
                    <a:p>
                      <a:pPr algn="ctr"/>
                      <a:r>
                        <a:rPr lang="pt-BR" sz="1100" dirty="0" smtClean="0"/>
                        <a:t>0</a:t>
                      </a:r>
                      <a:endParaRPr lang="pt-BR" sz="1100" dirty="0"/>
                    </a:p>
                  </a:txBody>
                  <a:tcPr/>
                </a:tc>
                <a:extLst>
                  <a:ext uri="{0D108BD9-81ED-4DB2-BD59-A6C34878D82A}">
                    <a16:rowId xmlns:a16="http://schemas.microsoft.com/office/drawing/2014/main" xmlns="" val="10005"/>
                  </a:ext>
                </a:extLst>
              </a:tr>
              <a:tr h="288170">
                <a:tc>
                  <a:txBody>
                    <a:bodyPr/>
                    <a:lstStyle/>
                    <a:p>
                      <a:r>
                        <a:rPr lang="pt-BR" sz="800" dirty="0" smtClean="0"/>
                        <a:t>HORÁRIO </a:t>
                      </a:r>
                      <a:r>
                        <a:rPr lang="pt-BR" sz="800" dirty="0"/>
                        <a:t>DE VISITAS</a:t>
                      </a:r>
                    </a:p>
                  </a:txBody>
                  <a:tcPr/>
                </a:tc>
                <a:tc>
                  <a:txBody>
                    <a:bodyPr/>
                    <a:lstStyle/>
                    <a:p>
                      <a:pPr algn="ctr"/>
                      <a:r>
                        <a:rPr lang="pt-BR" sz="1100" dirty="0" smtClean="0"/>
                        <a:t>8</a:t>
                      </a:r>
                    </a:p>
                  </a:txBody>
                  <a:tcPr/>
                </a:tc>
                <a:tc>
                  <a:txBody>
                    <a:bodyPr/>
                    <a:lstStyle/>
                    <a:p>
                      <a:pPr algn="ctr"/>
                      <a:r>
                        <a:rPr lang="pt-BR" sz="1100" dirty="0" smtClean="0"/>
                        <a:t>0</a:t>
                      </a:r>
                      <a:endParaRPr lang="pt-BR" sz="1100" dirty="0"/>
                    </a:p>
                  </a:txBody>
                  <a:tcPr/>
                </a:tc>
                <a:tc>
                  <a:txBody>
                    <a:bodyPr/>
                    <a:lstStyle/>
                    <a:p>
                      <a:pPr algn="ctr"/>
                      <a:r>
                        <a:rPr lang="pt-BR" sz="1100" dirty="0"/>
                        <a:t>3</a:t>
                      </a:r>
                    </a:p>
                  </a:txBody>
                  <a:tcPr/>
                </a:tc>
                <a:tc>
                  <a:txBody>
                    <a:bodyPr/>
                    <a:lstStyle/>
                    <a:p>
                      <a:pPr algn="ctr"/>
                      <a:r>
                        <a:rPr lang="pt-BR" sz="1100" dirty="0"/>
                        <a:t>0</a:t>
                      </a:r>
                    </a:p>
                  </a:txBody>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285728"/>
            <a:ext cx="8643998" cy="1000132"/>
          </a:xfrm>
        </p:spPr>
        <p:txBody>
          <a:bodyPr/>
          <a:lstStyle/>
          <a:p>
            <a:pPr algn="ctr"/>
            <a:r>
              <a:rPr lang="pt-BR" sz="1800" b="1" dirty="0">
                <a:latin typeface="Times New Roman" pitchFamily="18" charset="0"/>
                <a:cs typeface="Times New Roman" pitchFamily="18" charset="0"/>
              </a:rPr>
              <a:t>AVALIAÇÃO DA QUALIDADE NO ATENDIMENTO DA EQUIPE DE ATENÇÃO A SAÚDE</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EQUIPE DE ENFERMAGEM, EQUIPE MÉDICA,  FISIOTERAPIA,  ASSISTENTE SOCIAL E NUTRICIONISTA.</a:t>
            </a:r>
            <a:endParaRPr lang="pt-BR" sz="1800" dirty="0">
              <a:latin typeface="Times New Roman" pitchFamily="18" charset="0"/>
              <a:cs typeface="Times New Roman" pitchFamily="18" charset="0"/>
            </a:endParaRPr>
          </a:p>
        </p:txBody>
      </p:sp>
      <p:sp>
        <p:nvSpPr>
          <p:cNvPr id="4" name="CaixaDeTexto 3"/>
          <p:cNvSpPr txBox="1"/>
          <p:nvPr/>
        </p:nvSpPr>
        <p:spPr>
          <a:xfrm>
            <a:off x="107504" y="5300331"/>
            <a:ext cx="4071998"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23</a:t>
            </a:r>
            <a:r>
              <a:rPr lang="pt-BR" b="1"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13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dirty="0" smtClean="0">
                <a:solidFill>
                  <a:schemeClr val="tx1">
                    <a:lumMod val="95000"/>
                    <a:lumOff val="5000"/>
                  </a:schemeClr>
                </a:solidFill>
                <a:latin typeface="Times New Roman" pitchFamily="18" charset="0"/>
                <a:cs typeface="Times New Roman" pitchFamily="18" charset="0"/>
              </a:rPr>
              <a:t>14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dirty="0" smtClean="0">
                <a:solidFill>
                  <a:schemeClr val="tx1">
                    <a:lumMod val="95000"/>
                    <a:lumOff val="5000"/>
                  </a:schemeClr>
                </a:solidFill>
                <a:latin typeface="Times New Roman" pitchFamily="18" charset="0"/>
                <a:cs typeface="Times New Roman" pitchFamily="18" charset="0"/>
              </a:rPr>
              <a:t>02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NÃO AVALIARAM: </a:t>
            </a:r>
            <a:r>
              <a:rPr lang="pt-BR" dirty="0" smtClean="0">
                <a:solidFill>
                  <a:schemeClr val="tx1">
                    <a:lumMod val="95000"/>
                    <a:lumOff val="5000"/>
                  </a:schemeClr>
                </a:solidFill>
                <a:latin typeface="Times New Roman" pitchFamily="18" charset="0"/>
                <a:cs typeface="Times New Roman" pitchFamily="18" charset="0"/>
              </a:rPr>
              <a:t>08</a:t>
            </a:r>
          </a:p>
          <a:p>
            <a:endParaRPr lang="pt-BR" b="1"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5" name="Gráfico 4"/>
          <p:cNvGraphicFramePr/>
          <p:nvPr>
            <p:extLst>
              <p:ext uri="{D42A27DB-BD31-4B8C-83A1-F6EECF244321}">
                <p14:modId xmlns:p14="http://schemas.microsoft.com/office/powerpoint/2010/main" val="433405705"/>
              </p:ext>
            </p:extLst>
          </p:nvPr>
        </p:nvGraphicFramePr>
        <p:xfrm>
          <a:off x="1403648" y="1861047"/>
          <a:ext cx="6408712" cy="28640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406316832"/>
              </p:ext>
            </p:extLst>
          </p:nvPr>
        </p:nvGraphicFramePr>
        <p:xfrm>
          <a:off x="4283968" y="5085183"/>
          <a:ext cx="4740697" cy="1618645"/>
        </p:xfrm>
        <a:graphic>
          <a:graphicData uri="http://schemas.openxmlformats.org/drawingml/2006/table">
            <a:tbl>
              <a:tblPr firstRow="1" bandRow="1">
                <a:tableStyleId>{21E4AEA4-8DFA-4A89-87EB-49C32662AFE0}</a:tableStyleId>
              </a:tblPr>
              <a:tblGrid>
                <a:gridCol w="1246447">
                  <a:extLst>
                    <a:ext uri="{9D8B030D-6E8A-4147-A177-3AD203B41FA5}">
                      <a16:colId xmlns:a16="http://schemas.microsoft.com/office/drawing/2014/main" xmlns="" val="20000"/>
                    </a:ext>
                  </a:extLst>
                </a:gridCol>
                <a:gridCol w="768735">
                  <a:extLst>
                    <a:ext uri="{9D8B030D-6E8A-4147-A177-3AD203B41FA5}">
                      <a16:colId xmlns:a16="http://schemas.microsoft.com/office/drawing/2014/main" xmlns="" val="20001"/>
                    </a:ext>
                  </a:extLst>
                </a:gridCol>
                <a:gridCol w="768735">
                  <a:extLst>
                    <a:ext uri="{9D8B030D-6E8A-4147-A177-3AD203B41FA5}">
                      <a16:colId xmlns:a16="http://schemas.microsoft.com/office/drawing/2014/main" xmlns="" val="20002"/>
                    </a:ext>
                  </a:extLst>
                </a:gridCol>
                <a:gridCol w="1118160">
                  <a:extLst>
                    <a:ext uri="{9D8B030D-6E8A-4147-A177-3AD203B41FA5}">
                      <a16:colId xmlns:a16="http://schemas.microsoft.com/office/drawing/2014/main" xmlns="" val="20003"/>
                    </a:ext>
                  </a:extLst>
                </a:gridCol>
                <a:gridCol w="838620">
                  <a:extLst>
                    <a:ext uri="{9D8B030D-6E8A-4147-A177-3AD203B41FA5}">
                      <a16:colId xmlns:a16="http://schemas.microsoft.com/office/drawing/2014/main" xmlns="" val="20004"/>
                    </a:ext>
                  </a:extLst>
                </a:gridCol>
              </a:tblGrid>
              <a:tr h="239854">
                <a:tc>
                  <a:txBody>
                    <a:bodyPr/>
                    <a:lstStyle/>
                    <a:p>
                      <a:endParaRPr lang="pt-BR" sz="1200" dirty="0"/>
                    </a:p>
                  </a:txBody>
                  <a:tcPr/>
                </a:tc>
                <a:tc>
                  <a:txBody>
                    <a:bodyPr/>
                    <a:lstStyle/>
                    <a:p>
                      <a:r>
                        <a:rPr lang="pt-BR" sz="1200" dirty="0"/>
                        <a:t>ÓTIMO </a:t>
                      </a:r>
                    </a:p>
                  </a:txBody>
                  <a:tcPr/>
                </a:tc>
                <a:tc>
                  <a:txBody>
                    <a:bodyPr/>
                    <a:lstStyle/>
                    <a:p>
                      <a:r>
                        <a:rPr lang="pt-BR" sz="1200" dirty="0"/>
                        <a:t>BOM </a:t>
                      </a:r>
                    </a:p>
                  </a:txBody>
                  <a:tcPr/>
                </a:tc>
                <a:tc>
                  <a:txBody>
                    <a:bodyPr/>
                    <a:lstStyle/>
                    <a:p>
                      <a:r>
                        <a:rPr lang="pt-BR" sz="1200" dirty="0"/>
                        <a:t>REGULAR</a:t>
                      </a:r>
                    </a:p>
                  </a:txBody>
                  <a:tcPr/>
                </a:tc>
                <a:tc>
                  <a:txBody>
                    <a:bodyPr/>
                    <a:lstStyle/>
                    <a:p>
                      <a:r>
                        <a:rPr lang="pt-BR" sz="1200" dirty="0"/>
                        <a:t>RUIM</a:t>
                      </a:r>
                    </a:p>
                  </a:txBody>
                  <a:tcPr/>
                </a:tc>
                <a:extLst>
                  <a:ext uri="{0D108BD9-81ED-4DB2-BD59-A6C34878D82A}">
                    <a16:rowId xmlns:a16="http://schemas.microsoft.com/office/drawing/2014/main" xmlns="" val="10000"/>
                  </a:ext>
                </a:extLst>
              </a:tr>
              <a:tr h="268865">
                <a:tc>
                  <a:txBody>
                    <a:bodyPr/>
                    <a:lstStyle/>
                    <a:p>
                      <a:r>
                        <a:rPr lang="pt-BR" sz="1000" dirty="0"/>
                        <a:t>ENFERMAGEM</a:t>
                      </a:r>
                    </a:p>
                  </a:txBody>
                  <a:tcPr/>
                </a:tc>
                <a:tc>
                  <a:txBody>
                    <a:bodyPr/>
                    <a:lstStyle/>
                    <a:p>
                      <a:pPr algn="ctr"/>
                      <a:r>
                        <a:rPr lang="pt-BR" sz="1100" dirty="0" smtClean="0"/>
                        <a:t>8</a:t>
                      </a:r>
                      <a:endParaRPr lang="pt-BR" sz="1100" dirty="0"/>
                    </a:p>
                  </a:txBody>
                  <a:tcPr/>
                </a:tc>
                <a:tc>
                  <a:txBody>
                    <a:bodyPr/>
                    <a:lstStyle/>
                    <a:p>
                      <a:pPr algn="ctr"/>
                      <a:r>
                        <a:rPr lang="pt-BR" sz="1100" dirty="0" smtClean="0"/>
                        <a:t>0</a:t>
                      </a:r>
                    </a:p>
                  </a:txBody>
                  <a:tcPr/>
                </a:tc>
                <a:tc>
                  <a:txBody>
                    <a:bodyPr/>
                    <a:lstStyle/>
                    <a:p>
                      <a:pPr algn="ctr"/>
                      <a:r>
                        <a:rPr lang="pt-BR" sz="1100" dirty="0" smtClean="0"/>
                        <a:t>4</a:t>
                      </a:r>
                      <a:endParaRPr lang="pt-BR" sz="1100" dirty="0"/>
                    </a:p>
                  </a:txBody>
                  <a:tcPr/>
                </a:tc>
                <a:tc>
                  <a:txBody>
                    <a:bodyPr/>
                    <a:lstStyle/>
                    <a:p>
                      <a:pPr algn="ctr"/>
                      <a:r>
                        <a:rPr lang="pt-BR" sz="1100" dirty="0" smtClean="0"/>
                        <a:t>0</a:t>
                      </a:r>
                      <a:endParaRPr lang="pt-BR" sz="1100" dirty="0"/>
                    </a:p>
                  </a:txBody>
                  <a:tcPr/>
                </a:tc>
                <a:extLst>
                  <a:ext uri="{0D108BD9-81ED-4DB2-BD59-A6C34878D82A}">
                    <a16:rowId xmlns:a16="http://schemas.microsoft.com/office/drawing/2014/main" xmlns="" val="10001"/>
                  </a:ext>
                </a:extLst>
              </a:tr>
              <a:tr h="268865">
                <a:tc>
                  <a:txBody>
                    <a:bodyPr/>
                    <a:lstStyle/>
                    <a:p>
                      <a:r>
                        <a:rPr lang="pt-BR" sz="1000" dirty="0"/>
                        <a:t>EQUIPE</a:t>
                      </a:r>
                      <a:r>
                        <a:rPr lang="pt-BR" sz="1000" baseline="0" dirty="0"/>
                        <a:t> MÉDICA</a:t>
                      </a:r>
                      <a:endParaRPr lang="pt-BR" sz="1000" dirty="0"/>
                    </a:p>
                  </a:txBody>
                  <a:tcPr/>
                </a:tc>
                <a:tc>
                  <a:txBody>
                    <a:bodyPr/>
                    <a:lstStyle/>
                    <a:p>
                      <a:pPr algn="ctr"/>
                      <a:r>
                        <a:rPr lang="pt-BR" sz="1100" dirty="0" smtClean="0"/>
                        <a:t>7</a:t>
                      </a:r>
                      <a:endParaRPr lang="pt-BR" sz="1100" dirty="0"/>
                    </a:p>
                  </a:txBody>
                  <a:tcPr/>
                </a:tc>
                <a:tc>
                  <a:txBody>
                    <a:bodyPr/>
                    <a:lstStyle/>
                    <a:p>
                      <a:pPr algn="ctr"/>
                      <a:r>
                        <a:rPr lang="pt-BR" sz="1100" dirty="0" smtClean="0"/>
                        <a:t>3</a:t>
                      </a:r>
                      <a:endParaRPr lang="pt-BR" sz="1100" dirty="0"/>
                    </a:p>
                  </a:txBody>
                  <a:tcPr/>
                </a:tc>
                <a:tc>
                  <a:txBody>
                    <a:bodyPr/>
                    <a:lstStyle/>
                    <a:p>
                      <a:pPr algn="ctr"/>
                      <a:r>
                        <a:rPr lang="pt-BR" sz="1100" dirty="0" smtClean="0"/>
                        <a:t>2</a:t>
                      </a:r>
                      <a:endParaRPr lang="pt-BR" sz="1100" dirty="0"/>
                    </a:p>
                  </a:txBody>
                  <a:tcPr/>
                </a:tc>
                <a:tc>
                  <a:txBody>
                    <a:bodyPr/>
                    <a:lstStyle/>
                    <a:p>
                      <a:pPr algn="ctr"/>
                      <a:r>
                        <a:rPr lang="pt-BR" sz="1100" dirty="0" smtClean="0"/>
                        <a:t>0</a:t>
                      </a:r>
                      <a:endParaRPr lang="pt-BR" sz="1100" dirty="0"/>
                    </a:p>
                  </a:txBody>
                  <a:tcPr/>
                </a:tc>
                <a:extLst>
                  <a:ext uri="{0D108BD9-81ED-4DB2-BD59-A6C34878D82A}">
                    <a16:rowId xmlns:a16="http://schemas.microsoft.com/office/drawing/2014/main" xmlns="" val="10002"/>
                  </a:ext>
                </a:extLst>
              </a:tr>
              <a:tr h="268865">
                <a:tc>
                  <a:txBody>
                    <a:bodyPr/>
                    <a:lstStyle/>
                    <a:p>
                      <a:r>
                        <a:rPr lang="pt-BR" sz="1000" dirty="0"/>
                        <a:t>FISIOTERAPIA</a:t>
                      </a:r>
                    </a:p>
                  </a:txBody>
                  <a:tcPr/>
                </a:tc>
                <a:tc>
                  <a:txBody>
                    <a:bodyPr/>
                    <a:lstStyle/>
                    <a:p>
                      <a:pPr algn="ctr"/>
                      <a:r>
                        <a:rPr lang="pt-BR" sz="1100" dirty="0" smtClean="0"/>
                        <a:t>4</a:t>
                      </a:r>
                      <a:endParaRPr lang="pt-BR" sz="1100" dirty="0"/>
                    </a:p>
                  </a:txBody>
                  <a:tcPr/>
                </a:tc>
                <a:tc>
                  <a:txBody>
                    <a:bodyPr/>
                    <a:lstStyle/>
                    <a:p>
                      <a:pPr algn="ctr"/>
                      <a:r>
                        <a:rPr lang="pt-BR" sz="1100" dirty="0" smtClean="0"/>
                        <a:t>3</a:t>
                      </a:r>
                      <a:endParaRPr lang="pt-BR" sz="1100" dirty="0"/>
                    </a:p>
                  </a:txBody>
                  <a:tcPr/>
                </a:tc>
                <a:tc>
                  <a:txBody>
                    <a:bodyPr/>
                    <a:lstStyle/>
                    <a:p>
                      <a:pPr algn="ctr"/>
                      <a:r>
                        <a:rPr lang="pt-BR" sz="1100" dirty="0" smtClean="0"/>
                        <a:t>2</a:t>
                      </a:r>
                      <a:endParaRPr lang="pt-BR" sz="1100" dirty="0"/>
                    </a:p>
                  </a:txBody>
                  <a:tcPr/>
                </a:tc>
                <a:tc>
                  <a:txBody>
                    <a:bodyPr/>
                    <a:lstStyle/>
                    <a:p>
                      <a:pPr algn="ctr"/>
                      <a:r>
                        <a:rPr lang="pt-BR" sz="1100" dirty="0" smtClean="0"/>
                        <a:t>1</a:t>
                      </a:r>
                      <a:endParaRPr lang="pt-BR" sz="1100" dirty="0"/>
                    </a:p>
                  </a:txBody>
                  <a:tcPr/>
                </a:tc>
                <a:extLst>
                  <a:ext uri="{0D108BD9-81ED-4DB2-BD59-A6C34878D82A}">
                    <a16:rowId xmlns:a16="http://schemas.microsoft.com/office/drawing/2014/main" xmlns="" val="10003"/>
                  </a:ext>
                </a:extLst>
              </a:tr>
              <a:tr h="268865">
                <a:tc>
                  <a:txBody>
                    <a:bodyPr/>
                    <a:lstStyle/>
                    <a:p>
                      <a:r>
                        <a:rPr lang="pt-BR" sz="1000" dirty="0"/>
                        <a:t>ASS.</a:t>
                      </a:r>
                      <a:r>
                        <a:rPr lang="pt-BR" sz="1000" baseline="0" dirty="0"/>
                        <a:t> SOCIAL</a:t>
                      </a:r>
                      <a:endParaRPr lang="pt-BR" sz="1000" dirty="0"/>
                    </a:p>
                  </a:txBody>
                  <a:tcPr/>
                </a:tc>
                <a:tc>
                  <a:txBody>
                    <a:bodyPr/>
                    <a:lstStyle/>
                    <a:p>
                      <a:pPr algn="ctr"/>
                      <a:r>
                        <a:rPr lang="pt-BR" sz="1100" dirty="0" smtClean="0"/>
                        <a:t>2</a:t>
                      </a:r>
                      <a:endParaRPr lang="pt-BR" sz="1100" dirty="0"/>
                    </a:p>
                  </a:txBody>
                  <a:tcPr/>
                </a:tc>
                <a:tc>
                  <a:txBody>
                    <a:bodyPr/>
                    <a:lstStyle/>
                    <a:p>
                      <a:pPr algn="ctr"/>
                      <a:r>
                        <a:rPr lang="pt-BR" sz="1100" dirty="0" smtClean="0"/>
                        <a:t>4</a:t>
                      </a:r>
                      <a:endParaRPr lang="pt-BR" sz="1100" dirty="0"/>
                    </a:p>
                  </a:txBody>
                  <a:tcPr/>
                </a:tc>
                <a:tc>
                  <a:txBody>
                    <a:bodyPr/>
                    <a:lstStyle/>
                    <a:p>
                      <a:pPr algn="ctr"/>
                      <a:r>
                        <a:rPr lang="pt-BR" sz="1100" dirty="0" smtClean="0"/>
                        <a:t>3</a:t>
                      </a:r>
                      <a:endParaRPr lang="pt-BR" sz="1100" dirty="0"/>
                    </a:p>
                  </a:txBody>
                  <a:tcPr/>
                </a:tc>
                <a:tc>
                  <a:txBody>
                    <a:bodyPr/>
                    <a:lstStyle/>
                    <a:p>
                      <a:pPr algn="ctr"/>
                      <a:r>
                        <a:rPr lang="pt-BR" sz="1100" dirty="0" smtClean="0"/>
                        <a:t>0</a:t>
                      </a:r>
                      <a:endParaRPr lang="pt-BR" sz="1100" dirty="0"/>
                    </a:p>
                  </a:txBody>
                  <a:tcPr/>
                </a:tc>
                <a:extLst>
                  <a:ext uri="{0D108BD9-81ED-4DB2-BD59-A6C34878D82A}">
                    <a16:rowId xmlns:a16="http://schemas.microsoft.com/office/drawing/2014/main" xmlns="" val="10004"/>
                  </a:ext>
                </a:extLst>
              </a:tr>
              <a:tr h="268865">
                <a:tc>
                  <a:txBody>
                    <a:bodyPr/>
                    <a:lstStyle/>
                    <a:p>
                      <a:r>
                        <a:rPr lang="pt-BR" sz="1000" dirty="0"/>
                        <a:t>NUTRICIONISTA</a:t>
                      </a:r>
                    </a:p>
                  </a:txBody>
                  <a:tcPr/>
                </a:tc>
                <a:tc>
                  <a:txBody>
                    <a:bodyPr/>
                    <a:lstStyle/>
                    <a:p>
                      <a:pPr algn="ctr"/>
                      <a:r>
                        <a:rPr lang="pt-BR" sz="1100" dirty="0" smtClean="0"/>
                        <a:t>2</a:t>
                      </a:r>
                      <a:endParaRPr lang="pt-BR" sz="1100" dirty="0"/>
                    </a:p>
                  </a:txBody>
                  <a:tcPr/>
                </a:tc>
                <a:tc>
                  <a:txBody>
                    <a:bodyPr/>
                    <a:lstStyle/>
                    <a:p>
                      <a:pPr algn="ctr"/>
                      <a:r>
                        <a:rPr lang="pt-BR" sz="1100" dirty="0" smtClean="0"/>
                        <a:t>3</a:t>
                      </a:r>
                      <a:endParaRPr lang="pt-BR" sz="1100" dirty="0"/>
                    </a:p>
                  </a:txBody>
                  <a:tcPr/>
                </a:tc>
                <a:tc>
                  <a:txBody>
                    <a:bodyPr/>
                    <a:lstStyle/>
                    <a:p>
                      <a:pPr algn="ctr"/>
                      <a:r>
                        <a:rPr lang="pt-BR" sz="1100" dirty="0" smtClean="0"/>
                        <a:t>3</a:t>
                      </a:r>
                      <a:endParaRPr lang="pt-BR" sz="1100" dirty="0"/>
                    </a:p>
                  </a:txBody>
                  <a:tcPr/>
                </a:tc>
                <a:tc>
                  <a:txBody>
                    <a:bodyPr/>
                    <a:lstStyle/>
                    <a:p>
                      <a:pPr algn="ctr"/>
                      <a:r>
                        <a:rPr lang="pt-BR" sz="1100" dirty="0" smtClean="0"/>
                        <a:t>1</a:t>
                      </a:r>
                      <a:endParaRPr lang="pt-BR" sz="1100" dirty="0"/>
                    </a:p>
                  </a:txBody>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latin typeface="Times New Roman" pitchFamily="18" charset="0"/>
                <a:cs typeface="Times New Roman" pitchFamily="18" charset="0"/>
              </a:rPr>
              <a:t>PERFIL DOS MANIFESTANTES </a:t>
            </a:r>
            <a:endParaRPr lang="pt-BR" dirty="0">
              <a:latin typeface="Times New Roman" pitchFamily="18" charset="0"/>
              <a:cs typeface="Times New Roman" pitchFamily="18" charset="0"/>
            </a:endParaRPr>
          </a:p>
        </p:txBody>
      </p:sp>
      <p:sp>
        <p:nvSpPr>
          <p:cNvPr id="4" name="CaixaDeTexto 3"/>
          <p:cNvSpPr txBox="1"/>
          <p:nvPr/>
        </p:nvSpPr>
        <p:spPr>
          <a:xfrm>
            <a:off x="5094460" y="5137115"/>
            <a:ext cx="3643338" cy="2308324"/>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TOTAL DE AVALIAÇÕES: </a:t>
            </a:r>
            <a:r>
              <a:rPr lang="pt-BR" b="1" dirty="0" smtClean="0">
                <a:solidFill>
                  <a:schemeClr val="tx1">
                    <a:lumMod val="95000"/>
                    <a:lumOff val="5000"/>
                  </a:schemeClr>
                </a:solidFill>
                <a:latin typeface="Times New Roman" pitchFamily="18" charset="0"/>
                <a:cs typeface="Times New Roman" pitchFamily="18" charset="0"/>
              </a:rPr>
              <a:t>44</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Usuário:  </a:t>
            </a:r>
            <a:r>
              <a:rPr lang="pt-BR" b="1" dirty="0" smtClean="0">
                <a:solidFill>
                  <a:schemeClr val="tx1">
                    <a:lumMod val="95000"/>
                    <a:lumOff val="5000"/>
                  </a:schemeClr>
                </a:solidFill>
                <a:latin typeface="Times New Roman" pitchFamily="18" charset="0"/>
                <a:cs typeface="Times New Roman" pitchFamily="18" charset="0"/>
              </a:rPr>
              <a:t>09</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Familiares:  </a:t>
            </a:r>
            <a:r>
              <a:rPr lang="pt-BR" b="1" dirty="0" smtClean="0">
                <a:solidFill>
                  <a:schemeClr val="tx1">
                    <a:lumMod val="95000"/>
                    <a:lumOff val="5000"/>
                  </a:schemeClr>
                </a:solidFill>
                <a:latin typeface="Times New Roman" pitchFamily="18" charset="0"/>
                <a:cs typeface="Times New Roman" pitchFamily="18" charset="0"/>
              </a:rPr>
              <a:t>13</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Outros: </a:t>
            </a:r>
            <a:r>
              <a:rPr lang="pt-BR" b="1" dirty="0" smtClean="0">
                <a:solidFill>
                  <a:schemeClr val="tx1">
                    <a:lumMod val="95000"/>
                    <a:lumOff val="5000"/>
                  </a:schemeClr>
                </a:solidFill>
                <a:latin typeface="Times New Roman" pitchFamily="18" charset="0"/>
                <a:cs typeface="Times New Roman" pitchFamily="18" charset="0"/>
              </a:rPr>
              <a:t>03 </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09</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Colaboradores: </a:t>
            </a:r>
            <a:r>
              <a:rPr lang="pt-BR" b="1" dirty="0" smtClean="0">
                <a:solidFill>
                  <a:schemeClr val="tx1">
                    <a:lumMod val="95000"/>
                    <a:lumOff val="5000"/>
                  </a:schemeClr>
                </a:solidFill>
                <a:latin typeface="Times New Roman" pitchFamily="18" charset="0"/>
                <a:cs typeface="Times New Roman" pitchFamily="18" charset="0"/>
              </a:rPr>
              <a:t>10</a:t>
            </a:r>
            <a:endParaRPr lang="pt-BR" b="1" dirty="0">
              <a:solidFill>
                <a:schemeClr val="tx1">
                  <a:lumMod val="95000"/>
                  <a:lumOff val="5000"/>
                </a:schemeClr>
              </a:solidFill>
              <a:latin typeface="Times New Roman" pitchFamily="18" charset="0"/>
              <a:cs typeface="Times New Roman" pitchFamily="18" charset="0"/>
            </a:endParaRPr>
          </a:p>
          <a:p>
            <a:endParaRPr lang="pt-BR" b="1" dirty="0">
              <a:solidFill>
                <a:schemeClr val="tx1">
                  <a:lumMod val="95000"/>
                  <a:lumOff val="5000"/>
                </a:schemeClr>
              </a:solidFill>
              <a:latin typeface="Times New Roman" pitchFamily="18" charset="0"/>
              <a:cs typeface="Times New Roman" pitchFamily="18" charset="0"/>
            </a:endParaRPr>
          </a:p>
          <a:p>
            <a:endParaRPr lang="pt-BR" b="1" dirty="0"/>
          </a:p>
        </p:txBody>
      </p:sp>
      <p:graphicFrame>
        <p:nvGraphicFramePr>
          <p:cNvPr id="5" name="Gráfico 4"/>
          <p:cNvGraphicFramePr/>
          <p:nvPr>
            <p:extLst>
              <p:ext uri="{D42A27DB-BD31-4B8C-83A1-F6EECF244321}">
                <p14:modId xmlns:p14="http://schemas.microsoft.com/office/powerpoint/2010/main" val="1229193083"/>
              </p:ext>
            </p:extLst>
          </p:nvPr>
        </p:nvGraphicFramePr>
        <p:xfrm>
          <a:off x="1475656" y="1340768"/>
          <a:ext cx="6480720" cy="28892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9017"/>
            <a:ext cx="1890713"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39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259631" y="2420887"/>
            <a:ext cx="7200801" cy="1836204"/>
            <a:chOff x="2112765" y="-180021"/>
            <a:chExt cx="6744180" cy="1836204"/>
          </a:xfrm>
        </p:grpSpPr>
        <p:sp>
          <p:nvSpPr>
            <p:cNvPr id="5" name="Pentágono 4"/>
            <p:cNvSpPr/>
            <p:nvPr/>
          </p:nvSpPr>
          <p:spPr>
            <a:xfrm rot="10800000">
              <a:off x="2112765" y="-180021"/>
              <a:ext cx="6744178" cy="183620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entágono 4"/>
            <p:cNvSpPr/>
            <p:nvPr/>
          </p:nvSpPr>
          <p:spPr>
            <a:xfrm rot="21600000">
              <a:off x="2526813" y="0"/>
              <a:ext cx="6330132" cy="1656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0331" tIns="182880" rIns="341376" bIns="182880" numCol="1" spcCol="1270" anchor="ctr" anchorCtr="0">
              <a:noAutofit/>
            </a:bodyPr>
            <a:lstStyle/>
            <a:p>
              <a:pPr lvl="0" algn="ctr" defTabSz="2133600" rtl="0">
                <a:lnSpc>
                  <a:spcPct val="90000"/>
                </a:lnSpc>
                <a:spcBef>
                  <a:spcPct val="0"/>
                </a:spcBef>
                <a:spcAft>
                  <a:spcPct val="35000"/>
                </a:spcAft>
              </a:pPr>
              <a:r>
                <a:rPr lang="pt-BR" sz="4500" b="1" dirty="0" smtClean="0"/>
                <a:t>COLABORADORES</a:t>
              </a:r>
              <a:endParaRPr lang="pt-BR" sz="4500" kern="1200" dirty="0"/>
            </a:p>
          </p:txBody>
        </p:sp>
      </p:grpSp>
      <p:sp>
        <p:nvSpPr>
          <p:cNvPr id="7" name="Elipse 6"/>
          <p:cNvSpPr/>
          <p:nvPr/>
        </p:nvSpPr>
        <p:spPr>
          <a:xfrm>
            <a:off x="211665" y="2069849"/>
            <a:ext cx="1656183" cy="2250248"/>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0610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8662" y="285728"/>
            <a:ext cx="7449502" cy="691516"/>
          </a:xfrm>
        </p:spPr>
        <p:txBody>
          <a:bodyPr/>
          <a:lstStyle/>
          <a:p>
            <a:pPr algn="ctr"/>
            <a:r>
              <a:rPr lang="pt-BR" sz="2400" b="1" dirty="0">
                <a:latin typeface="Times New Roman" pitchFamily="18" charset="0"/>
                <a:cs typeface="Times New Roman" pitchFamily="18" charset="0"/>
              </a:rPr>
              <a:t> COLABORADORES  </a:t>
            </a:r>
            <a:br>
              <a:rPr lang="pt-BR" sz="2400" b="1" dirty="0">
                <a:latin typeface="Times New Roman" pitchFamily="18" charset="0"/>
                <a:cs typeface="Times New Roman" pitchFamily="18" charset="0"/>
              </a:rPr>
            </a:br>
            <a:r>
              <a:rPr lang="pt-BR" sz="2400" b="1" dirty="0" smtClean="0">
                <a:latin typeface="Times New Roman" pitchFamily="18" charset="0"/>
                <a:cs typeface="Times New Roman" pitchFamily="18" charset="0"/>
              </a:rPr>
              <a:t>ELOGIO</a:t>
            </a:r>
            <a:endParaRPr lang="pt-BR" sz="2400"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323528" y="1412776"/>
            <a:ext cx="8643998" cy="4786346"/>
          </a:xfrm>
        </p:spPr>
        <p:txBody>
          <a:bodyPr>
            <a:normAutofit/>
          </a:bodyPr>
          <a:lstStyle/>
          <a:p>
            <a:pPr>
              <a:buFont typeface="Wingdings" panose="05000000000000000000" pitchFamily="2" charset="2"/>
              <a:buChar char="ü"/>
            </a:pPr>
            <a:endParaRPr lang="pt-BR" sz="1800" dirty="0" smtClean="0"/>
          </a:p>
          <a:p>
            <a:pPr>
              <a:buFont typeface="Wingdings" panose="05000000000000000000" pitchFamily="2" charset="2"/>
              <a:buChar char="ü"/>
            </a:pPr>
            <a:r>
              <a:rPr lang="pt-BR" sz="2000" dirty="0">
                <a:latin typeface="Times New Roman" pitchFamily="18" charset="0"/>
                <a:cs typeface="Times New Roman" pitchFamily="18" charset="0"/>
              </a:rPr>
              <a:t>“</a:t>
            </a:r>
            <a:r>
              <a:rPr lang="pt-BR" sz="2000" b="0" dirty="0">
                <a:latin typeface="Times New Roman" pitchFamily="18" charset="0"/>
                <a:cs typeface="Times New Roman" pitchFamily="18" charset="0"/>
              </a:rPr>
              <a:t>Estou satisfeito com a comida, as cozinheiras estão de parabéns”.</a:t>
            </a:r>
          </a:p>
          <a:p>
            <a:r>
              <a:rPr lang="pt-BR" sz="2000" b="0" dirty="0">
                <a:latin typeface="Times New Roman" pitchFamily="18" charset="0"/>
                <a:cs typeface="Times New Roman" pitchFamily="18" charset="0"/>
              </a:rPr>
              <a:t>“Muito gostosa a comida.” –  (22/12/2018) </a:t>
            </a:r>
            <a:r>
              <a:rPr lang="pt-BR" sz="2000" dirty="0">
                <a:latin typeface="Times New Roman" pitchFamily="18" charset="0"/>
                <a:cs typeface="Times New Roman" pitchFamily="18" charset="0"/>
              </a:rPr>
              <a:t>(Danilo)</a:t>
            </a:r>
          </a:p>
          <a:p>
            <a:r>
              <a:rPr lang="pt-BR" sz="2000" b="0" dirty="0">
                <a:latin typeface="Times New Roman" pitchFamily="18" charset="0"/>
                <a:cs typeface="Times New Roman" pitchFamily="18" charset="0"/>
              </a:rPr>
              <a:t> </a:t>
            </a:r>
          </a:p>
          <a:p>
            <a:pPr>
              <a:buFont typeface="Wingdings" pitchFamily="2" charset="2"/>
              <a:buChar char="ü"/>
            </a:pPr>
            <a:r>
              <a:rPr lang="pt-BR" sz="2000" b="0" dirty="0">
                <a:latin typeface="Times New Roman" pitchFamily="18" charset="0"/>
                <a:cs typeface="Times New Roman" pitchFamily="18" charset="0"/>
              </a:rPr>
              <a:t>“A comida estava uma delicia no almoço.” </a:t>
            </a:r>
            <a:r>
              <a:rPr lang="pt-BR" sz="2000" dirty="0">
                <a:latin typeface="Times New Roman" pitchFamily="18" charset="0"/>
                <a:cs typeface="Times New Roman" pitchFamily="18" charset="0"/>
              </a:rPr>
              <a:t>Anônimo</a:t>
            </a:r>
          </a:p>
          <a:p>
            <a:r>
              <a:rPr lang="pt-BR" sz="2000" b="0" dirty="0">
                <a:latin typeface="Times New Roman" pitchFamily="18" charset="0"/>
                <a:cs typeface="Times New Roman" pitchFamily="18" charset="0"/>
              </a:rPr>
              <a:t> </a:t>
            </a:r>
          </a:p>
          <a:p>
            <a:pPr>
              <a:buFont typeface="Wingdings" pitchFamily="2" charset="2"/>
              <a:buChar char="ü"/>
            </a:pPr>
            <a:r>
              <a:rPr lang="pt-BR" sz="2000" b="0" dirty="0">
                <a:latin typeface="Times New Roman" pitchFamily="18" charset="0"/>
                <a:cs typeface="Times New Roman" pitchFamily="18" charset="0"/>
              </a:rPr>
              <a:t>“O almoço estava uma delicia, perfeito.” </a:t>
            </a:r>
            <a:r>
              <a:rPr lang="pt-BR" sz="2000" dirty="0">
                <a:latin typeface="Times New Roman" pitchFamily="18" charset="0"/>
                <a:cs typeface="Times New Roman" pitchFamily="18" charset="0"/>
              </a:rPr>
              <a:t>Anônimo</a:t>
            </a:r>
          </a:p>
          <a:p>
            <a:pPr marL="0" indent="0"/>
            <a:endParaRPr lang="pt-BR" sz="1800" dirty="0" smtClean="0"/>
          </a:p>
          <a:p>
            <a:pPr>
              <a:buFont typeface="Wingdings" panose="05000000000000000000" pitchFamily="2" charset="2"/>
              <a:buChar char="ü"/>
            </a:pPr>
            <a:endParaRPr lang="pt-BR" sz="1800" dirty="0" smtClean="0"/>
          </a:p>
          <a:p>
            <a:pPr>
              <a:buFont typeface="Wingdings" panose="05000000000000000000" pitchFamily="2" charset="2"/>
              <a:buChar char="ü"/>
            </a:pPr>
            <a:endParaRPr lang="pt-BR" sz="1800" dirty="0"/>
          </a:p>
          <a:p>
            <a:pPr marL="0" indent="0"/>
            <a:endParaRPr lang="pt-BR" sz="1800" dirty="0"/>
          </a:p>
          <a:p>
            <a:pPr algn="just"/>
            <a:endParaRPr lang="pt-BR" sz="1800" b="0" dirty="0">
              <a:latin typeface="Times New Roman" pitchFamily="18" charset="0"/>
              <a:cs typeface="Times New Roman" pitchFamily="18" charset="0"/>
            </a:endParaRPr>
          </a:p>
          <a:p>
            <a:pPr algn="just"/>
            <a:endParaRPr lang="pt-BR" sz="1800" b="0" dirty="0">
              <a:latin typeface="Times New Roman" pitchFamily="18" charset="0"/>
              <a:cs typeface="Times New Roman" pitchFamily="18" charset="0"/>
            </a:endParaRPr>
          </a:p>
        </p:txBody>
      </p:sp>
      <p:sp>
        <p:nvSpPr>
          <p:cNvPr id="5" name="Rosto feliz 4"/>
          <p:cNvSpPr/>
          <p:nvPr/>
        </p:nvSpPr>
        <p:spPr>
          <a:xfrm>
            <a:off x="7668344" y="210344"/>
            <a:ext cx="914400" cy="914400"/>
          </a:xfrm>
          <a:prstGeom prst="smileyFace">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892" y="184554"/>
            <a:ext cx="7520940" cy="548640"/>
          </a:xfrm>
        </p:spPr>
        <p:txBody>
          <a:bodyPr/>
          <a:lstStyle/>
          <a:p>
            <a:pPr algn="ctr"/>
            <a:r>
              <a:rPr lang="pt-BR" sz="2500" b="1" dirty="0">
                <a:latin typeface="Times New Roman" pitchFamily="18" charset="0"/>
                <a:cs typeface="Times New Roman" pitchFamily="18" charset="0"/>
              </a:rPr>
              <a:t>COLABORADORES  </a:t>
            </a:r>
            <a:br>
              <a:rPr lang="pt-BR" sz="2500" b="1" dirty="0">
                <a:latin typeface="Times New Roman" pitchFamily="18" charset="0"/>
                <a:cs typeface="Times New Roman" pitchFamily="18" charset="0"/>
              </a:rPr>
            </a:br>
            <a:r>
              <a:rPr lang="pt-BR" sz="2500" b="1" dirty="0">
                <a:latin typeface="Times New Roman" pitchFamily="18" charset="0"/>
                <a:cs typeface="Times New Roman" pitchFamily="18" charset="0"/>
              </a:rPr>
              <a:t>RECLAMAÇÕES</a:t>
            </a:r>
            <a:endParaRPr lang="pt-BR" sz="2500" dirty="0"/>
          </a:p>
        </p:txBody>
      </p:sp>
      <p:sp>
        <p:nvSpPr>
          <p:cNvPr id="3" name="Espaço Reservado para Conteúdo 2"/>
          <p:cNvSpPr>
            <a:spLocks noGrp="1"/>
          </p:cNvSpPr>
          <p:nvPr>
            <p:ph idx="1"/>
          </p:nvPr>
        </p:nvSpPr>
        <p:spPr>
          <a:xfrm>
            <a:off x="822960" y="928670"/>
            <a:ext cx="7520940" cy="4286280"/>
          </a:xfrm>
        </p:spPr>
        <p:txBody>
          <a:bodyPr>
            <a:normAutofit lnSpcReduction="10000"/>
          </a:bodyPr>
          <a:lstStyle/>
          <a:p>
            <a:pPr algn="just">
              <a:buFont typeface="Wingdings" pitchFamily="2" charset="2"/>
              <a:buChar char="ü"/>
            </a:pPr>
            <a:r>
              <a:rPr lang="pt-BR" sz="1900" dirty="0">
                <a:latin typeface="Times New Roman" pitchFamily="18" charset="0"/>
                <a:cs typeface="Times New Roman" pitchFamily="18" charset="0"/>
              </a:rPr>
              <a:t> Anônimo </a:t>
            </a:r>
            <a:r>
              <a:rPr lang="pt-BR" sz="1900" b="0" dirty="0">
                <a:latin typeface="Times New Roman" pitchFamily="18" charset="0"/>
                <a:cs typeface="Times New Roman" pitchFamily="18" charset="0"/>
              </a:rPr>
              <a:t>“Quero aqui expor o meu descontentamento com a diretora dessa unidade, pois já trabalhei em outros lugares e vejo como o Regional é mau administrado. Aqui, a diretora de enfermagem se sente no direito de impor regras para os colegas das outras áreas, como farmácia, fisioterapia, laboratório, etc. Não existe diálogo nem troca de informações, não existe humanização. Funcionários mal distribuídos com um horário de hospital que não existe, o de 8hs para enfermagem. Falta material de trabalho, penalizam os colaboradores. Um Absurdo!</a:t>
            </a:r>
          </a:p>
          <a:p>
            <a:pPr algn="just"/>
            <a:r>
              <a:rPr lang="pt-BR" sz="1900" b="0" dirty="0">
                <a:latin typeface="Times New Roman" pitchFamily="18" charset="0"/>
                <a:cs typeface="Times New Roman" pitchFamily="18" charset="0"/>
              </a:rPr>
              <a:t>Quanta incompetência!! E esse processo seletivo desonesto, todos aqui sabem que essa diretora Ana põe que ela quer, quem puxa o saco, é tudo troca de favores.</a:t>
            </a:r>
          </a:p>
          <a:p>
            <a:pPr algn="just"/>
            <a:r>
              <a:rPr lang="pt-BR" sz="1900" b="0" dirty="0">
                <a:latin typeface="Times New Roman" pitchFamily="18" charset="0"/>
                <a:cs typeface="Times New Roman" pitchFamily="18" charset="0"/>
              </a:rPr>
              <a:t>Diretoria mal preparada é isso. Quando vão tirar a incompetência desse lugar? Só queremos trabalhar com dignidade e respeito. Sou a favor da mudança já, para um Regional melhor para </a:t>
            </a:r>
            <a:r>
              <a:rPr lang="pt-BR" sz="1900" b="0" dirty="0" smtClean="0">
                <a:latin typeface="Times New Roman" pitchFamily="18" charset="0"/>
                <a:cs typeface="Times New Roman" pitchFamily="18" charset="0"/>
              </a:rPr>
              <a:t>todos”.</a:t>
            </a:r>
          </a:p>
          <a:p>
            <a:endParaRPr lang="pt-BR" b="0" dirty="0"/>
          </a:p>
        </p:txBody>
      </p:sp>
    </p:spTree>
    <p:extLst>
      <p:ext uri="{BB962C8B-B14F-4D97-AF65-F5344CB8AC3E}">
        <p14:creationId xmlns:p14="http://schemas.microsoft.com/office/powerpoint/2010/main" val="2788964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2960" y="332656"/>
            <a:ext cx="7520940" cy="4347821"/>
          </a:xfrm>
        </p:spPr>
        <p:txBody>
          <a:bodyPr/>
          <a:lstStyle/>
          <a:p>
            <a:pPr algn="just">
              <a:buFont typeface="Wingdings" pitchFamily="2" charset="2"/>
              <a:buChar char="ü"/>
            </a:pPr>
            <a:r>
              <a:rPr lang="pt-BR" sz="1800" dirty="0">
                <a:latin typeface="Times New Roman" pitchFamily="18" charset="0"/>
                <a:cs typeface="Times New Roman" pitchFamily="18" charset="0"/>
              </a:rPr>
              <a:t>Anônimo: </a:t>
            </a:r>
            <a:r>
              <a:rPr lang="pt-BR" sz="1800" b="0" dirty="0">
                <a:latin typeface="Times New Roman" pitchFamily="18" charset="0"/>
                <a:cs typeface="Times New Roman" pitchFamily="18" charset="0"/>
              </a:rPr>
              <a:t>“Essa diretoria é uma vergonha. Fora Ana Lucia ”.</a:t>
            </a:r>
          </a:p>
          <a:p>
            <a:pPr algn="just">
              <a:buFont typeface="Wingdings" pitchFamily="2" charset="2"/>
              <a:buChar char="ü"/>
            </a:pPr>
            <a:r>
              <a:rPr lang="pt-BR" sz="1800" dirty="0">
                <a:latin typeface="Times New Roman" pitchFamily="18" charset="0"/>
                <a:cs typeface="Times New Roman" pitchFamily="18" charset="0"/>
              </a:rPr>
              <a:t>Anônimo </a:t>
            </a:r>
            <a:r>
              <a:rPr lang="pt-BR" sz="1800" b="0" dirty="0">
                <a:latin typeface="Times New Roman" pitchFamily="18" charset="0"/>
                <a:cs typeface="Times New Roman" pitchFamily="18" charset="0"/>
              </a:rPr>
              <a:t>“Temos uma má administração na assistência. Fora Ana Lucia!”</a:t>
            </a:r>
          </a:p>
          <a:p>
            <a:pPr algn="just">
              <a:buFont typeface="Wingdings" pitchFamily="2" charset="2"/>
              <a:buChar char="ü"/>
            </a:pPr>
            <a:r>
              <a:rPr lang="pt-BR" sz="1800" dirty="0">
                <a:latin typeface="Times New Roman" pitchFamily="18" charset="0"/>
                <a:cs typeface="Times New Roman" pitchFamily="18" charset="0"/>
              </a:rPr>
              <a:t>Anônimo </a:t>
            </a:r>
            <a:r>
              <a:rPr lang="pt-BR" sz="1800" b="0" dirty="0">
                <a:latin typeface="Times New Roman" pitchFamily="18" charset="0"/>
                <a:cs typeface="Times New Roman" pitchFamily="18" charset="0"/>
              </a:rPr>
              <a:t>“Será que dá pra trocar essa diretoria? Vai de mal a pior”</a:t>
            </a:r>
          </a:p>
          <a:p>
            <a:pPr algn="just">
              <a:buFont typeface="Wingdings" pitchFamily="2" charset="2"/>
              <a:buChar char="ü"/>
            </a:pPr>
            <a:r>
              <a:rPr lang="pt-BR" sz="1800" dirty="0" smtClean="0">
                <a:latin typeface="Times New Roman" pitchFamily="18" charset="0"/>
                <a:cs typeface="Times New Roman" pitchFamily="18" charset="0"/>
              </a:rPr>
              <a:t>Anônimo </a:t>
            </a:r>
            <a:r>
              <a:rPr lang="pt-BR" sz="1800" b="0" dirty="0">
                <a:latin typeface="Times New Roman" pitchFamily="18" charset="0"/>
                <a:cs typeface="Times New Roman" pitchFamily="18" charset="0"/>
              </a:rPr>
              <a:t>“Essa diretora não aceita opiniões, Ana Lucia, péssima gestora, não tem espírito de equipe, não sabe coordenar, sistematizar, relacionar, </a:t>
            </a:r>
            <a:r>
              <a:rPr lang="pt-BR" sz="1800" b="0" dirty="0" smtClean="0">
                <a:latin typeface="Times New Roman" pitchFamily="18" charset="0"/>
                <a:cs typeface="Times New Roman" pitchFamily="18" charset="0"/>
              </a:rPr>
              <a:t>articular. O </a:t>
            </a:r>
            <a:r>
              <a:rPr lang="pt-BR" sz="1800" b="0" dirty="0">
                <a:latin typeface="Times New Roman" pitchFamily="18" charset="0"/>
                <a:cs typeface="Times New Roman" pitchFamily="18" charset="0"/>
              </a:rPr>
              <a:t>diretor geral mostra-se insensível diante das situações que demandam mais atenção. Muito ruim.”</a:t>
            </a:r>
          </a:p>
          <a:p>
            <a:pPr algn="just">
              <a:buFont typeface="Wingdings" pitchFamily="2" charset="2"/>
              <a:buChar char="ü"/>
            </a:pPr>
            <a:r>
              <a:rPr lang="pt-BR" sz="1800" dirty="0">
                <a:latin typeface="Times New Roman" pitchFamily="18" charset="0"/>
                <a:cs typeface="Times New Roman" pitchFamily="18" charset="0"/>
              </a:rPr>
              <a:t>Anônimo </a:t>
            </a:r>
            <a:r>
              <a:rPr lang="pt-BR" sz="1800" b="0" dirty="0">
                <a:latin typeface="Times New Roman" pitchFamily="18" charset="0"/>
                <a:cs typeface="Times New Roman" pitchFamily="18" charset="0"/>
              </a:rPr>
              <a:t>“A falta de humanização continua e a péssima administração da diretora Ana Lucia também continua. Diretor “cego</a:t>
            </a:r>
            <a:r>
              <a:rPr lang="pt-BR" sz="1800" b="0" dirty="0" smtClean="0">
                <a:latin typeface="Times New Roman" pitchFamily="18" charset="0"/>
                <a:cs typeface="Times New Roman" pitchFamily="18" charset="0"/>
              </a:rPr>
              <a:t>.””</a:t>
            </a:r>
          </a:p>
          <a:p>
            <a:pPr marL="0" indent="0" algn="just"/>
            <a:endParaRPr lang="pt-BR" sz="1800" b="0" dirty="0">
              <a:latin typeface="Times New Roman" pitchFamily="18" charset="0"/>
              <a:cs typeface="Times New Roman" pitchFamily="18" charset="0"/>
            </a:endParaRPr>
          </a:p>
          <a:p>
            <a:pPr algn="just"/>
            <a:r>
              <a:rPr lang="pt-BR" sz="1800" dirty="0">
                <a:latin typeface="Times New Roman" pitchFamily="18" charset="0"/>
                <a:cs typeface="Times New Roman" pitchFamily="18" charset="0"/>
              </a:rPr>
              <a:t>Resposta: </a:t>
            </a:r>
            <a:r>
              <a:rPr lang="pt-BR" sz="1800" b="0" dirty="0">
                <a:latin typeface="Times New Roman" pitchFamily="18" charset="0"/>
                <a:cs typeface="Times New Roman" pitchFamily="18" charset="0"/>
              </a:rPr>
              <a:t>“Informo que existe um processo já em andamento no Hospital Regional sobre esses assuntos com ciência do Conselho Municipal de Saúde, Ministério Público e Secretaria Municipal de Saúde.</a:t>
            </a:r>
          </a:p>
          <a:p>
            <a:endParaRPr lang="pt-BR" b="0" dirty="0"/>
          </a:p>
        </p:txBody>
      </p:sp>
    </p:spTree>
    <p:extLst>
      <p:ext uri="{BB962C8B-B14F-4D97-AF65-F5344CB8AC3E}">
        <p14:creationId xmlns:p14="http://schemas.microsoft.com/office/powerpoint/2010/main" val="186931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2960" y="476672"/>
            <a:ext cx="7520940" cy="4203805"/>
          </a:xfrm>
        </p:spPr>
        <p:txBody>
          <a:bodyPr/>
          <a:lstStyle/>
          <a:p>
            <a:pPr algn="just">
              <a:buFont typeface="Wingdings" pitchFamily="2" charset="2"/>
              <a:buChar char="ü"/>
            </a:pPr>
            <a:r>
              <a:rPr lang="pt-BR" sz="1900" dirty="0">
                <a:latin typeface="Times New Roman" pitchFamily="18" charset="0"/>
                <a:cs typeface="Times New Roman" pitchFamily="18" charset="0"/>
              </a:rPr>
              <a:t>Anônimo: </a:t>
            </a:r>
            <a:r>
              <a:rPr lang="pt-BR" sz="1900" b="0" dirty="0">
                <a:latin typeface="Times New Roman" pitchFamily="18" charset="0"/>
                <a:cs typeface="Times New Roman" pitchFamily="18" charset="0"/>
              </a:rPr>
              <a:t>“Comida péssima.” </a:t>
            </a:r>
          </a:p>
          <a:p>
            <a:pPr algn="just"/>
            <a:r>
              <a:rPr lang="pt-BR" sz="1900" dirty="0">
                <a:latin typeface="Times New Roman" pitchFamily="18" charset="0"/>
                <a:cs typeface="Times New Roman" pitchFamily="18" charset="0"/>
              </a:rPr>
              <a:t>Providência: </a:t>
            </a:r>
            <a:r>
              <a:rPr lang="pt-BR" sz="1900" b="0" dirty="0">
                <a:latin typeface="Times New Roman" pitchFamily="18" charset="0"/>
                <a:cs typeface="Times New Roman" pitchFamily="18" charset="0"/>
              </a:rPr>
              <a:t>Estamos realizando reuniões específicas no referido setor. Estamos promovendo a substituição de funcionários visando à melhoria do trabalho, bem como a qualidade das refeições.</a:t>
            </a:r>
          </a:p>
          <a:p>
            <a:pPr algn="just"/>
            <a:endParaRPr lang="pt-BR" sz="1900" b="0" dirty="0" smtClean="0">
              <a:latin typeface="Times New Roman" pitchFamily="18" charset="0"/>
              <a:cs typeface="Times New Roman" pitchFamily="18" charset="0"/>
            </a:endParaRPr>
          </a:p>
          <a:p>
            <a:pPr algn="just">
              <a:buFont typeface="Wingdings" pitchFamily="2" charset="2"/>
              <a:buChar char="ü"/>
            </a:pPr>
            <a:r>
              <a:rPr lang="pt-BR" sz="1900" dirty="0">
                <a:latin typeface="Times New Roman" pitchFamily="18" charset="0"/>
                <a:cs typeface="Times New Roman" pitchFamily="18" charset="0"/>
              </a:rPr>
              <a:t>Anônimo </a:t>
            </a:r>
            <a:r>
              <a:rPr lang="pt-BR" sz="1900" b="0" dirty="0">
                <a:latin typeface="Times New Roman" pitchFamily="18" charset="0"/>
                <a:cs typeface="Times New Roman" pitchFamily="18" charset="0"/>
              </a:rPr>
              <a:t>“Achei muito errado colocar no jornal que estão melhorando o hospital. As paredes continuam horríveis.”</a:t>
            </a:r>
          </a:p>
          <a:p>
            <a:pPr algn="just"/>
            <a:r>
              <a:rPr lang="pt-BR" sz="1900" dirty="0">
                <a:latin typeface="Times New Roman" pitchFamily="18" charset="0"/>
                <a:cs typeface="Times New Roman" pitchFamily="18" charset="0"/>
              </a:rPr>
              <a:t>Resposta: </a:t>
            </a:r>
            <a:r>
              <a:rPr lang="pt-BR" sz="1900" b="0" dirty="0">
                <a:latin typeface="Times New Roman" pitchFamily="18" charset="0"/>
                <a:cs typeface="Times New Roman" pitchFamily="18" charset="0"/>
              </a:rPr>
              <a:t>O Hospital Regional providenciou a pintura do prédio e irá orçar para reparar a parte interna. Os recursos continuam escassos.</a:t>
            </a:r>
          </a:p>
          <a:p>
            <a:endParaRPr lang="pt-BR" b="0" dirty="0"/>
          </a:p>
        </p:txBody>
      </p:sp>
    </p:spTree>
    <p:extLst>
      <p:ext uri="{BB962C8B-B14F-4D97-AF65-F5344CB8AC3E}">
        <p14:creationId xmlns:p14="http://schemas.microsoft.com/office/powerpoint/2010/main" val="3735739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2400" b="1" u="sng" dirty="0">
                <a:latin typeface="Times New Roman" pitchFamily="18" charset="0"/>
                <a:cs typeface="Times New Roman" pitchFamily="18" charset="0"/>
              </a:rPr>
              <a:t>CONCLUSÃO</a:t>
            </a:r>
          </a:p>
        </p:txBody>
      </p:sp>
      <p:sp>
        <p:nvSpPr>
          <p:cNvPr id="3" name="Espaço Reservado para Conteúdo 2"/>
          <p:cNvSpPr>
            <a:spLocks noGrp="1"/>
          </p:cNvSpPr>
          <p:nvPr>
            <p:ph idx="1"/>
          </p:nvPr>
        </p:nvSpPr>
        <p:spPr>
          <a:xfrm>
            <a:off x="357158" y="1100628"/>
            <a:ext cx="7986742" cy="3408491"/>
          </a:xfrm>
        </p:spPr>
        <p:txBody>
          <a:bodyPr>
            <a:normAutofit/>
          </a:bodyPr>
          <a:lstStyle/>
          <a:p>
            <a:pPr algn="just"/>
            <a:r>
              <a:rPr lang="pt-BR" sz="1800" b="0" dirty="0">
                <a:latin typeface="Times New Roman" pitchFamily="18" charset="0"/>
                <a:cs typeface="Times New Roman" pitchFamily="18" charset="0"/>
              </a:rPr>
              <a:t> </a:t>
            </a:r>
            <a:r>
              <a:rPr lang="pt-BR" sz="1800" b="0" dirty="0" smtClean="0">
                <a:latin typeface="Times New Roman" pitchFamily="18" charset="0"/>
                <a:cs typeface="Times New Roman" pitchFamily="18" charset="0"/>
              </a:rPr>
              <a:t>		</a:t>
            </a:r>
            <a:r>
              <a:rPr lang="pt-BR" sz="2000" b="0" dirty="0">
                <a:latin typeface="Times New Roman" pitchFamily="18" charset="0"/>
                <a:cs typeface="Times New Roman" pitchFamily="18" charset="0"/>
              </a:rPr>
              <a:t>Diante do exposto e da análise dos dados, verifica-se que a prestação de </a:t>
            </a:r>
            <a:r>
              <a:rPr lang="pt-BR" sz="2000" b="0" dirty="0" smtClean="0">
                <a:latin typeface="Times New Roman" pitchFamily="18" charset="0"/>
                <a:cs typeface="Times New Roman" pitchFamily="18" charset="0"/>
              </a:rPr>
              <a:t>serviços realizados </a:t>
            </a:r>
            <a:r>
              <a:rPr lang="pt-BR" sz="2000" b="0" dirty="0">
                <a:latin typeface="Times New Roman" pitchFamily="18" charset="0"/>
                <a:cs typeface="Times New Roman" pitchFamily="18" charset="0"/>
              </a:rPr>
              <a:t>pelo </a:t>
            </a:r>
            <a:r>
              <a:rPr lang="pt-BR" sz="2000" b="0" dirty="0" smtClean="0">
                <a:latin typeface="Times New Roman" pitchFamily="18" charset="0"/>
                <a:cs typeface="Times New Roman" pitchFamily="18" charset="0"/>
              </a:rPr>
              <a:t>Hospital </a:t>
            </a:r>
            <a:r>
              <a:rPr lang="pt-BR" sz="2000" b="0" dirty="0">
                <a:latin typeface="Times New Roman" pitchFamily="18" charset="0"/>
                <a:cs typeface="Times New Roman" pitchFamily="18" charset="0"/>
              </a:rPr>
              <a:t>R</a:t>
            </a:r>
            <a:r>
              <a:rPr lang="pt-BR" sz="2000" b="0" dirty="0" smtClean="0">
                <a:latin typeface="Times New Roman" pitchFamily="18" charset="0"/>
                <a:cs typeface="Times New Roman" pitchFamily="18" charset="0"/>
              </a:rPr>
              <a:t>egional </a:t>
            </a:r>
            <a:r>
              <a:rPr lang="pt-BR" sz="2000" b="0" dirty="0">
                <a:latin typeface="Times New Roman" pitchFamily="18" charset="0"/>
                <a:cs typeface="Times New Roman" pitchFamily="18" charset="0"/>
              </a:rPr>
              <a:t>conforme as manifestações dos usuários demonstraram uma maior incidência nos conceitos bom e ótimo, índice este que nos incentiva ao </a:t>
            </a:r>
            <a:r>
              <a:rPr lang="pt-BR" sz="2000" b="0" dirty="0" smtClean="0">
                <a:latin typeface="Times New Roman" pitchFamily="18" charset="0"/>
                <a:cs typeface="Times New Roman" pitchFamily="18" charset="0"/>
              </a:rPr>
              <a:t>desenvolvimento  </a:t>
            </a:r>
            <a:r>
              <a:rPr lang="pt-BR" sz="2000" b="0" dirty="0">
                <a:latin typeface="Times New Roman" pitchFamily="18" charset="0"/>
                <a:cs typeface="Times New Roman" pitchFamily="18" charset="0"/>
              </a:rPr>
              <a:t>de nossas atividades diárias. </a:t>
            </a:r>
            <a:endParaRPr lang="pt-BR" sz="2000" b="0" dirty="0" smtClean="0">
              <a:latin typeface="Times New Roman" pitchFamily="18" charset="0"/>
              <a:cs typeface="Times New Roman" pitchFamily="18" charset="0"/>
            </a:endParaRPr>
          </a:p>
          <a:p>
            <a:pPr algn="just"/>
            <a:endParaRPr lang="pt-BR" sz="2000" b="0" dirty="0">
              <a:latin typeface="Times New Roman" pitchFamily="18" charset="0"/>
              <a:cs typeface="Times New Roman" pitchFamily="18" charset="0"/>
            </a:endParaRPr>
          </a:p>
          <a:p>
            <a:pPr algn="just"/>
            <a:r>
              <a:rPr lang="pt-BR" sz="2000" b="0" dirty="0" smtClean="0">
                <a:latin typeface="Times New Roman" pitchFamily="18" charset="0"/>
                <a:cs typeface="Times New Roman" pitchFamily="18" charset="0"/>
              </a:rPr>
              <a:t>		Em </a:t>
            </a:r>
            <a:r>
              <a:rPr lang="pt-BR" sz="2000" b="0" dirty="0">
                <a:latin typeface="Times New Roman" pitchFamily="18" charset="0"/>
                <a:cs typeface="Times New Roman" pitchFamily="18" charset="0"/>
              </a:rPr>
              <a:t>relação às reclamações supramencionadas </a:t>
            </a:r>
            <a:r>
              <a:rPr lang="pt-BR" sz="2000" b="0" dirty="0" smtClean="0">
                <a:latin typeface="Times New Roman" pitchFamily="18" charset="0"/>
                <a:cs typeface="Times New Roman" pitchFamily="18" charset="0"/>
              </a:rPr>
              <a:t>procuramos  </a:t>
            </a:r>
            <a:r>
              <a:rPr lang="pt-BR" sz="2000" b="0" dirty="0">
                <a:latin typeface="Times New Roman" pitchFamily="18" charset="0"/>
                <a:cs typeface="Times New Roman" pitchFamily="18" charset="0"/>
              </a:rPr>
              <a:t>aperfeiçoar </a:t>
            </a:r>
            <a:r>
              <a:rPr lang="pt-BR" sz="2000" b="0" dirty="0" smtClean="0">
                <a:latin typeface="Times New Roman" pitchFamily="18" charset="0"/>
                <a:cs typeface="Times New Roman" pitchFamily="18" charset="0"/>
              </a:rPr>
              <a:t>os </a:t>
            </a:r>
            <a:r>
              <a:rPr lang="pt-BR" sz="2000" b="0" dirty="0">
                <a:latin typeface="Times New Roman" pitchFamily="18" charset="0"/>
                <a:cs typeface="Times New Roman" pitchFamily="18" charset="0"/>
              </a:rPr>
              <a:t>serviços que prestamos a população </a:t>
            </a:r>
            <a:r>
              <a:rPr lang="pt-BR" sz="2000" b="0" dirty="0" smtClean="0">
                <a:latin typeface="Times New Roman" pitchFamily="18" charset="0"/>
                <a:cs typeface="Times New Roman" pitchFamily="18" charset="0"/>
              </a:rPr>
              <a:t>no dia a dia na </a:t>
            </a:r>
            <a:r>
              <a:rPr lang="pt-BR" sz="2000" b="0" dirty="0">
                <a:latin typeface="Times New Roman" pitchFamily="18" charset="0"/>
                <a:cs typeface="Times New Roman" pitchFamily="18" charset="0"/>
              </a:rPr>
              <a:t>busca de alcançar a plena satisfação dos nossos usuários e colaboradores</a:t>
            </a:r>
            <a:r>
              <a:rPr lang="pt-BR" sz="1800" dirty="0"/>
              <a:t>.</a:t>
            </a:r>
          </a:p>
          <a:p>
            <a:endParaRPr lang="pt-BR"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786" y="214290"/>
            <a:ext cx="7520940" cy="478406"/>
          </a:xfrm>
        </p:spPr>
        <p:txBody>
          <a:bodyPr/>
          <a:lstStyle/>
          <a:p>
            <a:pPr algn="ctr"/>
            <a:r>
              <a:rPr lang="pt-BR" b="1" dirty="0">
                <a:latin typeface="Times New Roman" pitchFamily="18" charset="0"/>
                <a:cs typeface="Times New Roman" pitchFamily="18" charset="0"/>
              </a:rPr>
              <a:t>Ouvidoria </a:t>
            </a:r>
            <a:endParaRPr lang="pt-BR"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214282" y="857232"/>
            <a:ext cx="8715436" cy="4083936"/>
          </a:xfrm>
        </p:spPr>
        <p:txBody>
          <a:bodyPr>
            <a:noAutofit/>
          </a:bodyPr>
          <a:lstStyle/>
          <a:p>
            <a:pPr algn="just"/>
            <a:r>
              <a:rPr lang="pt-BR" sz="1700" b="0" dirty="0">
                <a:latin typeface="Times New Roman" pitchFamily="18" charset="0"/>
                <a:cs typeface="Times New Roman" pitchFamily="18" charset="0"/>
              </a:rPr>
              <a:t>A ouvidoria do Hospital Regional tem por objetivo, receber as reclamações/sugestões, analisar e dar um parecer ao usuário/e ou colaborador que realizou a manifestação dentro da nossa Unidade Hospitalar. </a:t>
            </a:r>
          </a:p>
          <a:p>
            <a:pPr algn="just"/>
            <a:r>
              <a:rPr lang="pt-BR" sz="1700" b="0" dirty="0">
                <a:latin typeface="Times New Roman" pitchFamily="18" charset="0"/>
                <a:cs typeface="Times New Roman" pitchFamily="18" charset="0"/>
              </a:rPr>
              <a:t>Todas as manifestações pertinentes à Ouvidoria são registradas em um formulário especifico de cada setor e desta forma recolhido nos primeiros dias do mês, onde é realizada a contagem e apresentada em tabela.</a:t>
            </a:r>
          </a:p>
          <a:p>
            <a:pPr algn="just"/>
            <a:r>
              <a:rPr lang="pt-BR" sz="1700" b="0" dirty="0">
                <a:latin typeface="Times New Roman" pitchFamily="18" charset="0"/>
                <a:cs typeface="Times New Roman" pitchFamily="18" charset="0"/>
              </a:rPr>
              <a:t>Reclamações relatadas por escrito são lidas e encaminhadas por meio de comunicado interno, para os responsáveis dos setores, que tem um prazo de no máximo 04 (quatro) dias para apresentarem uma resolução. Posteriormente é repassado para o usuário as medidas tomadas, desta forma dando devolução às reclamações.</a:t>
            </a:r>
          </a:p>
          <a:p>
            <a:pPr algn="just"/>
            <a:r>
              <a:rPr lang="pt-BR" sz="1700" b="0" dirty="0">
                <a:latin typeface="Times New Roman" pitchFamily="18" charset="0"/>
                <a:cs typeface="Times New Roman" pitchFamily="18" charset="0"/>
              </a:rPr>
              <a:t>Reclamações relatadas por escrito que necessitam de parecer Administrativo, são repassados diretamente para a direção que analisa e posteriormente são direcionadas para o setor Jurídico do hospital para adotar de medidas cabíveis.</a:t>
            </a:r>
          </a:p>
          <a:p>
            <a:pPr algn="just"/>
            <a:r>
              <a:rPr lang="pt-BR" sz="1700" b="0" dirty="0">
                <a:latin typeface="Times New Roman" pitchFamily="18" charset="0"/>
                <a:cs typeface="Times New Roman" pitchFamily="18" charset="0"/>
              </a:rPr>
              <a:t>Acerca dos elogios é apresentado no mural do refeitório no intuído de divulgação</a:t>
            </a:r>
            <a:r>
              <a:rPr lang="pt-BR" sz="1800" b="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3"/>
            <a:ext cx="8496944" cy="650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476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aixaDeTexto 125"/>
          <p:cNvSpPr txBox="1"/>
          <p:nvPr/>
        </p:nvSpPr>
        <p:spPr>
          <a:xfrm>
            <a:off x="357158" y="500042"/>
            <a:ext cx="8501122" cy="1631216"/>
          </a:xfrm>
          <a:prstGeom prst="rect">
            <a:avLst/>
          </a:prstGeom>
          <a:noFill/>
        </p:spPr>
        <p:txBody>
          <a:bodyPr wrap="square" rtlCol="0">
            <a:spAutoFit/>
          </a:bodyPr>
          <a:lstStyle/>
          <a:p>
            <a:pPr algn="ctr"/>
            <a:r>
              <a:rPr lang="pt-BR" sz="2000" b="1" dirty="0">
                <a:latin typeface="Times New Roman" pitchFamily="18" charset="0"/>
                <a:cs typeface="Times New Roman" pitchFamily="18" charset="0"/>
              </a:rPr>
              <a:t>PLANILHA DE USUARIOS E FUNCIÓNÁRIOS QUE SE MANISFESTARAM NAS URNAS</a:t>
            </a:r>
          </a:p>
          <a:p>
            <a:pPr algn="ctr"/>
            <a:endParaRPr lang="pt-BR" sz="2000" dirty="0">
              <a:latin typeface="Times New Roman" pitchFamily="18" charset="0"/>
              <a:cs typeface="Times New Roman" pitchFamily="18" charset="0"/>
            </a:endParaRPr>
          </a:p>
          <a:p>
            <a:pPr algn="ctr"/>
            <a:r>
              <a:rPr lang="pt-BR" sz="2000" b="1" dirty="0">
                <a:latin typeface="Times New Roman" pitchFamily="18" charset="0"/>
                <a:cs typeface="Times New Roman" pitchFamily="18" charset="0"/>
              </a:rPr>
              <a:t>MÊS DE </a:t>
            </a:r>
            <a:r>
              <a:rPr lang="pt-BR" sz="2000" b="1" dirty="0" smtClean="0">
                <a:latin typeface="Times New Roman" pitchFamily="18" charset="0"/>
                <a:cs typeface="Times New Roman" pitchFamily="18" charset="0"/>
              </a:rPr>
              <a:t>DEZEMBRO</a:t>
            </a:r>
            <a:endParaRPr lang="pt-BR" sz="2000" dirty="0">
              <a:latin typeface="Times New Roman" pitchFamily="18" charset="0"/>
              <a:cs typeface="Times New Roman" pitchFamily="18" charset="0"/>
            </a:endParaRPr>
          </a:p>
          <a:p>
            <a:endParaRPr lang="pt-BR" sz="2000" dirty="0"/>
          </a:p>
        </p:txBody>
      </p:sp>
      <p:sp>
        <p:nvSpPr>
          <p:cNvPr id="127" name="CaixaDeTexto 126"/>
          <p:cNvSpPr txBox="1"/>
          <p:nvPr/>
        </p:nvSpPr>
        <p:spPr>
          <a:xfrm>
            <a:off x="4107988" y="5013176"/>
            <a:ext cx="5000660" cy="1477328"/>
          </a:xfrm>
          <a:prstGeom prst="rect">
            <a:avLst/>
          </a:prstGeom>
          <a:noFill/>
        </p:spPr>
        <p:txBody>
          <a:bodyPr wrap="square" rtlCol="0">
            <a:spAutoFit/>
          </a:bodyPr>
          <a:lstStyle/>
          <a:p>
            <a:pPr algn="just"/>
            <a:r>
              <a:rPr lang="pt-BR" b="1" dirty="0">
                <a:solidFill>
                  <a:schemeClr val="tx1">
                    <a:lumMod val="95000"/>
                    <a:lumOff val="5000"/>
                  </a:schemeClr>
                </a:solidFill>
                <a:latin typeface="Times New Roman" pitchFamily="18" charset="0"/>
                <a:cs typeface="Times New Roman" pitchFamily="18" charset="0"/>
              </a:rPr>
              <a:t>Valores totais: </a:t>
            </a:r>
            <a:r>
              <a:rPr lang="pt-BR" b="1" dirty="0" smtClean="0">
                <a:solidFill>
                  <a:schemeClr val="tx1">
                    <a:lumMod val="95000"/>
                    <a:lumOff val="5000"/>
                  </a:schemeClr>
                </a:solidFill>
                <a:latin typeface="Times New Roman" pitchFamily="18" charset="0"/>
                <a:cs typeface="Times New Roman" pitchFamily="18" charset="0"/>
              </a:rPr>
              <a:t>44 </a:t>
            </a:r>
            <a:r>
              <a:rPr lang="pt-BR" b="1" dirty="0">
                <a:solidFill>
                  <a:schemeClr val="tx1">
                    <a:lumMod val="95000"/>
                    <a:lumOff val="5000"/>
                  </a:schemeClr>
                </a:solidFill>
                <a:latin typeface="Times New Roman" pitchFamily="18" charset="0"/>
                <a:cs typeface="Times New Roman" pitchFamily="18" charset="0"/>
              </a:rPr>
              <a:t>manifestações recebidas</a:t>
            </a:r>
          </a:p>
          <a:p>
            <a:pPr algn="just"/>
            <a:endParaRPr lang="pt-BR" b="1" dirty="0">
              <a:solidFill>
                <a:schemeClr val="tx1">
                  <a:lumMod val="95000"/>
                  <a:lumOff val="5000"/>
                </a:schemeClr>
              </a:solidFill>
              <a:latin typeface="Times New Roman" pitchFamily="18" charset="0"/>
              <a:cs typeface="Times New Roman" pitchFamily="18" charset="0"/>
            </a:endParaRPr>
          </a:p>
          <a:p>
            <a:pPr algn="just"/>
            <a:r>
              <a:rPr lang="pt-BR" b="1" dirty="0">
                <a:solidFill>
                  <a:schemeClr val="tx1">
                    <a:lumMod val="95000"/>
                    <a:lumOff val="5000"/>
                  </a:schemeClr>
                </a:solidFill>
                <a:latin typeface="Times New Roman" pitchFamily="18" charset="0"/>
                <a:cs typeface="Times New Roman" pitchFamily="18" charset="0"/>
              </a:rPr>
              <a:t>Internações: </a:t>
            </a:r>
            <a:r>
              <a:rPr lang="pt-BR" dirty="0" smtClean="0">
                <a:solidFill>
                  <a:schemeClr val="tx1">
                    <a:lumMod val="95000"/>
                    <a:lumOff val="5000"/>
                  </a:schemeClr>
                </a:solidFill>
                <a:latin typeface="Times New Roman" pitchFamily="18" charset="0"/>
                <a:cs typeface="Times New Roman" pitchFamily="18" charset="0"/>
              </a:rPr>
              <a:t>12 </a:t>
            </a:r>
            <a:r>
              <a:rPr lang="pt-BR" dirty="0">
                <a:solidFill>
                  <a:schemeClr val="tx1">
                    <a:lumMod val="95000"/>
                    <a:lumOff val="5000"/>
                  </a:schemeClr>
                </a:solidFill>
                <a:latin typeface="Times New Roman" pitchFamily="18" charset="0"/>
                <a:cs typeface="Times New Roman" pitchFamily="18" charset="0"/>
              </a:rPr>
              <a:t>manifestações recebidas</a:t>
            </a:r>
          </a:p>
          <a:p>
            <a:pPr algn="just"/>
            <a:r>
              <a:rPr lang="pt-BR" b="1" dirty="0">
                <a:solidFill>
                  <a:schemeClr val="tx1">
                    <a:lumMod val="95000"/>
                    <a:lumOff val="5000"/>
                  </a:schemeClr>
                </a:solidFill>
                <a:latin typeface="Times New Roman" pitchFamily="18" charset="0"/>
                <a:cs typeface="Times New Roman" pitchFamily="18" charset="0"/>
              </a:rPr>
              <a:t>Pronto-Socorro:</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22 </a:t>
            </a:r>
            <a:r>
              <a:rPr lang="pt-BR" dirty="0">
                <a:solidFill>
                  <a:schemeClr val="tx1">
                    <a:lumMod val="95000"/>
                    <a:lumOff val="5000"/>
                  </a:schemeClr>
                </a:solidFill>
                <a:latin typeface="Times New Roman" pitchFamily="18" charset="0"/>
                <a:cs typeface="Times New Roman" pitchFamily="18" charset="0"/>
              </a:rPr>
              <a:t>manifestações recebidas</a:t>
            </a:r>
          </a:p>
          <a:p>
            <a:pPr algn="just"/>
            <a:r>
              <a:rPr lang="pt-BR" b="1" dirty="0">
                <a:solidFill>
                  <a:schemeClr val="tx1">
                    <a:lumMod val="95000"/>
                    <a:lumOff val="5000"/>
                  </a:schemeClr>
                </a:solidFill>
                <a:latin typeface="Times New Roman" pitchFamily="18" charset="0"/>
                <a:cs typeface="Times New Roman" pitchFamily="18" charset="0"/>
              </a:rPr>
              <a:t>Colaboradores: </a:t>
            </a:r>
            <a:r>
              <a:rPr lang="pt-BR" dirty="0" smtClean="0">
                <a:solidFill>
                  <a:schemeClr val="tx1">
                    <a:lumMod val="95000"/>
                    <a:lumOff val="5000"/>
                  </a:schemeClr>
                </a:solidFill>
                <a:latin typeface="Times New Roman" pitchFamily="18" charset="0"/>
                <a:cs typeface="Times New Roman" pitchFamily="18" charset="0"/>
              </a:rPr>
              <a:t>10</a:t>
            </a:r>
            <a:r>
              <a:rPr lang="pt-BR" b="1"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p:txBody>
      </p:sp>
      <p:graphicFrame>
        <p:nvGraphicFramePr>
          <p:cNvPr id="5" name="Gráfico 4"/>
          <p:cNvGraphicFramePr/>
          <p:nvPr>
            <p:extLst>
              <p:ext uri="{D42A27DB-BD31-4B8C-83A1-F6EECF244321}">
                <p14:modId xmlns:p14="http://schemas.microsoft.com/office/powerpoint/2010/main" val="4139328375"/>
              </p:ext>
            </p:extLst>
          </p:nvPr>
        </p:nvGraphicFramePr>
        <p:xfrm>
          <a:off x="1835696" y="1988840"/>
          <a:ext cx="5616624"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156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60998847"/>
              </p:ext>
            </p:extLst>
          </p:nvPr>
        </p:nvGraphicFramePr>
        <p:xfrm>
          <a:off x="-498811" y="2060849"/>
          <a:ext cx="10141622" cy="1656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971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2000" dirty="0" smtClean="0"/>
              <a:t>Elogio </a:t>
            </a:r>
            <a:endParaRPr lang="pt-BR" sz="2000" dirty="0"/>
          </a:p>
        </p:txBody>
      </p:sp>
      <p:sp>
        <p:nvSpPr>
          <p:cNvPr id="3" name="Espaço Reservado para Conteúdo 2"/>
          <p:cNvSpPr>
            <a:spLocks noGrp="1"/>
          </p:cNvSpPr>
          <p:nvPr>
            <p:ph idx="1"/>
          </p:nvPr>
        </p:nvSpPr>
        <p:spPr/>
        <p:txBody>
          <a:bodyPr/>
          <a:lstStyle/>
          <a:p>
            <a:pPr>
              <a:buFont typeface="Wingdings" pitchFamily="2" charset="2"/>
              <a:buChar char="ü"/>
            </a:pPr>
            <a:endParaRPr lang="pt-BR" dirty="0" smtClean="0"/>
          </a:p>
          <a:p>
            <a:pPr algn="just"/>
            <a:r>
              <a:rPr lang="pt-BR" sz="1800" b="0" dirty="0">
                <a:latin typeface="Times New Roman" pitchFamily="18" charset="0"/>
                <a:cs typeface="Times New Roman" pitchFamily="18" charset="0"/>
              </a:rPr>
              <a:t>“Não tenho do que reclamar, eu e minha família fomos sempre bem tratados, dia, tarde e noite.</a:t>
            </a:r>
            <a:r>
              <a:rPr lang="pt-BR" sz="1800" dirty="0">
                <a:latin typeface="Times New Roman" pitchFamily="18" charset="0"/>
                <a:cs typeface="Times New Roman" pitchFamily="18" charset="0"/>
              </a:rPr>
              <a:t>”(</a:t>
            </a:r>
            <a:r>
              <a:rPr lang="pt-BR" sz="1800" dirty="0" err="1">
                <a:latin typeface="Times New Roman" pitchFamily="18" charset="0"/>
                <a:cs typeface="Times New Roman" pitchFamily="18" charset="0"/>
              </a:rPr>
              <a:t>Angela</a:t>
            </a:r>
            <a:r>
              <a:rPr lang="pt-BR" sz="1800" dirty="0">
                <a:latin typeface="Times New Roman" pitchFamily="18" charset="0"/>
                <a:cs typeface="Times New Roman" pitchFamily="18" charset="0"/>
              </a:rPr>
              <a:t>)</a:t>
            </a:r>
          </a:p>
          <a:p>
            <a:pPr algn="just"/>
            <a:r>
              <a:rPr lang="pt-BR" sz="1800" dirty="0">
                <a:latin typeface="Times New Roman" pitchFamily="18" charset="0"/>
                <a:cs typeface="Times New Roman" pitchFamily="18" charset="0"/>
              </a:rPr>
              <a:t> </a:t>
            </a:r>
          </a:p>
          <a:p>
            <a:pPr algn="just"/>
            <a:r>
              <a:rPr lang="pt-BR" sz="1800" b="0" dirty="0">
                <a:latin typeface="Times New Roman" pitchFamily="18" charset="0"/>
                <a:cs typeface="Times New Roman" pitchFamily="18" charset="0"/>
              </a:rPr>
              <a:t>“Técnicas Maria e Silvia, ótimas estão de parabéns.” (18/12/2018) </a:t>
            </a:r>
            <a:r>
              <a:rPr lang="pt-BR" sz="1800" dirty="0">
                <a:latin typeface="Times New Roman" pitchFamily="18" charset="0"/>
                <a:cs typeface="Times New Roman" pitchFamily="18" charset="0"/>
              </a:rPr>
              <a:t>Anônimo</a:t>
            </a:r>
          </a:p>
          <a:p>
            <a:endParaRPr lang="pt-BR" dirty="0"/>
          </a:p>
        </p:txBody>
      </p:sp>
      <p:sp>
        <p:nvSpPr>
          <p:cNvPr id="4" name="Rosto feliz 3"/>
          <p:cNvSpPr/>
          <p:nvPr/>
        </p:nvSpPr>
        <p:spPr>
          <a:xfrm>
            <a:off x="7668344" y="263404"/>
            <a:ext cx="914400" cy="717324"/>
          </a:xfrm>
          <a:prstGeom prst="smileyFace">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2960" y="764704"/>
            <a:ext cx="7520940" cy="3915773"/>
          </a:xfrm>
        </p:spPr>
        <p:txBody>
          <a:bodyPr>
            <a:normAutofit/>
          </a:bodyPr>
          <a:lstStyle/>
          <a:p>
            <a:pPr algn="ctr"/>
            <a:r>
              <a:rPr lang="pt-BR" sz="2400" dirty="0">
                <a:latin typeface="Times New Roman" pitchFamily="18" charset="0"/>
                <a:cs typeface="Times New Roman" pitchFamily="18" charset="0"/>
              </a:rPr>
              <a:t>ATENDIMENTO GERAL</a:t>
            </a:r>
          </a:p>
          <a:p>
            <a:pPr algn="ctr"/>
            <a:endParaRPr lang="pt-BR" sz="1800" dirty="0">
              <a:latin typeface="Times New Roman" pitchFamily="18" charset="0"/>
              <a:cs typeface="Times New Roman" pitchFamily="18" charset="0"/>
            </a:endParaRPr>
          </a:p>
          <a:p>
            <a:pPr algn="ctr"/>
            <a:r>
              <a:rPr lang="pt-BR" sz="2200" dirty="0">
                <a:latin typeface="Times New Roman" pitchFamily="18" charset="0"/>
                <a:cs typeface="Times New Roman" pitchFamily="18" charset="0"/>
              </a:rPr>
              <a:t>RECEPÇÃO E SERVIÇO DE SEGURANÇA</a:t>
            </a:r>
          </a:p>
        </p:txBody>
      </p:sp>
      <p:graphicFrame>
        <p:nvGraphicFramePr>
          <p:cNvPr id="4" name="Gráfico 3"/>
          <p:cNvGraphicFramePr/>
          <p:nvPr>
            <p:extLst>
              <p:ext uri="{D42A27DB-BD31-4B8C-83A1-F6EECF244321}">
                <p14:modId xmlns:p14="http://schemas.microsoft.com/office/powerpoint/2010/main" val="952687260"/>
              </p:ext>
            </p:extLst>
          </p:nvPr>
        </p:nvGraphicFramePr>
        <p:xfrm>
          <a:off x="1907704" y="2060849"/>
          <a:ext cx="5616624"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467544" y="5229200"/>
            <a:ext cx="3888432" cy="1846659"/>
          </a:xfrm>
          <a:prstGeom prst="rect">
            <a:avLst/>
          </a:prstGeom>
          <a:noFill/>
        </p:spPr>
        <p:txBody>
          <a:bodyPr wrap="square" rtlCol="0">
            <a:spAutoFit/>
          </a:bodyPr>
          <a:lstStyle/>
          <a:p>
            <a:r>
              <a:rPr lang="pt-BR" sz="1600" b="1" dirty="0">
                <a:solidFill>
                  <a:schemeClr val="tx1">
                    <a:lumMod val="95000"/>
                    <a:lumOff val="5000"/>
                  </a:schemeClr>
                </a:solidFill>
                <a:latin typeface="Times New Roman" pitchFamily="18" charset="0"/>
                <a:cs typeface="Times New Roman" pitchFamily="18" charset="0"/>
              </a:rPr>
              <a:t>ÓTIMO:</a:t>
            </a:r>
            <a:r>
              <a:rPr lang="pt-BR" sz="1600" dirty="0">
                <a:solidFill>
                  <a:schemeClr val="tx1">
                    <a:lumMod val="95000"/>
                    <a:lumOff val="5000"/>
                  </a:schemeClr>
                </a:solidFill>
                <a:latin typeface="Times New Roman" pitchFamily="18" charset="0"/>
                <a:cs typeface="Times New Roman" pitchFamily="18" charset="0"/>
              </a:rPr>
              <a:t>  </a:t>
            </a:r>
            <a:r>
              <a:rPr lang="pt-BR" sz="1600" dirty="0" smtClean="0">
                <a:solidFill>
                  <a:schemeClr val="tx1">
                    <a:lumMod val="95000"/>
                    <a:lumOff val="5000"/>
                  </a:schemeClr>
                </a:solidFill>
                <a:latin typeface="Times New Roman" pitchFamily="18" charset="0"/>
                <a:cs typeface="Times New Roman" pitchFamily="18" charset="0"/>
              </a:rPr>
              <a:t>15</a:t>
            </a:r>
            <a:r>
              <a:rPr lang="pt-BR" sz="1600" b="1" dirty="0" smtClean="0">
                <a:solidFill>
                  <a:schemeClr val="tx1">
                    <a:lumMod val="95000"/>
                    <a:lumOff val="5000"/>
                  </a:schemeClr>
                </a:solidFill>
                <a:latin typeface="Times New Roman" pitchFamily="18" charset="0"/>
                <a:cs typeface="Times New Roman" pitchFamily="18" charset="0"/>
              </a:rPr>
              <a:t> </a:t>
            </a:r>
            <a:r>
              <a:rPr lang="pt-BR" sz="1600" dirty="0">
                <a:solidFill>
                  <a:schemeClr val="tx1">
                    <a:lumMod val="95000"/>
                    <a:lumOff val="5000"/>
                  </a:schemeClr>
                </a:solidFill>
                <a:latin typeface="Times New Roman" pitchFamily="18" charset="0"/>
                <a:cs typeface="Times New Roman" pitchFamily="18" charset="0"/>
              </a:rPr>
              <a:t>manifestações recebidas   </a:t>
            </a:r>
          </a:p>
          <a:p>
            <a:r>
              <a:rPr lang="pt-BR" sz="1600" b="1" dirty="0">
                <a:solidFill>
                  <a:schemeClr val="tx1">
                    <a:lumMod val="95000"/>
                    <a:lumOff val="5000"/>
                  </a:schemeClr>
                </a:solidFill>
                <a:latin typeface="Times New Roman" pitchFamily="18" charset="0"/>
                <a:cs typeface="Times New Roman" pitchFamily="18" charset="0"/>
              </a:rPr>
              <a:t>BOM</a:t>
            </a:r>
            <a:r>
              <a:rPr lang="pt-BR" sz="1600" dirty="0">
                <a:solidFill>
                  <a:schemeClr val="tx1">
                    <a:lumMod val="95000"/>
                    <a:lumOff val="5000"/>
                  </a:schemeClr>
                </a:solidFill>
                <a:latin typeface="Times New Roman" pitchFamily="18" charset="0"/>
                <a:cs typeface="Times New Roman" pitchFamily="18" charset="0"/>
              </a:rPr>
              <a:t>: </a:t>
            </a:r>
            <a:r>
              <a:rPr lang="pt-BR" sz="1600" dirty="0" smtClean="0">
                <a:solidFill>
                  <a:schemeClr val="tx1">
                    <a:lumMod val="95000"/>
                    <a:lumOff val="5000"/>
                  </a:schemeClr>
                </a:solidFill>
                <a:latin typeface="Times New Roman" pitchFamily="18" charset="0"/>
                <a:cs typeface="Times New Roman" pitchFamily="18" charset="0"/>
              </a:rPr>
              <a:t>15 </a:t>
            </a:r>
            <a:r>
              <a:rPr lang="pt-BR" sz="1600" dirty="0">
                <a:solidFill>
                  <a:schemeClr val="tx1">
                    <a:lumMod val="95000"/>
                    <a:lumOff val="5000"/>
                  </a:schemeClr>
                </a:solidFill>
                <a:latin typeface="Times New Roman" pitchFamily="18" charset="0"/>
                <a:cs typeface="Times New Roman" pitchFamily="18" charset="0"/>
              </a:rPr>
              <a:t>manifestações recebidas</a:t>
            </a:r>
          </a:p>
          <a:p>
            <a:r>
              <a:rPr lang="pt-BR" sz="1600" b="1" dirty="0">
                <a:solidFill>
                  <a:schemeClr val="tx1">
                    <a:lumMod val="95000"/>
                    <a:lumOff val="5000"/>
                  </a:schemeClr>
                </a:solidFill>
                <a:latin typeface="Times New Roman" pitchFamily="18" charset="0"/>
                <a:cs typeface="Times New Roman" pitchFamily="18" charset="0"/>
              </a:rPr>
              <a:t>REGULAR: </a:t>
            </a:r>
            <a:r>
              <a:rPr lang="pt-BR" sz="1600" dirty="0" smtClean="0">
                <a:solidFill>
                  <a:schemeClr val="tx1">
                    <a:lumMod val="95000"/>
                    <a:lumOff val="5000"/>
                  </a:schemeClr>
                </a:solidFill>
                <a:latin typeface="Times New Roman" pitchFamily="18" charset="0"/>
                <a:cs typeface="Times New Roman" pitchFamily="18" charset="0"/>
              </a:rPr>
              <a:t>04 </a:t>
            </a:r>
            <a:r>
              <a:rPr lang="pt-BR" sz="1600" dirty="0">
                <a:solidFill>
                  <a:schemeClr val="tx1">
                    <a:lumMod val="95000"/>
                    <a:lumOff val="5000"/>
                  </a:schemeClr>
                </a:solidFill>
                <a:latin typeface="Times New Roman" pitchFamily="18" charset="0"/>
                <a:cs typeface="Times New Roman" pitchFamily="18" charset="0"/>
              </a:rPr>
              <a:t>manifestações recebidas</a:t>
            </a:r>
            <a:r>
              <a:rPr lang="pt-BR" sz="1600" b="1" dirty="0">
                <a:solidFill>
                  <a:schemeClr val="tx1">
                    <a:lumMod val="95000"/>
                    <a:lumOff val="5000"/>
                  </a:schemeClr>
                </a:solidFill>
                <a:latin typeface="Times New Roman" pitchFamily="18" charset="0"/>
                <a:cs typeface="Times New Roman" pitchFamily="18" charset="0"/>
              </a:rPr>
              <a:t>	</a:t>
            </a:r>
            <a:endParaRPr lang="pt-BR" sz="1600" dirty="0">
              <a:solidFill>
                <a:schemeClr val="tx1">
                  <a:lumMod val="95000"/>
                  <a:lumOff val="5000"/>
                </a:schemeClr>
              </a:solidFill>
              <a:latin typeface="Times New Roman" pitchFamily="18" charset="0"/>
              <a:cs typeface="Times New Roman" pitchFamily="18" charset="0"/>
            </a:endParaRPr>
          </a:p>
          <a:p>
            <a:r>
              <a:rPr lang="pt-BR" sz="1600" b="1" dirty="0">
                <a:solidFill>
                  <a:schemeClr val="tx1">
                    <a:lumMod val="95000"/>
                    <a:lumOff val="5000"/>
                  </a:schemeClr>
                </a:solidFill>
                <a:latin typeface="Times New Roman" pitchFamily="18" charset="0"/>
                <a:cs typeface="Times New Roman" pitchFamily="18" charset="0"/>
              </a:rPr>
              <a:t>RUIM: </a:t>
            </a:r>
            <a:r>
              <a:rPr lang="pt-BR" sz="1600" dirty="0" smtClean="0">
                <a:solidFill>
                  <a:schemeClr val="tx1">
                    <a:lumMod val="95000"/>
                    <a:lumOff val="5000"/>
                  </a:schemeClr>
                </a:solidFill>
                <a:latin typeface="Times New Roman" pitchFamily="18" charset="0"/>
                <a:cs typeface="Times New Roman" pitchFamily="18" charset="0"/>
              </a:rPr>
              <a:t>04 manifestações recebidas</a:t>
            </a:r>
            <a:endParaRPr lang="pt-BR" sz="1600" dirty="0">
              <a:solidFill>
                <a:schemeClr val="tx1">
                  <a:lumMod val="95000"/>
                  <a:lumOff val="5000"/>
                </a:schemeClr>
              </a:solidFill>
              <a:latin typeface="Times New Roman" pitchFamily="18" charset="0"/>
              <a:cs typeface="Times New Roman" pitchFamily="18" charset="0"/>
            </a:endParaRPr>
          </a:p>
          <a:p>
            <a:endParaRPr lang="pt-BR" sz="1600" dirty="0">
              <a:solidFill>
                <a:schemeClr val="tx1">
                  <a:lumMod val="95000"/>
                  <a:lumOff val="5000"/>
                </a:schemeClr>
              </a:solidFill>
              <a:latin typeface="Times New Roman" pitchFamily="18" charset="0"/>
              <a:cs typeface="Times New Roman" pitchFamily="18" charset="0"/>
            </a:endParaRPr>
          </a:p>
          <a:p>
            <a:r>
              <a:rPr lang="pt-BR" sz="1600" b="1" dirty="0">
                <a:solidFill>
                  <a:schemeClr val="tx1">
                    <a:lumMod val="95000"/>
                    <a:lumOff val="5000"/>
                  </a:schemeClr>
                </a:solidFill>
                <a:latin typeface="Times New Roman" pitchFamily="18" charset="0"/>
                <a:cs typeface="Times New Roman" pitchFamily="18" charset="0"/>
              </a:rPr>
              <a:t>NÃO AVALIARAM</a:t>
            </a:r>
            <a:r>
              <a:rPr lang="pt-BR" sz="1600" dirty="0">
                <a:solidFill>
                  <a:schemeClr val="tx1">
                    <a:lumMod val="95000"/>
                    <a:lumOff val="5000"/>
                  </a:schemeClr>
                </a:solidFill>
                <a:latin typeface="Times New Roman" pitchFamily="18" charset="0"/>
                <a:cs typeface="Times New Roman" pitchFamily="18" charset="0"/>
              </a:rPr>
              <a:t>: </a:t>
            </a:r>
            <a:r>
              <a:rPr lang="pt-BR" sz="1600" dirty="0" smtClean="0">
                <a:solidFill>
                  <a:schemeClr val="tx1">
                    <a:lumMod val="95000"/>
                    <a:lumOff val="5000"/>
                  </a:schemeClr>
                </a:solidFill>
                <a:latin typeface="Times New Roman" pitchFamily="18" charset="0"/>
                <a:cs typeface="Times New Roman" pitchFamily="18" charset="0"/>
              </a:rPr>
              <a:t>06</a:t>
            </a:r>
            <a:endParaRPr lang="pt-BR" sz="1600"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3075968373"/>
              </p:ext>
            </p:extLst>
          </p:nvPr>
        </p:nvGraphicFramePr>
        <p:xfrm>
          <a:off x="4211960" y="5372468"/>
          <a:ext cx="4740697" cy="1112520"/>
        </p:xfrm>
        <a:graphic>
          <a:graphicData uri="http://schemas.openxmlformats.org/drawingml/2006/table">
            <a:tbl>
              <a:tblPr firstRow="1" bandRow="1">
                <a:tableStyleId>{21E4AEA4-8DFA-4A89-87EB-49C32662AFE0}</a:tableStyleId>
              </a:tblPr>
              <a:tblGrid>
                <a:gridCol w="1246447">
                  <a:extLst>
                    <a:ext uri="{9D8B030D-6E8A-4147-A177-3AD203B41FA5}">
                      <a16:colId xmlns:a16="http://schemas.microsoft.com/office/drawing/2014/main" xmlns="" val="20000"/>
                    </a:ext>
                  </a:extLst>
                </a:gridCol>
                <a:gridCol w="768735">
                  <a:extLst>
                    <a:ext uri="{9D8B030D-6E8A-4147-A177-3AD203B41FA5}">
                      <a16:colId xmlns:a16="http://schemas.microsoft.com/office/drawing/2014/main" xmlns="" val="20001"/>
                    </a:ext>
                  </a:extLst>
                </a:gridCol>
                <a:gridCol w="768735">
                  <a:extLst>
                    <a:ext uri="{9D8B030D-6E8A-4147-A177-3AD203B41FA5}">
                      <a16:colId xmlns:a16="http://schemas.microsoft.com/office/drawing/2014/main" xmlns="" val="20002"/>
                    </a:ext>
                  </a:extLst>
                </a:gridCol>
                <a:gridCol w="1118160">
                  <a:extLst>
                    <a:ext uri="{9D8B030D-6E8A-4147-A177-3AD203B41FA5}">
                      <a16:colId xmlns:a16="http://schemas.microsoft.com/office/drawing/2014/main" xmlns="" val="20003"/>
                    </a:ext>
                  </a:extLst>
                </a:gridCol>
                <a:gridCol w="838620">
                  <a:extLst>
                    <a:ext uri="{9D8B030D-6E8A-4147-A177-3AD203B41FA5}">
                      <a16:colId xmlns:a16="http://schemas.microsoft.com/office/drawing/2014/main" xmlns="" val="20004"/>
                    </a:ext>
                  </a:extLst>
                </a:gridCol>
              </a:tblGrid>
              <a:tr h="370840">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xmlns="" val="10000"/>
                  </a:ext>
                </a:extLst>
              </a:tr>
              <a:tr h="370840">
                <a:tc>
                  <a:txBody>
                    <a:bodyPr/>
                    <a:lstStyle/>
                    <a:p>
                      <a:r>
                        <a:rPr lang="pt-BR" sz="1200" dirty="0"/>
                        <a:t>RECEPÇÃO</a:t>
                      </a:r>
                    </a:p>
                  </a:txBody>
                  <a:tcPr/>
                </a:tc>
                <a:tc>
                  <a:txBody>
                    <a:bodyPr/>
                    <a:lstStyle/>
                    <a:p>
                      <a:pPr algn="ctr"/>
                      <a:r>
                        <a:rPr lang="pt-BR" sz="1200" dirty="0" smtClean="0"/>
                        <a:t>10</a:t>
                      </a:r>
                      <a:endParaRPr lang="pt-BR" sz="1200" dirty="0"/>
                    </a:p>
                  </a:txBody>
                  <a:tcPr/>
                </a:tc>
                <a:tc>
                  <a:txBody>
                    <a:bodyPr/>
                    <a:lstStyle/>
                    <a:p>
                      <a:pPr algn="ctr"/>
                      <a:r>
                        <a:rPr lang="pt-BR" sz="1200" dirty="0" smtClean="0"/>
                        <a:t>7</a:t>
                      </a:r>
                      <a:endParaRPr lang="pt-BR" sz="1200" dirty="0"/>
                    </a:p>
                  </a:txBody>
                  <a:tcPr/>
                </a:tc>
                <a:tc>
                  <a:txBody>
                    <a:bodyPr/>
                    <a:lstStyle/>
                    <a:p>
                      <a:pPr algn="ctr"/>
                      <a:r>
                        <a:rPr lang="pt-BR" sz="1200" dirty="0"/>
                        <a:t>2</a:t>
                      </a:r>
                    </a:p>
                  </a:txBody>
                  <a:tcPr/>
                </a:tc>
                <a:tc>
                  <a:txBody>
                    <a:bodyPr/>
                    <a:lstStyle/>
                    <a:p>
                      <a:pPr algn="ctr"/>
                      <a:r>
                        <a:rPr lang="pt-BR" sz="1200" dirty="0"/>
                        <a:t>3</a:t>
                      </a:r>
                    </a:p>
                  </a:txBody>
                  <a:tcPr/>
                </a:tc>
                <a:extLst>
                  <a:ext uri="{0D108BD9-81ED-4DB2-BD59-A6C34878D82A}">
                    <a16:rowId xmlns:a16="http://schemas.microsoft.com/office/drawing/2014/main" xmlns="" val="10001"/>
                  </a:ext>
                </a:extLst>
              </a:tr>
              <a:tr h="370840">
                <a:tc>
                  <a:txBody>
                    <a:bodyPr/>
                    <a:lstStyle/>
                    <a:p>
                      <a:r>
                        <a:rPr lang="pt-BR" sz="1200" dirty="0"/>
                        <a:t>SEGURANÇA</a:t>
                      </a:r>
                    </a:p>
                  </a:txBody>
                  <a:tcPr/>
                </a:tc>
                <a:tc>
                  <a:txBody>
                    <a:bodyPr/>
                    <a:lstStyle/>
                    <a:p>
                      <a:pPr algn="ctr"/>
                      <a:r>
                        <a:rPr lang="pt-BR" sz="1200" dirty="0" smtClean="0"/>
                        <a:t>5</a:t>
                      </a:r>
                      <a:endParaRPr lang="pt-BR" sz="1200" dirty="0"/>
                    </a:p>
                  </a:txBody>
                  <a:tcPr/>
                </a:tc>
                <a:tc>
                  <a:txBody>
                    <a:bodyPr/>
                    <a:lstStyle/>
                    <a:p>
                      <a:pPr algn="ctr"/>
                      <a:r>
                        <a:rPr lang="pt-BR" sz="1200" dirty="0" smtClean="0"/>
                        <a:t>8</a:t>
                      </a:r>
                      <a:endParaRPr lang="pt-BR" sz="1200" dirty="0"/>
                    </a:p>
                  </a:txBody>
                  <a:tcPr/>
                </a:tc>
                <a:tc>
                  <a:txBody>
                    <a:bodyPr/>
                    <a:lstStyle/>
                    <a:p>
                      <a:pPr algn="ctr"/>
                      <a:r>
                        <a:rPr lang="pt-BR" sz="1200" dirty="0"/>
                        <a:t>2</a:t>
                      </a:r>
                    </a:p>
                  </a:txBody>
                  <a:tcPr/>
                </a:tc>
                <a:tc>
                  <a:txBody>
                    <a:bodyPr/>
                    <a:lstStyle/>
                    <a:p>
                      <a:pPr algn="ctr"/>
                      <a:r>
                        <a:rPr lang="pt-BR" sz="1200" dirty="0"/>
                        <a:t>1</a:t>
                      </a:r>
                    </a:p>
                  </a:txBody>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472" y="365760"/>
            <a:ext cx="8143932" cy="1191032"/>
          </a:xfrm>
        </p:spPr>
        <p:txBody>
          <a:bodyPr/>
          <a:lstStyle/>
          <a:p>
            <a:pPr algn="ctr"/>
            <a:r>
              <a:rPr lang="pt-BR" sz="1800" b="1" dirty="0">
                <a:latin typeface="Times New Roman" pitchFamily="18" charset="0"/>
                <a:cs typeface="Times New Roman" pitchFamily="18" charset="0"/>
              </a:rPr>
              <a:t>AVALIAÇÃO DO ATENDIMENTO </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CLASSIFICAÇÃO DE RISCO, EQUIPE MÉDICA E EQUIPE DE ENFERMAGEM.</a:t>
            </a:r>
            <a:endParaRPr lang="pt-BR" sz="2400" dirty="0">
              <a:latin typeface="Times New Roman" pitchFamily="18" charset="0"/>
              <a:cs typeface="Times New Roman" pitchFamily="18"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259708221"/>
              </p:ext>
            </p:extLst>
          </p:nvPr>
        </p:nvGraphicFramePr>
        <p:xfrm>
          <a:off x="1691680" y="1556792"/>
          <a:ext cx="597666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395536" y="5064854"/>
            <a:ext cx="4042330" cy="2092881"/>
          </a:xfrm>
          <a:prstGeom prst="rect">
            <a:avLst/>
          </a:prstGeom>
          <a:noFill/>
        </p:spPr>
        <p:txBody>
          <a:bodyPr wrap="square" rtlCol="0">
            <a:spAutoFit/>
          </a:bodyPr>
          <a:lstStyle/>
          <a:p>
            <a:r>
              <a:rPr lang="pt-BR" sz="1600" b="1" dirty="0">
                <a:solidFill>
                  <a:schemeClr val="tx1">
                    <a:lumMod val="95000"/>
                    <a:lumOff val="5000"/>
                  </a:schemeClr>
                </a:solidFill>
                <a:latin typeface="Times New Roman" pitchFamily="18" charset="0"/>
                <a:cs typeface="Times New Roman" pitchFamily="18" charset="0"/>
              </a:rPr>
              <a:t>ÓTIMO: </a:t>
            </a:r>
            <a:r>
              <a:rPr lang="pt-BR" sz="1600" dirty="0" smtClean="0">
                <a:solidFill>
                  <a:schemeClr val="tx1">
                    <a:lumMod val="95000"/>
                    <a:lumOff val="5000"/>
                  </a:schemeClr>
                </a:solidFill>
                <a:latin typeface="Times New Roman" pitchFamily="18" charset="0"/>
                <a:cs typeface="Times New Roman" pitchFamily="18" charset="0"/>
              </a:rPr>
              <a:t>27 </a:t>
            </a:r>
            <a:r>
              <a:rPr lang="pt-BR" sz="1600" dirty="0">
                <a:solidFill>
                  <a:schemeClr val="tx1">
                    <a:lumMod val="95000"/>
                    <a:lumOff val="5000"/>
                  </a:schemeClr>
                </a:solidFill>
                <a:latin typeface="Times New Roman" pitchFamily="18" charset="0"/>
                <a:cs typeface="Times New Roman" pitchFamily="18" charset="0"/>
              </a:rPr>
              <a:t>manifestações recebidas</a:t>
            </a:r>
          </a:p>
          <a:p>
            <a:r>
              <a:rPr lang="pt-BR" sz="1600" b="1" dirty="0">
                <a:solidFill>
                  <a:schemeClr val="tx1">
                    <a:lumMod val="95000"/>
                    <a:lumOff val="5000"/>
                  </a:schemeClr>
                </a:solidFill>
                <a:latin typeface="Times New Roman" pitchFamily="18" charset="0"/>
                <a:cs typeface="Times New Roman" pitchFamily="18" charset="0"/>
              </a:rPr>
              <a:t>BOM</a:t>
            </a:r>
            <a:r>
              <a:rPr lang="pt-BR" sz="1600" dirty="0">
                <a:solidFill>
                  <a:schemeClr val="tx1">
                    <a:lumMod val="95000"/>
                    <a:lumOff val="5000"/>
                  </a:schemeClr>
                </a:solidFill>
                <a:latin typeface="Times New Roman" pitchFamily="18" charset="0"/>
                <a:cs typeface="Times New Roman" pitchFamily="18" charset="0"/>
              </a:rPr>
              <a:t>: </a:t>
            </a:r>
            <a:r>
              <a:rPr lang="pt-BR" sz="1600" dirty="0" smtClean="0">
                <a:solidFill>
                  <a:schemeClr val="tx1">
                    <a:lumMod val="95000"/>
                    <a:lumOff val="5000"/>
                  </a:schemeClr>
                </a:solidFill>
                <a:latin typeface="Times New Roman" pitchFamily="18" charset="0"/>
                <a:cs typeface="Times New Roman" pitchFamily="18" charset="0"/>
              </a:rPr>
              <a:t>12 </a:t>
            </a:r>
            <a:r>
              <a:rPr lang="pt-BR" sz="1600" dirty="0">
                <a:solidFill>
                  <a:schemeClr val="tx1">
                    <a:lumMod val="95000"/>
                    <a:lumOff val="5000"/>
                  </a:schemeClr>
                </a:solidFill>
                <a:latin typeface="Times New Roman" pitchFamily="18" charset="0"/>
                <a:cs typeface="Times New Roman" pitchFamily="18" charset="0"/>
              </a:rPr>
              <a:t>manifestações recebidas</a:t>
            </a:r>
          </a:p>
          <a:p>
            <a:r>
              <a:rPr lang="pt-BR" sz="1600" b="1" dirty="0">
                <a:solidFill>
                  <a:schemeClr val="tx1">
                    <a:lumMod val="95000"/>
                    <a:lumOff val="5000"/>
                  </a:schemeClr>
                </a:solidFill>
                <a:latin typeface="Times New Roman" pitchFamily="18" charset="0"/>
                <a:cs typeface="Times New Roman" pitchFamily="18" charset="0"/>
              </a:rPr>
              <a:t>REGULAR:  </a:t>
            </a:r>
            <a:r>
              <a:rPr lang="pt-BR" sz="1600" dirty="0" smtClean="0">
                <a:solidFill>
                  <a:schemeClr val="tx1">
                    <a:lumMod val="95000"/>
                    <a:lumOff val="5000"/>
                  </a:schemeClr>
                </a:solidFill>
                <a:latin typeface="Times New Roman" pitchFamily="18" charset="0"/>
                <a:cs typeface="Times New Roman" pitchFamily="18" charset="0"/>
              </a:rPr>
              <a:t>07 </a:t>
            </a:r>
            <a:r>
              <a:rPr lang="pt-BR" sz="1600" dirty="0">
                <a:solidFill>
                  <a:schemeClr val="tx1">
                    <a:lumMod val="95000"/>
                    <a:lumOff val="5000"/>
                  </a:schemeClr>
                </a:solidFill>
                <a:latin typeface="Times New Roman" pitchFamily="18" charset="0"/>
                <a:cs typeface="Times New Roman" pitchFamily="18" charset="0"/>
              </a:rPr>
              <a:t>manifestação recebida</a:t>
            </a:r>
          </a:p>
          <a:p>
            <a:r>
              <a:rPr lang="pt-BR" sz="1600" b="1" dirty="0">
                <a:solidFill>
                  <a:schemeClr val="tx1">
                    <a:lumMod val="95000"/>
                    <a:lumOff val="5000"/>
                  </a:schemeClr>
                </a:solidFill>
                <a:latin typeface="Times New Roman" pitchFamily="18" charset="0"/>
                <a:cs typeface="Times New Roman" pitchFamily="18" charset="0"/>
              </a:rPr>
              <a:t>RUIM</a:t>
            </a:r>
            <a:r>
              <a:rPr lang="pt-BR" sz="1600" dirty="0">
                <a:solidFill>
                  <a:schemeClr val="tx1">
                    <a:lumMod val="95000"/>
                    <a:lumOff val="5000"/>
                  </a:schemeClr>
                </a:solidFill>
                <a:latin typeface="Times New Roman" pitchFamily="18" charset="0"/>
                <a:cs typeface="Times New Roman" pitchFamily="18" charset="0"/>
              </a:rPr>
              <a:t>: </a:t>
            </a:r>
            <a:r>
              <a:rPr lang="pt-BR" sz="1600" dirty="0" smtClean="0">
                <a:solidFill>
                  <a:schemeClr val="tx1">
                    <a:lumMod val="95000"/>
                    <a:lumOff val="5000"/>
                  </a:schemeClr>
                </a:solidFill>
                <a:latin typeface="Times New Roman" pitchFamily="18" charset="0"/>
                <a:cs typeface="Times New Roman" pitchFamily="18" charset="0"/>
              </a:rPr>
              <a:t>09 </a:t>
            </a:r>
            <a:r>
              <a:rPr lang="pt-BR" sz="1600" dirty="0">
                <a:solidFill>
                  <a:schemeClr val="tx1">
                    <a:lumMod val="95000"/>
                    <a:lumOff val="5000"/>
                  </a:schemeClr>
                </a:solidFill>
                <a:latin typeface="Times New Roman" pitchFamily="18" charset="0"/>
                <a:cs typeface="Times New Roman" pitchFamily="18" charset="0"/>
              </a:rPr>
              <a:t>manifestações recebidas</a:t>
            </a:r>
          </a:p>
          <a:p>
            <a:endParaRPr lang="pt-BR" sz="1600" dirty="0">
              <a:solidFill>
                <a:schemeClr val="tx1">
                  <a:lumMod val="95000"/>
                  <a:lumOff val="5000"/>
                </a:schemeClr>
              </a:solidFill>
              <a:latin typeface="Times New Roman" pitchFamily="18" charset="0"/>
              <a:cs typeface="Times New Roman" pitchFamily="18" charset="0"/>
            </a:endParaRPr>
          </a:p>
          <a:p>
            <a:r>
              <a:rPr lang="pt-BR" sz="1600" b="1" dirty="0">
                <a:solidFill>
                  <a:schemeClr val="tx1">
                    <a:lumMod val="95000"/>
                    <a:lumOff val="5000"/>
                  </a:schemeClr>
                </a:solidFill>
                <a:latin typeface="Times New Roman" pitchFamily="18" charset="0"/>
                <a:cs typeface="Times New Roman" pitchFamily="18" charset="0"/>
              </a:rPr>
              <a:t>NÃO AVALIARAM: </a:t>
            </a:r>
            <a:r>
              <a:rPr lang="pt-BR" sz="1600" b="1" dirty="0" smtClean="0">
                <a:solidFill>
                  <a:schemeClr val="tx1">
                    <a:lumMod val="95000"/>
                    <a:lumOff val="5000"/>
                  </a:schemeClr>
                </a:solidFill>
                <a:latin typeface="Times New Roman" pitchFamily="18" charset="0"/>
                <a:cs typeface="Times New Roman" pitchFamily="18" charset="0"/>
              </a:rPr>
              <a:t>11</a:t>
            </a:r>
          </a:p>
          <a:p>
            <a:endParaRPr lang="pt-BR" sz="1600"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883638025"/>
              </p:ext>
            </p:extLst>
          </p:nvPr>
        </p:nvGraphicFramePr>
        <p:xfrm>
          <a:off x="4211960" y="5193192"/>
          <a:ext cx="4740697" cy="1355022"/>
        </p:xfrm>
        <a:graphic>
          <a:graphicData uri="http://schemas.openxmlformats.org/drawingml/2006/table">
            <a:tbl>
              <a:tblPr firstRow="1" bandRow="1">
                <a:tableStyleId>{21E4AEA4-8DFA-4A89-87EB-49C32662AFE0}</a:tableStyleId>
              </a:tblPr>
              <a:tblGrid>
                <a:gridCol w="1246447">
                  <a:extLst>
                    <a:ext uri="{9D8B030D-6E8A-4147-A177-3AD203B41FA5}">
                      <a16:colId xmlns:a16="http://schemas.microsoft.com/office/drawing/2014/main" xmlns="" val="20000"/>
                    </a:ext>
                  </a:extLst>
                </a:gridCol>
                <a:gridCol w="768735">
                  <a:extLst>
                    <a:ext uri="{9D8B030D-6E8A-4147-A177-3AD203B41FA5}">
                      <a16:colId xmlns:a16="http://schemas.microsoft.com/office/drawing/2014/main" xmlns="" val="20001"/>
                    </a:ext>
                  </a:extLst>
                </a:gridCol>
                <a:gridCol w="768735">
                  <a:extLst>
                    <a:ext uri="{9D8B030D-6E8A-4147-A177-3AD203B41FA5}">
                      <a16:colId xmlns:a16="http://schemas.microsoft.com/office/drawing/2014/main" xmlns="" val="20002"/>
                    </a:ext>
                  </a:extLst>
                </a:gridCol>
                <a:gridCol w="1118160">
                  <a:extLst>
                    <a:ext uri="{9D8B030D-6E8A-4147-A177-3AD203B41FA5}">
                      <a16:colId xmlns:a16="http://schemas.microsoft.com/office/drawing/2014/main" xmlns="" val="20003"/>
                    </a:ext>
                  </a:extLst>
                </a:gridCol>
                <a:gridCol w="838620">
                  <a:extLst>
                    <a:ext uri="{9D8B030D-6E8A-4147-A177-3AD203B41FA5}">
                      <a16:colId xmlns:a16="http://schemas.microsoft.com/office/drawing/2014/main" xmlns="" val="20004"/>
                    </a:ext>
                  </a:extLst>
                </a:gridCol>
              </a:tblGrid>
              <a:tr h="329754">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xmlns="" val="10000"/>
                  </a:ext>
                </a:extLst>
              </a:tr>
              <a:tr h="329754">
                <a:tc>
                  <a:txBody>
                    <a:bodyPr/>
                    <a:lstStyle/>
                    <a:p>
                      <a:r>
                        <a:rPr lang="pt-BR" sz="1000" dirty="0"/>
                        <a:t>CLAS</a:t>
                      </a:r>
                      <a:r>
                        <a:rPr lang="pt-BR" sz="1000" baseline="0" dirty="0"/>
                        <a:t> DE RISCO</a:t>
                      </a:r>
                      <a:endParaRPr lang="pt-BR" sz="1000" dirty="0"/>
                    </a:p>
                  </a:txBody>
                  <a:tcPr/>
                </a:tc>
                <a:tc>
                  <a:txBody>
                    <a:bodyPr/>
                    <a:lstStyle/>
                    <a:p>
                      <a:pPr algn="ctr"/>
                      <a:r>
                        <a:rPr lang="pt-BR" sz="1200" dirty="0" smtClean="0"/>
                        <a:t>7</a:t>
                      </a:r>
                      <a:endParaRPr lang="pt-BR" sz="1200" dirty="0"/>
                    </a:p>
                  </a:txBody>
                  <a:tcPr/>
                </a:tc>
                <a:tc>
                  <a:txBody>
                    <a:bodyPr/>
                    <a:lstStyle/>
                    <a:p>
                      <a:pPr algn="ctr"/>
                      <a:r>
                        <a:rPr lang="pt-BR" sz="1200" dirty="0" smtClean="0"/>
                        <a:t>5</a:t>
                      </a:r>
                      <a:endParaRPr lang="pt-BR" sz="1200" dirty="0"/>
                    </a:p>
                  </a:txBody>
                  <a:tcPr/>
                </a:tc>
                <a:tc>
                  <a:txBody>
                    <a:bodyPr/>
                    <a:lstStyle/>
                    <a:p>
                      <a:pPr algn="ctr"/>
                      <a:r>
                        <a:rPr lang="pt-BR" sz="1200" dirty="0" smtClean="0"/>
                        <a:t>4</a:t>
                      </a:r>
                      <a:endParaRPr lang="pt-BR" sz="1200" dirty="0"/>
                    </a:p>
                  </a:txBody>
                  <a:tcPr/>
                </a:tc>
                <a:tc>
                  <a:txBody>
                    <a:bodyPr/>
                    <a:lstStyle/>
                    <a:p>
                      <a:pPr algn="ctr"/>
                      <a:r>
                        <a:rPr lang="pt-BR" sz="1200" dirty="0" smtClean="0"/>
                        <a:t>3</a:t>
                      </a:r>
                      <a:endParaRPr lang="pt-BR" sz="1200" dirty="0"/>
                    </a:p>
                  </a:txBody>
                  <a:tcPr/>
                </a:tc>
                <a:extLst>
                  <a:ext uri="{0D108BD9-81ED-4DB2-BD59-A6C34878D82A}">
                    <a16:rowId xmlns:a16="http://schemas.microsoft.com/office/drawing/2014/main" xmlns="" val="10001"/>
                  </a:ext>
                </a:extLst>
              </a:tr>
              <a:tr h="329754">
                <a:tc>
                  <a:txBody>
                    <a:bodyPr/>
                    <a:lstStyle/>
                    <a:p>
                      <a:r>
                        <a:rPr lang="pt-BR" sz="1000" dirty="0"/>
                        <a:t>EQUIPE MÉDICA</a:t>
                      </a:r>
                    </a:p>
                  </a:txBody>
                  <a:tcPr/>
                </a:tc>
                <a:tc>
                  <a:txBody>
                    <a:bodyPr/>
                    <a:lstStyle/>
                    <a:p>
                      <a:pPr algn="ctr"/>
                      <a:r>
                        <a:rPr lang="pt-BR" sz="1200" dirty="0" smtClean="0"/>
                        <a:t>10</a:t>
                      </a:r>
                      <a:endParaRPr lang="pt-BR" sz="1200" dirty="0"/>
                    </a:p>
                  </a:txBody>
                  <a:tcPr/>
                </a:tc>
                <a:tc>
                  <a:txBody>
                    <a:bodyPr/>
                    <a:lstStyle/>
                    <a:p>
                      <a:pPr algn="ctr"/>
                      <a:r>
                        <a:rPr lang="pt-BR" sz="1200" dirty="0" smtClean="0"/>
                        <a:t>4</a:t>
                      </a:r>
                      <a:endParaRPr lang="pt-BR" sz="1200" dirty="0"/>
                    </a:p>
                  </a:txBody>
                  <a:tcPr/>
                </a:tc>
                <a:tc>
                  <a:txBody>
                    <a:bodyPr/>
                    <a:lstStyle/>
                    <a:p>
                      <a:pPr algn="ctr"/>
                      <a:r>
                        <a:rPr lang="pt-BR" sz="1200" dirty="0" smtClean="0"/>
                        <a:t>2</a:t>
                      </a:r>
                      <a:endParaRPr lang="pt-BR" sz="1200" dirty="0"/>
                    </a:p>
                  </a:txBody>
                  <a:tcPr/>
                </a:tc>
                <a:tc>
                  <a:txBody>
                    <a:bodyPr/>
                    <a:lstStyle/>
                    <a:p>
                      <a:pPr algn="ctr"/>
                      <a:r>
                        <a:rPr lang="pt-BR" sz="1200" dirty="0" smtClean="0"/>
                        <a:t>2</a:t>
                      </a:r>
                      <a:endParaRPr lang="pt-BR" sz="1200" dirty="0"/>
                    </a:p>
                  </a:txBody>
                  <a:tcPr/>
                </a:tc>
                <a:extLst>
                  <a:ext uri="{0D108BD9-81ED-4DB2-BD59-A6C34878D82A}">
                    <a16:rowId xmlns:a16="http://schemas.microsoft.com/office/drawing/2014/main" xmlns="" val="10002"/>
                  </a:ext>
                </a:extLst>
              </a:tr>
              <a:tr h="329754">
                <a:tc>
                  <a:txBody>
                    <a:bodyPr/>
                    <a:lstStyle/>
                    <a:p>
                      <a:r>
                        <a:rPr lang="pt-BR" sz="1000" dirty="0"/>
                        <a:t>ENFERMAGEM</a:t>
                      </a:r>
                    </a:p>
                  </a:txBody>
                  <a:tcPr/>
                </a:tc>
                <a:tc>
                  <a:txBody>
                    <a:bodyPr/>
                    <a:lstStyle/>
                    <a:p>
                      <a:pPr algn="ctr"/>
                      <a:r>
                        <a:rPr lang="pt-BR" sz="1200" dirty="0" smtClean="0"/>
                        <a:t>10</a:t>
                      </a:r>
                      <a:endParaRPr lang="pt-BR" sz="1200" dirty="0"/>
                    </a:p>
                  </a:txBody>
                  <a:tcPr/>
                </a:tc>
                <a:tc>
                  <a:txBody>
                    <a:bodyPr/>
                    <a:lstStyle/>
                    <a:p>
                      <a:pPr algn="ctr"/>
                      <a:r>
                        <a:rPr lang="pt-BR" sz="1200" dirty="0" smtClean="0"/>
                        <a:t>3</a:t>
                      </a:r>
                      <a:endParaRPr lang="pt-BR" sz="1200" dirty="0"/>
                    </a:p>
                  </a:txBody>
                  <a:tcPr/>
                </a:tc>
                <a:tc>
                  <a:txBody>
                    <a:bodyPr/>
                    <a:lstStyle/>
                    <a:p>
                      <a:pPr algn="ctr"/>
                      <a:r>
                        <a:rPr lang="pt-BR" sz="1200" dirty="0" smtClean="0"/>
                        <a:t>1</a:t>
                      </a:r>
                      <a:endParaRPr lang="pt-BR" sz="1200" dirty="0"/>
                    </a:p>
                  </a:txBody>
                  <a:tcPr/>
                </a:tc>
                <a:tc>
                  <a:txBody>
                    <a:bodyPr/>
                    <a:lstStyle/>
                    <a:p>
                      <a:pPr algn="ctr"/>
                      <a:r>
                        <a:rPr lang="pt-BR" sz="1200" dirty="0" smtClean="0"/>
                        <a:t>4</a:t>
                      </a:r>
                      <a:endParaRPr lang="pt-BR" sz="1200" dirty="0"/>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TM04033925[[fn=Gotícula]]</Template>
  <TotalTime>1170</TotalTime>
  <Words>1349</Words>
  <Application>Microsoft Office PowerPoint</Application>
  <PresentationFormat>Apresentação na tela (4:3)</PresentationFormat>
  <Paragraphs>310</Paragraphs>
  <Slides>25</Slides>
  <Notes>1</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Ângulos</vt:lpstr>
      <vt:lpstr>RELATÓRIO DA OUVIDORIA- MÊS De DEZEMBRO FUNSAU-NA 2018</vt:lpstr>
      <vt:lpstr>Apresentação do PowerPoint</vt:lpstr>
      <vt:lpstr>Ouvidoria </vt:lpstr>
      <vt:lpstr>Apresentação do PowerPoint</vt:lpstr>
      <vt:lpstr>Apresentação do PowerPoint</vt:lpstr>
      <vt:lpstr>Apresentação do PowerPoint</vt:lpstr>
      <vt:lpstr>Elogio </vt:lpstr>
      <vt:lpstr>Apresentação do PowerPoint</vt:lpstr>
      <vt:lpstr>AVALIAÇÃO DO ATENDIMENTO    CLASSIFICAÇÃO DE RISCO, EQUIPE MÉDICA E EQUIPE DE ENFERMAGEM.</vt:lpstr>
      <vt:lpstr>Reclamação</vt:lpstr>
      <vt:lpstr>Apresentação do PowerPoint</vt:lpstr>
      <vt:lpstr>AVALIAÇÃO DO ATENDIMENTO DOS SERVIÇOS COMPLEMENTARES  RAIO X, ORTOPEDIA, ULTRASSOM E LABORATÓRIO.</vt:lpstr>
      <vt:lpstr>AVALIAÇÃO DA QUALIDADE DAS INSTALAÇÕES   ORGANIZAÇÃO, HIGIENIZAÇÃO X  LIMPEZA E  ACOMODAÇÃO OFERECIDA. </vt:lpstr>
      <vt:lpstr>Tempo de espera no pronto socorro</vt:lpstr>
      <vt:lpstr>Apresentação do PowerPoint</vt:lpstr>
      <vt:lpstr>Elogios </vt:lpstr>
      <vt:lpstr>  Internação  QUALIDADE DAS INSTALAÇÕES E DO ATENDIMENTO GERAL    RECEPÇÃO, ALIMENTAÇÃO, ATENDIMENTO DA COPEIRA, INSTALAÇÕES, LIMPEZA E HORARIO DE VISITA. </vt:lpstr>
      <vt:lpstr>AVALIAÇÃO DA QUALIDADE NO ATENDIMENTO DA EQUIPE DE ATENÇÃO A SAÚDE  EQUIPE DE ENFERMAGEM, EQUIPE MÉDICA,  FISIOTERAPIA,  ASSISTENTE SOCIAL E NUTRICIONISTA.</vt:lpstr>
      <vt:lpstr>PERFIL DOS MANIFESTANTES </vt:lpstr>
      <vt:lpstr>Apresentação do PowerPoint</vt:lpstr>
      <vt:lpstr> COLABORADORES   ELOGIO</vt:lpstr>
      <vt:lpstr>COLABORADORES   RECLAMAÇÕES</vt:lpstr>
      <vt:lpstr>Apresentação do PowerPoint</vt:lpstr>
      <vt:lpstr>Apresentação do PowerPoint</vt:lpstr>
      <vt:lpstr>CONCLUSÃO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DA OUVIDORIA- MÊS DE FEVEREIRO FUNSAU-NA 2018</dc:title>
  <dc:creator>Administrador</dc:creator>
  <cp:lastModifiedBy>Microsoft</cp:lastModifiedBy>
  <cp:revision>197</cp:revision>
  <dcterms:modified xsi:type="dcterms:W3CDTF">2019-01-21T12:03:54Z</dcterms:modified>
</cp:coreProperties>
</file>