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1" r:id="rId4"/>
    <p:sldId id="258" r:id="rId5"/>
    <p:sldId id="259" r:id="rId6"/>
    <p:sldId id="297" r:id="rId7"/>
    <p:sldId id="272" r:id="rId8"/>
    <p:sldId id="273" r:id="rId9"/>
    <p:sldId id="274" r:id="rId10"/>
    <p:sldId id="275" r:id="rId11"/>
    <p:sldId id="298" r:id="rId12"/>
    <p:sldId id="277" r:id="rId13"/>
    <p:sldId id="278" r:id="rId14"/>
    <p:sldId id="279" r:id="rId15"/>
    <p:sldId id="28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>
        <p:scale>
          <a:sx n="75" d="100"/>
          <a:sy n="75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Desktop\CI%20OUVIDORIA\GRAF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dor\Desktop\CI%20OUVIDORIA\GRA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823272090988625E-2"/>
          <c:y val="0.24074074074074073"/>
          <c:w val="0.59088538932633417"/>
          <c:h val="0.49721092155147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Manifestações!$A$2</c:f>
              <c:strCache>
                <c:ptCount val="1"/>
                <c:pt idx="0">
                  <c:v>Valores Totais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Manifestações!$B$1:$F$1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Manifestações!$B$2:$F$2</c:f>
              <c:numCache>
                <c:formatCode>General</c:formatCode>
                <c:ptCount val="5"/>
                <c:pt idx="0">
                  <c:v>79</c:v>
                </c:pt>
                <c:pt idx="1">
                  <c:v>62</c:v>
                </c:pt>
                <c:pt idx="2">
                  <c:v>59</c:v>
                </c:pt>
                <c:pt idx="3">
                  <c:v>44</c:v>
                </c:pt>
                <c:pt idx="4">
                  <c:v>244</c:v>
                </c:pt>
              </c:numCache>
            </c:numRef>
          </c:val>
        </c:ser>
        <c:ser>
          <c:idx val="1"/>
          <c:order val="1"/>
          <c:tx>
            <c:strRef>
              <c:f>Manifestações!$A$3</c:f>
              <c:strCache>
                <c:ptCount val="1"/>
                <c:pt idx="0">
                  <c:v>Internações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4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99781277340333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88888888888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Manifestações!$B$1:$F$1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Manifestações!$B$3:$F$3</c:f>
              <c:numCache>
                <c:formatCode>General</c:formatCode>
                <c:ptCount val="5"/>
                <c:pt idx="0">
                  <c:v>52</c:v>
                </c:pt>
                <c:pt idx="1">
                  <c:v>41</c:v>
                </c:pt>
                <c:pt idx="2">
                  <c:v>32</c:v>
                </c:pt>
                <c:pt idx="3">
                  <c:v>12</c:v>
                </c:pt>
                <c:pt idx="4">
                  <c:v>137</c:v>
                </c:pt>
              </c:numCache>
            </c:numRef>
          </c:val>
        </c:ser>
        <c:ser>
          <c:idx val="2"/>
          <c:order val="2"/>
          <c:tx>
            <c:strRef>
              <c:f>Manifestações!$A$4</c:f>
              <c:strCache>
                <c:ptCount val="1"/>
                <c:pt idx="0">
                  <c:v>Pronto-socorro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225721784777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666666666614E-2"/>
                  <c:y val="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111111111111108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Manifestações!$B$1:$F$1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Manifestações!$B$4:$F$4</c:f>
              <c:numCache>
                <c:formatCode>General</c:formatCode>
                <c:ptCount val="5"/>
                <c:pt idx="0">
                  <c:v>19</c:v>
                </c:pt>
                <c:pt idx="1">
                  <c:v>14</c:v>
                </c:pt>
                <c:pt idx="2">
                  <c:v>21</c:v>
                </c:pt>
                <c:pt idx="3">
                  <c:v>22</c:v>
                </c:pt>
                <c:pt idx="4">
                  <c:v>76</c:v>
                </c:pt>
              </c:numCache>
            </c:numRef>
          </c:val>
        </c:ser>
        <c:ser>
          <c:idx val="3"/>
          <c:order val="3"/>
          <c:tx>
            <c:strRef>
              <c:f>Manifestações!$A$5</c:f>
              <c:strCache>
                <c:ptCount val="1"/>
                <c:pt idx="0">
                  <c:v>Colaboradores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89850545541313E-2"/>
                  <c:y val="2.777767484946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22222222222223E-2"/>
                  <c:y val="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66710049673544E-2"/>
                  <c:y val="2.064258144202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Manifestações!$B$1:$F$1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Manifestações!$B$5:$F$5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10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381248"/>
        <c:axId val="163382784"/>
        <c:axId val="0"/>
      </c:bar3DChart>
      <c:catAx>
        <c:axId val="163381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382784"/>
        <c:crosses val="autoZero"/>
        <c:auto val="1"/>
        <c:lblAlgn val="ctr"/>
        <c:lblOffset val="100"/>
        <c:noMultiLvlLbl val="0"/>
      </c:catAx>
      <c:valAx>
        <c:axId val="16338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381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'PS - Recepção e Segurança'!$A$2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Recepção e Segurança'!$B$1:$F$1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Recepção e Segurança'!$B$2:$F$2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8</c:v>
                </c:pt>
                <c:pt idx="3">
                  <c:v>15</c:v>
                </c:pt>
                <c:pt idx="4">
                  <c:v>46</c:v>
                </c:pt>
              </c:numCache>
            </c:numRef>
          </c:val>
        </c:ser>
        <c:ser>
          <c:idx val="1"/>
          <c:order val="1"/>
          <c:tx>
            <c:strRef>
              <c:f>'PS - Recepção e Segurança'!$A$3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2012012012012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096096096096092E-3"/>
                  <c:y val="9.0090090090090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Recepção e Segurança'!$B$1:$F$1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Recepção e Segurança'!$B$3:$F$3</c:f>
              <c:numCache>
                <c:formatCode>General</c:formatCode>
                <c:ptCount val="5"/>
                <c:pt idx="0">
                  <c:v>16</c:v>
                </c:pt>
                <c:pt idx="1">
                  <c:v>9</c:v>
                </c:pt>
                <c:pt idx="2">
                  <c:v>19</c:v>
                </c:pt>
                <c:pt idx="3">
                  <c:v>15</c:v>
                </c:pt>
                <c:pt idx="4">
                  <c:v>59</c:v>
                </c:pt>
              </c:numCache>
            </c:numRef>
          </c:val>
        </c:ser>
        <c:ser>
          <c:idx val="2"/>
          <c:order val="2"/>
          <c:tx>
            <c:strRef>
              <c:f>'PS - Recepção e Segurança'!$A$4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2012012012012012E-2"/>
                  <c:y val="4.5045045045045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12012012012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14414414414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Recepção e Segurança'!$B$1:$F$1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Recepção e Segurança'!$B$4:$F$4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</c:ser>
        <c:ser>
          <c:idx val="3"/>
          <c:order val="3"/>
          <c:tx>
            <c:strRef>
              <c:f>'PS - Recepção e Segurança'!$A$5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2072072072072073E-3"/>
                  <c:y val="9.0090090090090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048048048048046E-3"/>
                  <c:y val="4.504504504504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Recepção e Segurança'!$B$1:$F$1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Recepção e Segurança'!$B$5:$F$5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</c:ser>
        <c:ser>
          <c:idx val="4"/>
          <c:order val="4"/>
          <c:tx>
            <c:strRef>
              <c:f>'PS - Recepção e Segurança'!$A$6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20120120120120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Recepção e Segurança'!$B$1:$F$1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Recepção e Segurança'!$B$6:$F$6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10</c:v>
                </c:pt>
                <c:pt idx="3">
                  <c:v>6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320960"/>
        <c:axId val="163322496"/>
        <c:axId val="0"/>
      </c:bar3DChart>
      <c:catAx>
        <c:axId val="16332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322496"/>
        <c:crosses val="autoZero"/>
        <c:auto val="1"/>
        <c:lblAlgn val="ctr"/>
        <c:lblOffset val="100"/>
        <c:noMultiLvlLbl val="0"/>
      </c:catAx>
      <c:valAx>
        <c:axId val="163322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320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'PS- Class. Risco'!$A$2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66666666666666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Class. Risco'!$B$1:$F$1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Class. Risco'!$B$2:$F$2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18</c:v>
                </c:pt>
                <c:pt idx="3">
                  <c:v>27</c:v>
                </c:pt>
                <c:pt idx="4">
                  <c:v>77</c:v>
                </c:pt>
              </c:numCache>
            </c:numRef>
          </c:val>
        </c:ser>
        <c:ser>
          <c:idx val="1"/>
          <c:order val="1"/>
          <c:tx>
            <c:strRef>
              <c:f>'PS- Class. Risco'!$A$3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1111111111111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112701252236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260584376863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648180242634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Class. Risco'!$B$1:$F$1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Class. Risco'!$B$3:$F$3</c:f>
              <c:numCache>
                <c:formatCode>General</c:formatCode>
                <c:ptCount val="5"/>
                <c:pt idx="0">
                  <c:v>16</c:v>
                </c:pt>
                <c:pt idx="1">
                  <c:v>12</c:v>
                </c:pt>
                <c:pt idx="2">
                  <c:v>10</c:v>
                </c:pt>
                <c:pt idx="3">
                  <c:v>12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'PS- Class. Risco'!$A$4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5408467501490752E-3"/>
                  <c:y val="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660905535287515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556350626118068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5401502021944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Class. Risco'!$B$1:$F$1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Class. Risco'!$B$4:$F$4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7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'PS- Class. Risco'!$A$5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15563506261180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1.3888888888888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4084675014907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Class. Risco'!$B$1:$F$1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Class. Risco'!$B$5:$F$5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9</c:v>
                </c:pt>
                <c:pt idx="4">
                  <c:v>18</c:v>
                </c:pt>
              </c:numCache>
            </c:numRef>
          </c:val>
        </c:ser>
        <c:ser>
          <c:idx val="4"/>
          <c:order val="4"/>
          <c:tx>
            <c:strRef>
              <c:f>'PS- Class. Risco'!$A$6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66964818127608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11270125223614E-2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Class. Risco'!$B$1:$F$1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Class. Risco'!$B$6:$F$6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23</c:v>
                </c:pt>
                <c:pt idx="3">
                  <c:v>11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781632"/>
        <c:axId val="163799808"/>
        <c:axId val="0"/>
      </c:bar3DChart>
      <c:catAx>
        <c:axId val="163781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3799808"/>
        <c:crosses val="autoZero"/>
        <c:auto val="1"/>
        <c:lblAlgn val="ctr"/>
        <c:lblOffset val="100"/>
        <c:noMultiLvlLbl val="0"/>
      </c:catAx>
      <c:valAx>
        <c:axId val="163799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781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'PS - Serviços Comp'!$A$2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3422818791946308E-2"/>
                  <c:y val="7.8201368523949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Serviços Comp'!$B$1:$F$1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Serviços Comp'!$B$2:$F$2</c:f>
              <c:numCache>
                <c:formatCode>General</c:formatCode>
                <c:ptCount val="5"/>
                <c:pt idx="0">
                  <c:v>15</c:v>
                </c:pt>
                <c:pt idx="1">
                  <c:v>7</c:v>
                </c:pt>
                <c:pt idx="2">
                  <c:v>9</c:v>
                </c:pt>
                <c:pt idx="3">
                  <c:v>16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'PS - Serviços Comp'!$A$3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422818791946308E-2"/>
                  <c:y val="3.9100684261974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422818791946308E-2"/>
                  <c:y val="3.9100684261974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Serviços Comp'!$B$1:$F$1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Serviços Comp'!$B$3:$F$3</c:f>
              <c:numCache>
                <c:formatCode>General</c:formatCode>
                <c:ptCount val="5"/>
                <c:pt idx="0">
                  <c:v>16</c:v>
                </c:pt>
                <c:pt idx="1">
                  <c:v>9</c:v>
                </c:pt>
                <c:pt idx="2">
                  <c:v>6</c:v>
                </c:pt>
                <c:pt idx="3">
                  <c:v>15</c:v>
                </c:pt>
                <c:pt idx="4">
                  <c:v>46</c:v>
                </c:pt>
              </c:numCache>
            </c:numRef>
          </c:val>
        </c:ser>
        <c:ser>
          <c:idx val="2"/>
          <c:order val="2"/>
          <c:tx>
            <c:strRef>
              <c:f>'PS - Serviços Comp'!$A$4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711409395973154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85682326621925E-2"/>
                  <c:y val="-3.9100684261974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Serviços Comp'!$B$1:$F$1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Serviços Comp'!$B$4:$F$4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'PS - Serviços Comp'!$A$5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6.7114093959732366E-3"/>
                  <c:y val="7.8201368523949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Serviços Comp'!$B$1:$F$1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Serviços Comp'!$B$5:$F$5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  <c:pt idx="4">
                  <c:v>12</c:v>
                </c:pt>
              </c:numCache>
            </c:numRef>
          </c:val>
        </c:ser>
        <c:ser>
          <c:idx val="4"/>
          <c:order val="4"/>
          <c:tx>
            <c:strRef>
              <c:f>'PS - Serviços Comp'!$A$6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 - Serviços Comp'!$B$1:$F$1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 - Serviços Comp'!$B$6:$F$6</c:f>
              <c:numCache>
                <c:formatCode>General</c:formatCode>
                <c:ptCount val="5"/>
                <c:pt idx="0">
                  <c:v>43</c:v>
                </c:pt>
                <c:pt idx="1">
                  <c:v>29</c:v>
                </c:pt>
                <c:pt idx="2">
                  <c:v>60</c:v>
                </c:pt>
                <c:pt idx="3">
                  <c:v>50</c:v>
                </c:pt>
                <c:pt idx="4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528064"/>
        <c:axId val="163546240"/>
        <c:axId val="0"/>
      </c:bar3DChart>
      <c:catAx>
        <c:axId val="16352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3546240"/>
        <c:crosses val="autoZero"/>
        <c:auto val="1"/>
        <c:lblAlgn val="ctr"/>
        <c:lblOffset val="100"/>
        <c:noMultiLvlLbl val="0"/>
      </c:catAx>
      <c:valAx>
        <c:axId val="16354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528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'PS- Instalações'!$A$2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Instalações'!$B$1:$F$1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Instalações'!$B$2:$F$2</c:f>
              <c:numCache>
                <c:formatCode>General</c:formatCode>
                <c:ptCount val="5"/>
                <c:pt idx="0">
                  <c:v>19</c:v>
                </c:pt>
                <c:pt idx="1">
                  <c:v>13</c:v>
                </c:pt>
                <c:pt idx="2">
                  <c:v>14</c:v>
                </c:pt>
                <c:pt idx="3">
                  <c:v>21</c:v>
                </c:pt>
                <c:pt idx="4">
                  <c:v>67</c:v>
                </c:pt>
              </c:numCache>
            </c:numRef>
          </c:val>
        </c:ser>
        <c:ser>
          <c:idx val="1"/>
          <c:order val="1"/>
          <c:tx>
            <c:strRef>
              <c:f>'PS- Instalações'!$A$3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86711334450029E-2"/>
                  <c:y val="7.04442710760760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0033500837521E-2"/>
                  <c:y val="-3.8424591738712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40033500837521E-2"/>
                  <c:y val="3.8424591738712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671133445002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5672808486878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Instalações'!$B$1:$F$1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Instalações'!$B$3:$F$3</c:f>
              <c:numCache>
                <c:formatCode>General</c:formatCode>
                <c:ptCount val="5"/>
                <c:pt idx="0">
                  <c:v>16</c:v>
                </c:pt>
                <c:pt idx="1">
                  <c:v>8</c:v>
                </c:pt>
                <c:pt idx="2">
                  <c:v>16</c:v>
                </c:pt>
                <c:pt idx="3">
                  <c:v>18</c:v>
                </c:pt>
                <c:pt idx="4">
                  <c:v>58</c:v>
                </c:pt>
              </c:numCache>
            </c:numRef>
          </c:val>
        </c:ser>
        <c:ser>
          <c:idx val="2"/>
          <c:order val="2"/>
          <c:tx>
            <c:strRef>
              <c:f>'PS- Instalações'!$A$4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40033500837521E-2"/>
                  <c:y val="3.8424591738712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335566722501397E-3"/>
                  <c:y val="-1.15273775216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0016750418760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40033500837521E-2"/>
                  <c:y val="-1.152737752161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Instalações'!$B$1:$F$1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Instalações'!$B$4:$F$4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5</c:v>
                </c:pt>
                <c:pt idx="4">
                  <c:v>29</c:v>
                </c:pt>
              </c:numCache>
            </c:numRef>
          </c:val>
        </c:ser>
        <c:ser>
          <c:idx val="3"/>
          <c:order val="3"/>
          <c:tx>
            <c:strRef>
              <c:f>'PS- Instalações'!$A$5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Instalações'!$B$1:$F$1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Instalações'!$B$5:$F$5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ser>
          <c:idx val="4"/>
          <c:order val="4"/>
          <c:tx>
            <c:strRef>
              <c:f>'PS- Instalações'!$A$6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'PS- Instalações'!$B$1:$F$1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'PS- Instalações'!$B$6:$F$6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21</c:v>
                </c:pt>
                <c:pt idx="3">
                  <c:v>13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753984"/>
        <c:axId val="163755520"/>
        <c:axId val="0"/>
      </c:bar3DChart>
      <c:catAx>
        <c:axId val="16375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163755520"/>
        <c:crosses val="autoZero"/>
        <c:auto val="1"/>
        <c:lblAlgn val="ctr"/>
        <c:lblOffset val="100"/>
        <c:noMultiLvlLbl val="0"/>
      </c:catAx>
      <c:valAx>
        <c:axId val="16375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753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'INT - QUALIDADE INS'!$A$2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INS'!$B$1:$F$1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INS'!$B$2:$F$2</c:f>
              <c:numCache>
                <c:formatCode>General</c:formatCode>
                <c:ptCount val="5"/>
                <c:pt idx="0">
                  <c:v>146</c:v>
                </c:pt>
                <c:pt idx="1">
                  <c:v>122</c:v>
                </c:pt>
                <c:pt idx="2">
                  <c:v>68</c:v>
                </c:pt>
                <c:pt idx="3">
                  <c:v>38</c:v>
                </c:pt>
                <c:pt idx="4">
                  <c:v>374</c:v>
                </c:pt>
              </c:numCache>
            </c:numRef>
          </c:val>
        </c:ser>
        <c:ser>
          <c:idx val="1"/>
          <c:order val="1"/>
          <c:tx>
            <c:strRef>
              <c:f>'INT - QUALIDADE INS'!$A$3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2820955670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169257340241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5423143350604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INS'!$B$1:$F$1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INS'!$B$3:$F$3</c:f>
              <c:numCache>
                <c:formatCode>General</c:formatCode>
                <c:ptCount val="5"/>
                <c:pt idx="0">
                  <c:v>126</c:v>
                </c:pt>
                <c:pt idx="1">
                  <c:v>77</c:v>
                </c:pt>
                <c:pt idx="2">
                  <c:v>79</c:v>
                </c:pt>
                <c:pt idx="3">
                  <c:v>12</c:v>
                </c:pt>
                <c:pt idx="4">
                  <c:v>294</c:v>
                </c:pt>
              </c:numCache>
            </c:numRef>
          </c:val>
        </c:ser>
        <c:ser>
          <c:idx val="2"/>
          <c:order val="2"/>
          <c:tx>
            <c:strRef>
              <c:f>'INT - QUALIDADE INS'!$A$4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9084628670120895E-3"/>
                  <c:y val="-1.53698366954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16925734024179E-2"/>
                  <c:y val="-7.684918347742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INS'!$B$1:$F$1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INS'!$B$4:$F$4</c:f>
              <c:numCache>
                <c:formatCode>General</c:formatCode>
                <c:ptCount val="5"/>
                <c:pt idx="0">
                  <c:v>15</c:v>
                </c:pt>
                <c:pt idx="1">
                  <c:v>21</c:v>
                </c:pt>
                <c:pt idx="2">
                  <c:v>21</c:v>
                </c:pt>
                <c:pt idx="3">
                  <c:v>12</c:v>
                </c:pt>
                <c:pt idx="4">
                  <c:v>69</c:v>
                </c:pt>
              </c:numCache>
            </c:numRef>
          </c:val>
        </c:ser>
        <c:ser>
          <c:idx val="3"/>
          <c:order val="3"/>
          <c:tx>
            <c:strRef>
              <c:f>'INT - QUALIDADE INS'!$A$5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INS'!$B$1:$F$1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INS'!$B$5:$F$5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6</c:v>
                </c:pt>
                <c:pt idx="3">
                  <c:v>2</c:v>
                </c:pt>
                <c:pt idx="4">
                  <c:v>26</c:v>
                </c:pt>
              </c:numCache>
            </c:numRef>
          </c:val>
        </c:ser>
        <c:ser>
          <c:idx val="4"/>
          <c:order val="4"/>
          <c:tx>
            <c:strRef>
              <c:f>'INT - QUALIDADE INS'!$A$6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2.53310305123776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INS'!$B$1:$F$1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INS'!$B$6:$F$6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8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09632"/>
        <c:axId val="163911168"/>
        <c:axId val="0"/>
      </c:bar3DChart>
      <c:catAx>
        <c:axId val="16390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63911168"/>
        <c:crosses val="autoZero"/>
        <c:auto val="1"/>
        <c:lblAlgn val="ctr"/>
        <c:lblOffset val="100"/>
        <c:noMultiLvlLbl val="0"/>
      </c:catAx>
      <c:valAx>
        <c:axId val="163911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909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'INT - QUALIDADE ATEND'!$A$2</c:f>
              <c:strCache>
                <c:ptCount val="1"/>
                <c:pt idx="0">
                  <c:v>Ótimo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ATEND'!$B$1:$F$1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ATEND'!$B$2:$F$2</c:f>
              <c:numCache>
                <c:formatCode>General</c:formatCode>
                <c:ptCount val="5"/>
                <c:pt idx="0">
                  <c:v>114</c:v>
                </c:pt>
                <c:pt idx="1">
                  <c:v>68</c:v>
                </c:pt>
                <c:pt idx="2">
                  <c:v>60</c:v>
                </c:pt>
                <c:pt idx="3">
                  <c:v>23</c:v>
                </c:pt>
                <c:pt idx="4">
                  <c:v>265</c:v>
                </c:pt>
              </c:numCache>
            </c:numRef>
          </c:val>
        </c:ser>
        <c:ser>
          <c:idx val="1"/>
          <c:order val="1"/>
          <c:tx>
            <c:strRef>
              <c:f>'INT - QUALIDADE ATEND'!$A$3</c:f>
              <c:strCache>
                <c:ptCount val="1"/>
                <c:pt idx="0">
                  <c:v>Bom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09148084619795E-2"/>
                  <c:y val="6.69703070230092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831903945111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57232704402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305317324185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ATEND'!$B$1:$F$1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ATEND'!$B$3:$F$3</c:f>
              <c:numCache>
                <c:formatCode>General</c:formatCode>
                <c:ptCount val="5"/>
                <c:pt idx="0">
                  <c:v>91</c:v>
                </c:pt>
                <c:pt idx="1">
                  <c:v>61</c:v>
                </c:pt>
                <c:pt idx="2">
                  <c:v>52</c:v>
                </c:pt>
                <c:pt idx="3">
                  <c:v>13</c:v>
                </c:pt>
                <c:pt idx="4">
                  <c:v>217</c:v>
                </c:pt>
              </c:numCache>
            </c:numRef>
          </c:val>
        </c:ser>
        <c:ser>
          <c:idx val="2"/>
          <c:order val="2"/>
          <c:tx>
            <c:strRef>
              <c:f>'INT - QUALIDADE ATEND'!$A$4</c:f>
              <c:strCache>
                <c:ptCount val="1"/>
                <c:pt idx="0">
                  <c:v>Regular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1.095890410958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610634648370496E-3"/>
                  <c:y val="-1.095890410958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5105774728333E-2"/>
                  <c:y val="-1.0958904109589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ATEND'!$B$1:$F$1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ATEND'!$B$4:$F$4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14</c:v>
                </c:pt>
                <c:pt idx="4">
                  <c:v>57</c:v>
                </c:pt>
              </c:numCache>
            </c:numRef>
          </c:val>
        </c:ser>
        <c:ser>
          <c:idx val="3"/>
          <c:order val="3"/>
          <c:tx>
            <c:strRef>
              <c:f>'INT - QUALIDADE ATEND'!$A$5</c:f>
              <c:strCache>
                <c:ptCount val="1"/>
                <c:pt idx="0">
                  <c:v>Ruim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ATEND'!$B$1:$F$1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ATEND'!$B$5:$F$5</c:f>
              <c:numCache>
                <c:formatCode>General</c:formatCode>
                <c:ptCount val="5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2</c:v>
                </c:pt>
                <c:pt idx="4">
                  <c:v>30</c:v>
                </c:pt>
              </c:numCache>
            </c:numRef>
          </c:val>
        </c:ser>
        <c:ser>
          <c:idx val="4"/>
          <c:order val="4"/>
          <c:tx>
            <c:strRef>
              <c:f>'INT - QUALIDADE ATEND'!$A$6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'INT - QUALIDADE ATEND'!$B$1:$F$1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'INT - QUALIDADE ATEND'!$B$6:$F$6</c:f>
              <c:numCache>
                <c:formatCode>General</c:formatCode>
                <c:ptCount val="5"/>
                <c:pt idx="0">
                  <c:v>38</c:v>
                </c:pt>
                <c:pt idx="1">
                  <c:v>51</c:v>
                </c:pt>
                <c:pt idx="2">
                  <c:v>19</c:v>
                </c:pt>
                <c:pt idx="3">
                  <c:v>8</c:v>
                </c:pt>
                <c:pt idx="4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971456"/>
        <c:axId val="163972992"/>
        <c:axId val="0"/>
      </c:bar3DChart>
      <c:catAx>
        <c:axId val="16397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3972992"/>
        <c:crosses val="autoZero"/>
        <c:auto val="1"/>
        <c:lblAlgn val="ctr"/>
        <c:lblOffset val="100"/>
        <c:noMultiLvlLbl val="0"/>
      </c:catAx>
      <c:valAx>
        <c:axId val="163972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97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PERFIL!$A$2</c:f>
              <c:strCache>
                <c:ptCount val="1"/>
                <c:pt idx="0">
                  <c:v>Usuários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PERFIL!$B$1:$F$1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PERFIL!$B$2:$F$2</c:f>
              <c:numCache>
                <c:formatCode>General</c:formatCode>
                <c:ptCount val="5"/>
                <c:pt idx="0">
                  <c:v>18</c:v>
                </c:pt>
                <c:pt idx="1">
                  <c:v>11</c:v>
                </c:pt>
                <c:pt idx="2">
                  <c:v>12</c:v>
                </c:pt>
                <c:pt idx="3">
                  <c:v>9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PERFIL!$A$3</c:f>
              <c:strCache>
                <c:ptCount val="1"/>
                <c:pt idx="0">
                  <c:v>Familiares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PERFIL!$B$1:$F$1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PERFIL!$B$3:$F$3</c:f>
              <c:numCache>
                <c:formatCode>General</c:formatCode>
                <c:ptCount val="5"/>
                <c:pt idx="0">
                  <c:v>49</c:v>
                </c:pt>
                <c:pt idx="1">
                  <c:v>18</c:v>
                </c:pt>
                <c:pt idx="2">
                  <c:v>22</c:v>
                </c:pt>
                <c:pt idx="3">
                  <c:v>13</c:v>
                </c:pt>
                <c:pt idx="4">
                  <c:v>102</c:v>
                </c:pt>
              </c:numCache>
            </c:numRef>
          </c:val>
        </c:ser>
        <c:ser>
          <c:idx val="2"/>
          <c:order val="2"/>
          <c:tx>
            <c:strRef>
              <c:f>PERFIL!$A$4</c:f>
              <c:strCache>
                <c:ptCount val="1"/>
                <c:pt idx="0">
                  <c:v>Outros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9.3567251461988306E-3"/>
                  <c:y val="6.9808027923211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1754385964912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1754385964912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695906432748624E-2"/>
                  <c:y val="-3.49040139616055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PERFIL!$B$1:$F$1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PERFIL!$B$4:$F$4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PERFIL!$A$5</c:f>
              <c:strCache>
                <c:ptCount val="1"/>
                <c:pt idx="0">
                  <c:v>Não Avaliaram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PERFIL!$B$1:$F$1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PERFIL!$B$5:$F$5</c:f>
              <c:numCache>
                <c:formatCode>General</c:formatCode>
                <c:ptCount val="5"/>
                <c:pt idx="0">
                  <c:v>4</c:v>
                </c:pt>
                <c:pt idx="1">
                  <c:v>24</c:v>
                </c:pt>
                <c:pt idx="2">
                  <c:v>17</c:v>
                </c:pt>
                <c:pt idx="3">
                  <c:v>9</c:v>
                </c:pt>
                <c:pt idx="4">
                  <c:v>54</c:v>
                </c:pt>
              </c:numCache>
            </c:numRef>
          </c:val>
        </c:ser>
        <c:ser>
          <c:idx val="4"/>
          <c:order val="4"/>
          <c:tx>
            <c:strRef>
              <c:f>PERFIL!$A$6</c:f>
              <c:strCache>
                <c:ptCount val="1"/>
                <c:pt idx="0">
                  <c:v>Colaboradores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4035087719298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5672514619883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74269005847954E-2"/>
                  <c:y val="1.745200698080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391812865497161E-2"/>
                  <c:y val="-6.9808027923211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PERFIL!$B$1:$F$1</c:f>
              <c:strCache>
                <c:ptCount val="5"/>
                <c:pt idx="0">
                  <c:v>SETEMBRO</c:v>
                </c:pt>
                <c:pt idx="1">
                  <c:v>OUTUBRO</c:v>
                </c:pt>
                <c:pt idx="2">
                  <c:v>NOVEMBRO</c:v>
                </c:pt>
                <c:pt idx="3">
                  <c:v>DEZEMBRO</c:v>
                </c:pt>
                <c:pt idx="4">
                  <c:v>TOTAL</c:v>
                </c:pt>
              </c:strCache>
            </c:strRef>
          </c:cat>
          <c:val>
            <c:numRef>
              <c:f>PERFIL!$B$6:$F$6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6</c:v>
                </c:pt>
                <c:pt idx="3">
                  <c:v>10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033664"/>
        <c:axId val="164035200"/>
        <c:axId val="0"/>
      </c:bar3DChart>
      <c:catAx>
        <c:axId val="16403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64035200"/>
        <c:crosses val="autoZero"/>
        <c:auto val="1"/>
        <c:lblAlgn val="ctr"/>
        <c:lblOffset val="100"/>
        <c:noMultiLvlLbl val="0"/>
      </c:catAx>
      <c:valAx>
        <c:axId val="164035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033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4AAA9-B5A0-409D-998E-7896AA157B8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7CF980-23E6-4B68-B4C8-CC86166DF60E}">
      <dgm:prSet/>
      <dgm:spPr/>
      <dgm:t>
        <a:bodyPr/>
        <a:lstStyle/>
        <a:p>
          <a:pPr rtl="0"/>
          <a:r>
            <a:rPr lang="pt-BR" b="1" dirty="0"/>
            <a:t>PRONTO SOCORRO</a:t>
          </a:r>
          <a:endParaRPr lang="pt-BR" dirty="0"/>
        </a:p>
      </dgm:t>
    </dgm:pt>
    <dgm:pt modelId="{47BCF124-1C33-4240-A1FF-47CC332FD849}" type="parTrans" cxnId="{C2885F14-F785-4D00-AABD-100A5FED7D1F}">
      <dgm:prSet/>
      <dgm:spPr/>
      <dgm:t>
        <a:bodyPr/>
        <a:lstStyle/>
        <a:p>
          <a:endParaRPr lang="pt-BR"/>
        </a:p>
      </dgm:t>
    </dgm:pt>
    <dgm:pt modelId="{26B9FA71-1C6E-408E-8F84-E360D06C4803}" type="sibTrans" cxnId="{C2885F14-F785-4D00-AABD-100A5FED7D1F}">
      <dgm:prSet/>
      <dgm:spPr/>
      <dgm:t>
        <a:bodyPr/>
        <a:lstStyle/>
        <a:p>
          <a:endParaRPr lang="pt-BR"/>
        </a:p>
      </dgm:t>
    </dgm:pt>
    <dgm:pt modelId="{10FE30D4-2B7B-46B3-BB6A-9E4DB77FA6F8}" type="pres">
      <dgm:prSet presAssocID="{0364AAA9-B5A0-409D-998E-7896AA157B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593DC4-DCB5-433B-A3E8-19CFAA6D3D39}" type="pres">
      <dgm:prSet presAssocID="{817CF980-23E6-4B68-B4C8-CC86166DF60E}" presName="composite" presStyleCnt="0"/>
      <dgm:spPr/>
    </dgm:pt>
    <dgm:pt modelId="{F8182924-6212-48FB-9254-BD55F5563596}" type="pres">
      <dgm:prSet presAssocID="{817CF980-23E6-4B68-B4C8-CC86166DF60E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0CA9B2-F30C-4EDD-9A8E-47BF9DA704DA}" type="pres">
      <dgm:prSet presAssocID="{817CF980-23E6-4B68-B4C8-CC86166DF60E}" presName="txShp" presStyleLbl="node1" presStyleIdx="0" presStyleCnt="1" custLinFactNeighborY="43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CBD69CC-D64E-4131-BF6B-3C09CFD7F5F8}" type="presOf" srcId="{0364AAA9-B5A0-409D-998E-7896AA157B86}" destId="{10FE30D4-2B7B-46B3-BB6A-9E4DB77FA6F8}" srcOrd="0" destOrd="0" presId="urn:microsoft.com/office/officeart/2005/8/layout/vList3#1"/>
    <dgm:cxn modelId="{C2885F14-F785-4D00-AABD-100A5FED7D1F}" srcId="{0364AAA9-B5A0-409D-998E-7896AA157B86}" destId="{817CF980-23E6-4B68-B4C8-CC86166DF60E}" srcOrd="0" destOrd="0" parTransId="{47BCF124-1C33-4240-A1FF-47CC332FD849}" sibTransId="{26B9FA71-1C6E-408E-8F84-E360D06C4803}"/>
    <dgm:cxn modelId="{2CB55AFE-F8B3-4AF2-BF82-69616618BC59}" type="presOf" srcId="{817CF980-23E6-4B68-B4C8-CC86166DF60E}" destId="{C70CA9B2-F30C-4EDD-9A8E-47BF9DA704DA}" srcOrd="0" destOrd="0" presId="urn:microsoft.com/office/officeart/2005/8/layout/vList3#1"/>
    <dgm:cxn modelId="{8ECFB4A8-2DC8-4EE5-946B-C372B6FB0827}" type="presParOf" srcId="{10FE30D4-2B7B-46B3-BB6A-9E4DB77FA6F8}" destId="{FD593DC4-DCB5-433B-A3E8-19CFAA6D3D39}" srcOrd="0" destOrd="0" presId="urn:microsoft.com/office/officeart/2005/8/layout/vList3#1"/>
    <dgm:cxn modelId="{C44201DF-57AE-4602-AD0A-C9EA0B8F3F5C}" type="presParOf" srcId="{FD593DC4-DCB5-433B-A3E8-19CFAA6D3D39}" destId="{F8182924-6212-48FB-9254-BD55F5563596}" srcOrd="0" destOrd="0" presId="urn:microsoft.com/office/officeart/2005/8/layout/vList3#1"/>
    <dgm:cxn modelId="{FCA93EF8-573C-4C66-8383-562EBAE4FB68}" type="presParOf" srcId="{FD593DC4-DCB5-433B-A3E8-19CFAA6D3D39}" destId="{C70CA9B2-F30C-4EDD-9A8E-47BF9DA704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A9B2-F30C-4EDD-9A8E-47BF9DA704DA}">
      <dsp:nvSpPr>
        <dsp:cNvPr id="0" name=""/>
        <dsp:cNvSpPr/>
      </dsp:nvSpPr>
      <dsp:spPr>
        <a:xfrm rot="10800000">
          <a:off x="2112767" y="0"/>
          <a:ext cx="6744178" cy="1656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31" tIns="194310" rIns="362712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100" b="1" kern="1200" dirty="0"/>
            <a:t>PRONTO SOCORRO</a:t>
          </a:r>
          <a:endParaRPr lang="pt-BR" sz="5100" kern="1200" dirty="0"/>
        </a:p>
      </dsp:txBody>
      <dsp:txXfrm rot="10800000">
        <a:off x="2526812" y="0"/>
        <a:ext cx="6330133" cy="1656182"/>
      </dsp:txXfrm>
    </dsp:sp>
    <dsp:sp modelId="{F8182924-6212-48FB-9254-BD55F5563596}">
      <dsp:nvSpPr>
        <dsp:cNvPr id="0" name=""/>
        <dsp:cNvSpPr/>
      </dsp:nvSpPr>
      <dsp:spPr>
        <a:xfrm>
          <a:off x="1284675" y="0"/>
          <a:ext cx="1656182" cy="165618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0.58125</cdr:x>
      <cdr:y>0.05382</cdr:y>
    </cdr:from>
    <cdr:to>
      <cdr:x>0.78125</cdr:x>
      <cdr:y>0.38715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657475" y="1476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0.14229</cdr:x>
      <cdr:y>0</cdr:y>
    </cdr:from>
    <cdr:to>
      <cdr:x>0.82632</cdr:x>
      <cdr:y>0.1</cdr:y>
    </cdr:to>
    <cdr:sp macro="" textlink="">
      <cdr:nvSpPr>
        <cdr:cNvPr id="3" name="Caixa de texto 2"/>
        <cdr:cNvSpPr txBox="1"/>
      </cdr:nvSpPr>
      <cdr:spPr>
        <a:xfrm xmlns:a="http://schemas.openxmlformats.org/drawingml/2006/main">
          <a:off x="942637" y="-1988840"/>
          <a:ext cx="453151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000" b="1" dirty="0">
              <a:latin typeface="Times New Roman" pitchFamily="18" charset="0"/>
              <a:cs typeface="Times New Roman" pitchFamily="18" charset="0"/>
            </a:rPr>
            <a:t>Manifestações</a:t>
          </a:r>
          <a:r>
            <a:rPr lang="pt-BR" sz="2000" b="1" baseline="0" dirty="0">
              <a:latin typeface="Times New Roman" pitchFamily="18" charset="0"/>
              <a:cs typeface="Times New Roman" pitchFamily="18" charset="0"/>
            </a:rPr>
            <a:t> Recebidas</a:t>
          </a:r>
          <a:endParaRPr lang="pt-BR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0.04061</cdr:x>
      <cdr:y>0.1059</cdr:y>
    </cdr:from>
    <cdr:to>
      <cdr:x>0.20305</cdr:x>
      <cdr:y>0.21701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28601" y="290513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0.13029</cdr:x>
      <cdr:y>0.19271</cdr:y>
    </cdr:from>
    <cdr:to>
      <cdr:x>0.29272</cdr:x>
      <cdr:y>0.36632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33426" y="528638"/>
          <a:ext cx="9144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0.03384</cdr:x>
      <cdr:y>0.05382</cdr:y>
    </cdr:from>
    <cdr:to>
      <cdr:x>0.6176</cdr:x>
      <cdr:y>0.20313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90500" y="147638"/>
          <a:ext cx="3286126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176F4-0D8C-4520-AE56-BF7E78FDC03E}" type="datetimeFigureOut">
              <a:rPr lang="pt-BR" smtClean="0"/>
              <a:t>15/1/2019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3B8E-A5DF-4523-96BB-40110CDD9F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5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B21C-F016-46A4-8F44-F2C8351E54A6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5DE1-B2A2-4ADD-9129-78E6E9027F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0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5DE1-B2A2-4ADD-9129-78E6E9027F2A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217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F5DE1-B2A2-4ADD-9129-78E6E9027F2A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A04D95-1E15-4E09-AB23-A3C47E5EF91F}" type="datetimeFigureOut">
              <a:rPr lang="pt-BR" smtClean="0"/>
              <a:pPr/>
              <a:t>15/1/2019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3" y="3645024"/>
            <a:ext cx="7056784" cy="3212976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 DA OUVIDORIA- </a:t>
            </a:r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3º quadrimestre - 2018</a:t>
            </a:r>
            <a: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FUNSAU-NA</a:t>
            </a:r>
            <a:br>
              <a:rPr lang="pt-BR" sz="1800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elaborado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Por 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Juliane neves dos santos</a:t>
            </a:r>
            <a:r>
              <a:rPr lang="pt-B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ouvidora</a:t>
            </a:r>
            <a:r>
              <a:rPr lang="pt-BR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7406" cy="12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65760"/>
            <a:ext cx="8286808" cy="1191032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DA QUALIDADE DAS INSTALAÇÕES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ORGANIZAÇÃO, HIGIENIZAÇÃO X  LIMPEZA E  ACOMODAÇÃO OFERECIDA. 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5103674"/>
            <a:ext cx="400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37228558"/>
              </p:ext>
            </p:extLst>
          </p:nvPr>
        </p:nvGraphicFramePr>
        <p:xfrm>
          <a:off x="971600" y="1776413"/>
          <a:ext cx="6768751" cy="31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259632" y="2132855"/>
            <a:ext cx="7200800" cy="2124236"/>
            <a:chOff x="2112766" y="-468053"/>
            <a:chExt cx="6744179" cy="2124236"/>
          </a:xfrm>
        </p:grpSpPr>
        <p:sp>
          <p:nvSpPr>
            <p:cNvPr id="5" name="Pentágono 4"/>
            <p:cNvSpPr/>
            <p:nvPr/>
          </p:nvSpPr>
          <p:spPr>
            <a:xfrm rot="10800000">
              <a:off x="2112766" y="-468053"/>
              <a:ext cx="6744178" cy="212423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ágono 4"/>
            <p:cNvSpPr/>
            <p:nvPr/>
          </p:nvSpPr>
          <p:spPr>
            <a:xfrm rot="21600000">
              <a:off x="2526813" y="0"/>
              <a:ext cx="6330132" cy="1656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0331" tIns="182880" rIns="341376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800" b="1" dirty="0"/>
                <a:t>INTERNAÇÃO</a:t>
              </a:r>
              <a:endParaRPr lang="pt-BR" sz="4800" kern="1200" dirty="0"/>
            </a:p>
          </p:txBody>
        </p:sp>
      </p:grpSp>
      <p:sp>
        <p:nvSpPr>
          <p:cNvPr id="7" name="Elipse 6"/>
          <p:cNvSpPr/>
          <p:nvPr/>
        </p:nvSpPr>
        <p:spPr>
          <a:xfrm>
            <a:off x="211665" y="2069849"/>
            <a:ext cx="1656183" cy="225024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415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</p:spPr>
        <p:txBody>
          <a:bodyPr/>
          <a:lstStyle/>
          <a:p>
            <a:pPr algn="ctr"/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Internação</a:t>
            </a: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QUALIDADE DAS INSTALAÇÕES E DO ATENDIMENTO GERAL</a:t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  RECEPÇÃO, ALIMENTAÇÃO, ATENDIMENTO DA COPEIRA, INSTALAÇÕES, LIMPEZA E HORARIO DE VISITA.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20" y="5085184"/>
            <a:ext cx="407196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374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294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  <a:p>
            <a:endParaRPr lang="pt-BR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4101955837"/>
              </p:ext>
            </p:extLst>
          </p:nvPr>
        </p:nvGraphicFramePr>
        <p:xfrm>
          <a:off x="1259632" y="1776413"/>
          <a:ext cx="6480720" cy="316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DA QUALIDADE NO ATENDIMENTO DA EQUIPE DE ATENÇÃO A SAÚDE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EQUIPE DE ENFERMAGEM, EQUIPE MÉDICA,  FISIOTERAPIA,  ASSISTENTE SOCIAL E NUTRICIONISTA.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7504" y="5300331"/>
            <a:ext cx="4071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265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217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116</a:t>
            </a: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13643596"/>
              </p:ext>
            </p:extLst>
          </p:nvPr>
        </p:nvGraphicFramePr>
        <p:xfrm>
          <a:off x="1115616" y="1690687"/>
          <a:ext cx="6696744" cy="325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PERFIL DOS MANIFESTANTES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94460" y="5137115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DE AVALIAÇÕES: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Usuário: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Familiares: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Outros: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69167929"/>
              </p:ext>
            </p:extLst>
          </p:nvPr>
        </p:nvGraphicFramePr>
        <p:xfrm>
          <a:off x="1619672" y="1628800"/>
          <a:ext cx="5738961" cy="318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100628"/>
            <a:ext cx="7986742" cy="3408491"/>
          </a:xfrm>
        </p:spPr>
        <p:txBody>
          <a:bodyPr>
            <a:normAutofit/>
          </a:bodyPr>
          <a:lstStyle/>
          <a:p>
            <a:pPr algn="just"/>
            <a:r>
              <a:rPr lang="pt-BR" sz="1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b="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b="0" dirty="0">
                <a:latin typeface="Times New Roman" pitchFamily="18" charset="0"/>
                <a:cs typeface="Times New Roman" pitchFamily="18" charset="0"/>
              </a:rPr>
              <a:t>Diante do exposto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verifica-se </a:t>
            </a:r>
            <a:r>
              <a:rPr lang="pt-BR" sz="2000" b="0" dirty="0">
                <a:latin typeface="Times New Roman" pitchFamily="18" charset="0"/>
                <a:cs typeface="Times New Roman" pitchFamily="18" charset="0"/>
              </a:rPr>
              <a:t>que a prestação de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serviços realizados </a:t>
            </a:r>
            <a:r>
              <a:rPr lang="pt-BR" sz="2000" b="0" dirty="0">
                <a:latin typeface="Times New Roman" pitchFamily="18" charset="0"/>
                <a:cs typeface="Times New Roman" pitchFamily="18" charset="0"/>
              </a:rPr>
              <a:t>pelo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Hospital </a:t>
            </a:r>
            <a:r>
              <a:rPr lang="pt-BR" sz="2000" b="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egional </a:t>
            </a:r>
            <a:r>
              <a:rPr lang="pt-BR" sz="2000" b="0" dirty="0">
                <a:latin typeface="Times New Roman" pitchFamily="18" charset="0"/>
                <a:cs typeface="Times New Roman" pitchFamily="18" charset="0"/>
              </a:rPr>
              <a:t>conforme as manifestações dos usuários demonstraram uma maior incidência nos conceitos bom e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ótimo levando-nos à busca do envolvimento a cada dia mais com as equipes para o desenvolvimento no contexto de </a:t>
            </a:r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oferecermos um serviço de qualidade </a:t>
            </a:r>
            <a:r>
              <a:rPr lang="pt-BR" sz="2000" b="0" smtClean="0">
                <a:latin typeface="Times New Roman" pitchFamily="18" charset="0"/>
                <a:cs typeface="Times New Roman" pitchFamily="18" charset="0"/>
              </a:rPr>
              <a:t>aos nossos usuários.</a:t>
            </a:r>
            <a:r>
              <a:rPr lang="pt-BR" sz="2000" smtClean="0"/>
              <a:t>  </a:t>
            </a:r>
            <a:endParaRPr lang="pt-BR" sz="2000" dirty="0"/>
          </a:p>
          <a:p>
            <a:pPr algn="just"/>
            <a:endParaRPr lang="pt-BR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0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pt-BR" sz="1800" dirty="0"/>
          </a:p>
          <a:p>
            <a:endParaRPr lang="pt-BR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017"/>
            <a:ext cx="18907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478406"/>
          </a:xfrm>
        </p:spPr>
        <p:txBody>
          <a:bodyPr/>
          <a:lstStyle/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Ouvidoria 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083936"/>
          </a:xfrm>
        </p:spPr>
        <p:txBody>
          <a:bodyPr>
            <a:noAutofit/>
          </a:bodyPr>
          <a:lstStyle/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A ouvidoria do Hospital Regional tem por objetivo, receber as reclamações/sugestões, analisar e dar um parecer ao usuário/e ou colaborador que realizou a manifestação dentro da nossa Unidade Hospitalar. 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Reclamações relatadas por escrito são lidas e encaminhadas por meio de comunicado interno, para os responsáveis dos setores, que tem um prazo de no máximo 04 (quatro) dias para apresentarem uma resolução. Posteriormente é repassado para o usuário as medidas tomadas, desta forma dando devolução às reclamações.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Reclamações relatadas por escrito que necessitam de parecer Administrativo, são repassados diretamente para a direção que analisa e posteriormente são direcionadas para o setor Jurídico do hospital para adotar de medidas cabíveis.</a:t>
            </a:r>
          </a:p>
          <a:p>
            <a:pPr algn="just"/>
            <a:r>
              <a:rPr lang="pt-BR" sz="1700" b="0" dirty="0">
                <a:latin typeface="Times New Roman" pitchFamily="18" charset="0"/>
                <a:cs typeface="Times New Roman" pitchFamily="18" charset="0"/>
              </a:rPr>
              <a:t>Acerca dos elogios é apresentado no mural do refeitório no intuído de divulgação</a:t>
            </a:r>
            <a:r>
              <a:rPr lang="pt-BR" sz="1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496944" cy="65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ixaDeTexto 125"/>
          <p:cNvSpPr txBox="1"/>
          <p:nvPr/>
        </p:nvSpPr>
        <p:spPr>
          <a:xfrm>
            <a:off x="357158" y="500042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PLANILHA DE USUARIOS E FUNCIÓNÁRIOS QUE SE MANISFESTARAM NAS URNAS</a:t>
            </a:r>
          </a:p>
          <a:p>
            <a:pPr algn="ctr"/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3º Quadrimestre - 2018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4107988" y="5013176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Valores totais: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244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pPr algn="just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Internações: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Pronto-Socorro: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manifestações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recebidas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Colaboradores: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7495821"/>
              </p:ext>
            </p:extLst>
          </p:nvPr>
        </p:nvGraphicFramePr>
        <p:xfrm>
          <a:off x="899592" y="1988840"/>
          <a:ext cx="66247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0998847"/>
              </p:ext>
            </p:extLst>
          </p:nvPr>
        </p:nvGraphicFramePr>
        <p:xfrm>
          <a:off x="-498811" y="2060849"/>
          <a:ext cx="10141622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9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764704"/>
            <a:ext cx="7520940" cy="3915773"/>
          </a:xfrm>
        </p:spPr>
        <p:txBody>
          <a:bodyPr>
            <a:normAutofit/>
          </a:bodyPr>
          <a:lstStyle/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ATENDIMENTO GERAL</a:t>
            </a:r>
          </a:p>
          <a:p>
            <a:pPr algn="ctr"/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RECEPÇÃO E SERVIÇO DE SEGURANÇA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5229200"/>
            <a:ext cx="51125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   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manifestações recebidas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pt-BR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25014001"/>
              </p:ext>
            </p:extLst>
          </p:nvPr>
        </p:nvGraphicFramePr>
        <p:xfrm>
          <a:off x="1762125" y="2019300"/>
          <a:ext cx="561975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1191032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DO ATENDIMENTO 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 CLASSIFICAÇÃO DE RISCO, EQUIPE MÉDICA E EQUIPE DE ENFERMAGEM.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5064854"/>
            <a:ext cx="54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  <a:p>
            <a:endParaRPr lang="pt-BR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55184158"/>
              </p:ext>
            </p:extLst>
          </p:nvPr>
        </p:nvGraphicFramePr>
        <p:xfrm>
          <a:off x="1115617" y="1772816"/>
          <a:ext cx="6204346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75008"/>
          </a:xfrm>
        </p:spPr>
        <p:txBody>
          <a:bodyPr/>
          <a:lstStyle/>
          <a:p>
            <a:pPr algn="ctr"/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AVALIAÇÃO DO ATENDIMENTO DOS SERVIÇOS COMPLEMENTARES</a:t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b="1" dirty="0">
                <a:latin typeface="Times New Roman" pitchFamily="18" charset="0"/>
                <a:cs typeface="Times New Roman" pitchFamily="18" charset="0"/>
              </a:rPr>
              <a:t>RAIO X, ORTOPEDIA, ULTRASSOM E LABORATÓRIO.</a:t>
            </a:r>
            <a:endParaRPr lang="pt-B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5166838"/>
            <a:ext cx="4218832" cy="2575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ÓTIMO: 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BOM: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Manifestação recebida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REGULAR: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RUIM: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manifestações recebidas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NÃO AVALIARAM: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182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54923549"/>
              </p:ext>
            </p:extLst>
          </p:nvPr>
        </p:nvGraphicFramePr>
        <p:xfrm>
          <a:off x="827584" y="1804987"/>
          <a:ext cx="7272808" cy="306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1225</TotalTime>
  <Words>493</Words>
  <Application>Microsoft Office PowerPoint</Application>
  <PresentationFormat>Apresentação na tela (4:3)</PresentationFormat>
  <Paragraphs>152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Ângulos</vt:lpstr>
      <vt:lpstr>RELATÓRIO DA OUVIDORIA- 3º quadrimestre - 2018 FUNSAU-NA 2018</vt:lpstr>
      <vt:lpstr>Apresentação do PowerPoint</vt:lpstr>
      <vt:lpstr>Ouvidoria </vt:lpstr>
      <vt:lpstr>Apresentação do PowerPoint</vt:lpstr>
      <vt:lpstr>Apresentação do PowerPoint</vt:lpstr>
      <vt:lpstr>Apresentação do PowerPoint</vt:lpstr>
      <vt:lpstr>Apresentação do PowerPoint</vt:lpstr>
      <vt:lpstr>AVALIAÇÃO DO ATENDIMENTO    CLASSIFICAÇÃO DE RISCO, EQUIPE MÉDICA E EQUIPE DE ENFERMAGEM.</vt:lpstr>
      <vt:lpstr>AVALIAÇÃO DO ATENDIMENTO DOS SERVIÇOS COMPLEMENTARES  RAIO X, ORTOPEDIA, ULTRASSOM E LABORATÓRIO.</vt:lpstr>
      <vt:lpstr>AVALIAÇÃO DA QUALIDADE DAS INSTALAÇÕES   ORGANIZAÇÃO, HIGIENIZAÇÃO X  LIMPEZA E  ACOMODAÇÃO OFERECIDA. </vt:lpstr>
      <vt:lpstr>Apresentação do PowerPoint</vt:lpstr>
      <vt:lpstr>  Internação  QUALIDADE DAS INSTALAÇÕES E DO ATENDIMENTO GERAL    RECEPÇÃO, ALIMENTAÇÃO, ATENDIMENTO DA COPEIRA, INSTALAÇÕES, LIMPEZA E HORARIO DE VISITA. </vt:lpstr>
      <vt:lpstr>AVALIAÇÃO DA QUALIDADE NO ATENDIMENTO DA EQUIPE DE ATENÇÃO A SAÚDE  EQUIPE DE ENFERMAGEM, EQUIPE MÉDICA,  FISIOTERAPIA,  ASSISTENTE SOCIAL E NUTRICIONISTA.</vt:lpstr>
      <vt:lpstr>PERFIL DOS MANIFESTANTES 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OUVIDORIA- MÊS DE FEVEREIRO FUNSAU-NA 2018</dc:title>
  <dc:creator>Administrador</dc:creator>
  <cp:lastModifiedBy>Microsoft</cp:lastModifiedBy>
  <cp:revision>202</cp:revision>
  <cp:lastPrinted>2019-01-07T16:04:02Z</cp:lastPrinted>
  <dcterms:modified xsi:type="dcterms:W3CDTF">2019-01-15T17:08:31Z</dcterms:modified>
</cp:coreProperties>
</file>