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92" r:id="rId3"/>
    <p:sldId id="264" r:id="rId4"/>
    <p:sldId id="290" r:id="rId5"/>
    <p:sldId id="287" r:id="rId6"/>
    <p:sldId id="294" r:id="rId7"/>
    <p:sldId id="298" r:id="rId8"/>
    <p:sldId id="300" r:id="rId9"/>
    <p:sldId id="278" r:id="rId10"/>
    <p:sldId id="303" r:id="rId11"/>
    <p:sldId id="304" r:id="rId12"/>
    <p:sldId id="280" r:id="rId13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1A6"/>
    <a:srgbClr val="7A0000"/>
    <a:srgbClr val="3D8C41"/>
    <a:srgbClr val="AF6666"/>
    <a:srgbClr val="EBEBDD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 showGuides="1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  <p:guide pos="801"/>
        <p:guide orient="horz" pos="2260"/>
        <p:guide pos="3940"/>
      </p:guideLst>
    </p:cSldViewPr>
  </p:slideViewPr>
  <p:outlineViewPr>
    <p:cViewPr>
      <p:scale>
        <a:sx n="33" d="100"/>
        <a:sy n="33" d="100"/>
      </p:scale>
      <p:origin x="0" y="-10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6918505644150893E-17"/>
                  <c:y val="7.19026653053598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0.14047020975193206</c:v>
                </c:pt>
                <c:pt idx="1">
                  <c:v>0.34207740019806249</c:v>
                </c:pt>
                <c:pt idx="2">
                  <c:v>0.15817762397772187</c:v>
                </c:pt>
                <c:pt idx="3">
                  <c:v>2.343372207077361E-2</c:v>
                </c:pt>
                <c:pt idx="4">
                  <c:v>0.33584104400150999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83219600"/>
        <c:axId val="28951972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 formatCode="#,##0.00">
                  <c:v>419605.33</c:v>
                </c:pt>
                <c:pt idx="1">
                  <c:v>1021835.88</c:v>
                </c:pt>
                <c:pt idx="2">
                  <c:v>472500</c:v>
                </c:pt>
                <c:pt idx="3">
                  <c:v>70000</c:v>
                </c:pt>
                <c:pt idx="4">
                  <c:v>1003206.96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89517376"/>
        <c:axId val="289515808"/>
      </c:barChart>
      <c:catAx>
        <c:axId val="28321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89519728"/>
        <c:crosses val="autoZero"/>
        <c:auto val="1"/>
        <c:lblAlgn val="ctr"/>
        <c:lblOffset val="100"/>
        <c:noMultiLvlLbl val="0"/>
      </c:catAx>
      <c:valAx>
        <c:axId val="2895197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219600"/>
        <c:crosses val="autoZero"/>
        <c:crossBetween val="between"/>
        <c:majorUnit val="10000"/>
      </c:valAx>
      <c:valAx>
        <c:axId val="289515808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9517376"/>
        <c:crosses val="max"/>
        <c:crossBetween val="between"/>
      </c:valAx>
      <c:catAx>
        <c:axId val="289517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9515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2968622928047634E-3"/>
                  <c:y val="0.139011819590362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557981254877558E-3"/>
                  <c:y val="-4.31415991832159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FOLHA PGTO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Sheet1!$C$2:$C$4</c:f>
              <c:numCache>
                <c:formatCode>_(* #,##0.00_);_(* \(#,##0.00\);_(* "-"??_);_(@_)</c:formatCode>
                <c:ptCount val="3"/>
                <c:pt idx="0">
                  <c:v>46.87889054482077</c:v>
                </c:pt>
                <c:pt idx="1">
                  <c:v>31.056674814667435</c:v>
                </c:pt>
                <c:pt idx="2">
                  <c:v>22.064434640511802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89522080"/>
        <c:axId val="289516984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FOLHA PGTO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1024989.47</c:v>
                </c:pt>
                <c:pt idx="1">
                  <c:v>679042.62</c:v>
                </c:pt>
                <c:pt idx="2">
                  <c:v>482430.64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89520512"/>
        <c:axId val="289518552"/>
      </c:barChart>
      <c:catAx>
        <c:axId val="28952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89516984"/>
        <c:crosses val="autoZero"/>
        <c:auto val="1"/>
        <c:lblAlgn val="ctr"/>
        <c:lblOffset val="100"/>
        <c:noMultiLvlLbl val="0"/>
      </c:catAx>
      <c:valAx>
        <c:axId val="28951698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9522080"/>
        <c:crosses val="autoZero"/>
        <c:crossBetween val="between"/>
        <c:majorUnit val="10000"/>
      </c:valAx>
      <c:valAx>
        <c:axId val="28951855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9520512"/>
        <c:crosses val="max"/>
        <c:crossBetween val="between"/>
      </c:valAx>
      <c:catAx>
        <c:axId val="289520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9518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9789628121419"/>
          <c:y val="3.3930760744309722E-2"/>
          <c:w val="0.77423854246779122"/>
          <c:h val="0.9041582641230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267817146345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6989997176126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2987148.17</c:v>
                </c:pt>
                <c:pt idx="1">
                  <c:v>2186462.73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5-4809-834C-2AA1C2DB1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1.972624673651548E-2"/>
                  <c:y val="2.4410713878545405E-3"/>
                </c:manualLayout>
              </c:layout>
              <c:tx>
                <c:rich>
                  <a:bodyPr/>
                  <a:lstStyle/>
                  <a:p>
                    <a:fld id="{5C00CDCB-A311-4506-88EF-DC1D6A4B338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1">
                  <c:v>73.195657047035596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9519336"/>
        <c:axId val="289522472"/>
      </c:barChart>
      <c:catAx>
        <c:axId val="28951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9522472"/>
        <c:crosses val="autoZero"/>
        <c:auto val="1"/>
        <c:lblAlgn val="ctr"/>
        <c:lblOffset val="100"/>
        <c:noMultiLvlLbl val="0"/>
      </c:catAx>
      <c:valAx>
        <c:axId val="289522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9519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580D6-26CE-4279-BE21-D303D9ADA10F}" type="datetime1">
              <a:rPr lang="pt-BR" smtClean="0"/>
              <a:t>16/04/2021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EE74F-E86B-4506-9DE4-E1532F489F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B9C-7CEC-4B8F-B666-9471E0EEC1CD}" type="datetime1">
              <a:rPr lang="pt-BR" smtClean="0"/>
              <a:pPr/>
              <a:t>16/04/2021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4110D-4E99-49C1-BF09-9D9E5818BB6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40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47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9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2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0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27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63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8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xmlns="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rtlCol="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Mestre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389120" y="191645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R$ 12.345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R$ 6.789</a:t>
            </a:r>
          </a:p>
        </p:txBody>
      </p:sp>
      <p:sp>
        <p:nvSpPr>
          <p:cNvPr id="15" name="Retângulo 13" descr="Forma de retângulo">
            <a:extLst>
              <a:ext uri="{FF2B5EF4-FFF2-40B4-BE49-F238E27FC236}">
                <a16:creationId xmlns:a16="http://schemas.microsoft.com/office/drawing/2014/main" xmlns="" id="{7A6E2CC8-AD16-49DE-83C6-DA0AA5063E1D}"/>
              </a:ext>
            </a:extLst>
          </p:cNvPr>
          <p:cNvSpPr/>
          <p:nvPr userDrawn="1"/>
        </p:nvSpPr>
        <p:spPr>
          <a:xfrm>
            <a:off x="-2" y="3341010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Estatís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R$ 25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R$ 50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R$ 100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1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2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3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21" name="Retângulo 31" descr="Forma de retângulo">
            <a:extLst>
              <a:ext uri="{FF2B5EF4-FFF2-40B4-BE49-F238E27FC236}">
                <a16:creationId xmlns:a16="http://schemas.microsoft.com/office/drawing/2014/main" xmlns="" id="{98B8BA77-4925-481F-93A8-D07826A9C50C}"/>
              </a:ext>
            </a:extLst>
          </p:cNvPr>
          <p:cNvSpPr/>
          <p:nvPr userDrawn="1"/>
        </p:nvSpPr>
        <p:spPr>
          <a:xfrm>
            <a:off x="-1" y="4252116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7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cxnSp>
        <p:nvCxnSpPr>
          <p:cNvPr id="7" name="Conector de Seta em Linha Reta 6">
            <a:extLst>
              <a:ext uri="{FF2B5EF4-FFF2-40B4-BE49-F238E27FC236}">
                <a16:creationId xmlns:a16="http://schemas.microsoft.com/office/drawing/2014/main" xmlns="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em Linha Reta 16">
            <a:extLst>
              <a:ext uri="{FF2B5EF4-FFF2-40B4-BE49-F238E27FC236}">
                <a16:creationId xmlns:a16="http://schemas.microsoft.com/office/drawing/2014/main" xmlns="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2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0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1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1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3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3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4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4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5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5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6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:a16="http://schemas.microsoft.com/office/drawing/2014/main" xmlns="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caro</a:t>
            </a:r>
          </a:p>
        </p:txBody>
      </p:sp>
      <p:sp>
        <p:nvSpPr>
          <p:cNvPr id="31" name="Espaço Reservado para Texto 7">
            <a:extLst>
              <a:ext uri="{FF2B5EF4-FFF2-40B4-BE49-F238E27FC236}">
                <a16:creationId xmlns:a16="http://schemas.microsoft.com/office/drawing/2014/main" xmlns="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caro</a:t>
            </a:r>
          </a:p>
        </p:txBody>
      </p:sp>
      <p:sp>
        <p:nvSpPr>
          <p:cNvPr id="33" name="Espaço Reservado para Texto 7">
            <a:extLst>
              <a:ext uri="{FF2B5EF4-FFF2-40B4-BE49-F238E27FC236}">
                <a16:creationId xmlns:a16="http://schemas.microsoft.com/office/drawing/2014/main" xmlns="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conveniente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conveniente</a:t>
            </a:r>
          </a:p>
        </p:txBody>
      </p:sp>
      <p:sp>
        <p:nvSpPr>
          <p:cNvPr id="35" name="Espaço Reservado para Imagem 13">
            <a:extLst>
              <a:ext uri="{FF2B5EF4-FFF2-40B4-BE49-F238E27FC236}">
                <a16:creationId xmlns:a16="http://schemas.microsoft.com/office/drawing/2014/main" xmlns="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Trê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7" name="Retângulo 30" descr="Forma de retângulo">
            <a:extLst>
              <a:ext uri="{FF2B5EF4-FFF2-40B4-BE49-F238E27FC236}">
                <a16:creationId xmlns:a16="http://schemas.microsoft.com/office/drawing/2014/main" xmlns="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727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xmlns="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22" name="Espaço Reservado para Conteúdo 12">
            <a:extLst>
              <a:ext uri="{FF2B5EF4-FFF2-40B4-BE49-F238E27FC236}">
                <a16:creationId xmlns:a16="http://schemas.microsoft.com/office/drawing/2014/main" xmlns="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14" name="Retângulo 17" descr="Forma de retângulo">
            <a:extLst>
              <a:ext uri="{FF2B5EF4-FFF2-40B4-BE49-F238E27FC236}">
                <a16:creationId xmlns:a16="http://schemas.microsoft.com/office/drawing/2014/main" xmlns="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27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27" name="Espaço Reservado para Texto 11">
            <a:extLst>
              <a:ext uri="{FF2B5EF4-FFF2-40B4-BE49-F238E27FC236}">
                <a16:creationId xmlns:a16="http://schemas.microsoft.com/office/drawing/2014/main" xmlns="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8" name="Espaço Reservado para Texto 7">
            <a:extLst>
              <a:ext uri="{FF2B5EF4-FFF2-40B4-BE49-F238E27FC236}">
                <a16:creationId xmlns:a16="http://schemas.microsoft.com/office/drawing/2014/main" xmlns="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36" name="Espaço Reservado para Texto 11">
            <a:extLst>
              <a:ext uri="{FF2B5EF4-FFF2-40B4-BE49-F238E27FC236}">
                <a16:creationId xmlns:a16="http://schemas.microsoft.com/office/drawing/2014/main" xmlns="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xmlns="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0" name="Espaço Reservado para Texto 11">
            <a:extLst>
              <a:ext uri="{FF2B5EF4-FFF2-40B4-BE49-F238E27FC236}">
                <a16:creationId xmlns:a16="http://schemas.microsoft.com/office/drawing/2014/main" xmlns="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:a16="http://schemas.microsoft.com/office/drawing/2014/main" xmlns="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4" name="Espaço Reservado para Texto 11">
            <a:extLst>
              <a:ext uri="{FF2B5EF4-FFF2-40B4-BE49-F238E27FC236}">
                <a16:creationId xmlns:a16="http://schemas.microsoft.com/office/drawing/2014/main" xmlns="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:a16="http://schemas.microsoft.com/office/drawing/2014/main" xmlns="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:a16="http://schemas.microsoft.com/office/drawing/2014/main" xmlns="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7" name="Espaço Reservado para Texto 2">
            <a:extLst>
              <a:ext uri="{FF2B5EF4-FFF2-40B4-BE49-F238E27FC236}">
                <a16:creationId xmlns:a16="http://schemas.microsoft.com/office/drawing/2014/main" xmlns="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8" name="Espaço Reservado para Texto 11">
            <a:extLst>
              <a:ext uri="{FF2B5EF4-FFF2-40B4-BE49-F238E27FC236}">
                <a16:creationId xmlns:a16="http://schemas.microsoft.com/office/drawing/2014/main" xmlns="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9" name="Espaço Reservado para Texto 7">
            <a:extLst>
              <a:ext uri="{FF2B5EF4-FFF2-40B4-BE49-F238E27FC236}">
                <a16:creationId xmlns:a16="http://schemas.microsoft.com/office/drawing/2014/main" xmlns="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50" name="Espaço Reservado para Texto 2">
            <a:extLst>
              <a:ext uri="{FF2B5EF4-FFF2-40B4-BE49-F238E27FC236}">
                <a16:creationId xmlns:a16="http://schemas.microsoft.com/office/drawing/2014/main" xmlns="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xmlns="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xmlns="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xmlns="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5" name="Retângulo 27" descr="Forma de retângulo">
            <a:extLst>
              <a:ext uri="{FF2B5EF4-FFF2-40B4-BE49-F238E27FC236}">
                <a16:creationId xmlns:a16="http://schemas.microsoft.com/office/drawing/2014/main" xmlns="" id="{DE069B8B-CA4A-46A5-901F-F2C7F60C0C24}"/>
              </a:ext>
            </a:extLst>
          </p:cNvPr>
          <p:cNvSpPr/>
          <p:nvPr userDrawn="1"/>
        </p:nvSpPr>
        <p:spPr>
          <a:xfrm>
            <a:off x="-2" y="1525500"/>
            <a:ext cx="81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abela 6">
            <a:extLst>
              <a:ext uri="{FF2B5EF4-FFF2-40B4-BE49-F238E27FC236}">
                <a16:creationId xmlns:a16="http://schemas.microsoft.com/office/drawing/2014/main" xmlns="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0" name="Retângulo 8" descr="Forma de retângulo">
            <a:extLst>
              <a:ext uri="{FF2B5EF4-FFF2-40B4-BE49-F238E27FC236}">
                <a16:creationId xmlns:a16="http://schemas.microsoft.com/office/drawing/2014/main" xmlns="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25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xmlns="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:a16="http://schemas.microsoft.com/office/drawing/2014/main" xmlns="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:a16="http://schemas.microsoft.com/office/drawing/2014/main" xmlns="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:a16="http://schemas.microsoft.com/office/drawing/2014/main" xmlns="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:a16="http://schemas.microsoft.com/office/drawing/2014/main" xmlns="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:a16="http://schemas.microsoft.com/office/drawing/2014/main" xmlns="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8" name="Espaço Reservado para Texto 17">
            <a:extLst>
              <a:ext uri="{FF2B5EF4-FFF2-40B4-BE49-F238E27FC236}">
                <a16:creationId xmlns:a16="http://schemas.microsoft.com/office/drawing/2014/main" xmlns="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0" name="Retângulo 13" descr="Forma de retângulo">
            <a:extLst>
              <a:ext uri="{FF2B5EF4-FFF2-40B4-BE49-F238E27FC236}">
                <a16:creationId xmlns:a16="http://schemas.microsoft.com/office/drawing/2014/main" xmlns="" id="{4FBD15D4-B1D1-4D03-9259-CE4D7AA955DF}"/>
              </a:ext>
            </a:extLst>
          </p:cNvPr>
          <p:cNvSpPr/>
          <p:nvPr userDrawn="1"/>
        </p:nvSpPr>
        <p:spPr>
          <a:xfrm>
            <a:off x="-1" y="4461207"/>
            <a:ext cx="26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xmlns="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xmlns="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Imagem 7">
            <a:extLst>
              <a:ext uri="{FF2B5EF4-FFF2-40B4-BE49-F238E27FC236}">
                <a16:creationId xmlns:a16="http://schemas.microsoft.com/office/drawing/2014/main" xmlns="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7">
            <a:extLst>
              <a:ext uri="{FF2B5EF4-FFF2-40B4-BE49-F238E27FC236}">
                <a16:creationId xmlns:a16="http://schemas.microsoft.com/office/drawing/2014/main" xmlns="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8" name="Espaço Reservado para Texto 17">
            <a:extLst>
              <a:ext uri="{FF2B5EF4-FFF2-40B4-BE49-F238E27FC236}">
                <a16:creationId xmlns:a16="http://schemas.microsoft.com/office/drawing/2014/main" xmlns="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9" name="Espaço Reservado para Imagem 7">
            <a:extLst>
              <a:ext uri="{FF2B5EF4-FFF2-40B4-BE49-F238E27FC236}">
                <a16:creationId xmlns:a16="http://schemas.microsoft.com/office/drawing/2014/main" xmlns="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xmlns="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Espaço Reservado para Texto 17">
            <a:extLst>
              <a:ext uri="{FF2B5EF4-FFF2-40B4-BE49-F238E27FC236}">
                <a16:creationId xmlns:a16="http://schemas.microsoft.com/office/drawing/2014/main" xmlns="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4</a:t>
            </a:r>
          </a:p>
        </p:txBody>
      </p:sp>
      <p:sp>
        <p:nvSpPr>
          <p:cNvPr id="72" name="Espaço Reservado para Texto 17">
            <a:extLst>
              <a:ext uri="{FF2B5EF4-FFF2-40B4-BE49-F238E27FC236}">
                <a16:creationId xmlns:a16="http://schemas.microsoft.com/office/drawing/2014/main" xmlns="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3" name="Espaço Reservado para Imagem 7">
            <a:extLst>
              <a:ext uri="{FF2B5EF4-FFF2-40B4-BE49-F238E27FC236}">
                <a16:creationId xmlns:a16="http://schemas.microsoft.com/office/drawing/2014/main" xmlns="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xmlns="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5" name="Espaço Reservado para Texto 17">
            <a:extLst>
              <a:ext uri="{FF2B5EF4-FFF2-40B4-BE49-F238E27FC236}">
                <a16:creationId xmlns:a16="http://schemas.microsoft.com/office/drawing/2014/main" xmlns="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6</a:t>
            </a:r>
          </a:p>
        </p:txBody>
      </p:sp>
      <p:sp>
        <p:nvSpPr>
          <p:cNvPr id="76" name="Espaço Reservado para Texto 17">
            <a:extLst>
              <a:ext uri="{FF2B5EF4-FFF2-40B4-BE49-F238E27FC236}">
                <a16:creationId xmlns:a16="http://schemas.microsoft.com/office/drawing/2014/main" xmlns="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7" name="Espaço Reservado para Imagem 7">
            <a:extLst>
              <a:ext uri="{FF2B5EF4-FFF2-40B4-BE49-F238E27FC236}">
                <a16:creationId xmlns:a16="http://schemas.microsoft.com/office/drawing/2014/main" xmlns="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9" name="Espaço Reservado para Texto 17">
            <a:extLst>
              <a:ext uri="{FF2B5EF4-FFF2-40B4-BE49-F238E27FC236}">
                <a16:creationId xmlns:a16="http://schemas.microsoft.com/office/drawing/2014/main" xmlns="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5</a:t>
            </a:r>
          </a:p>
        </p:txBody>
      </p:sp>
      <p:sp>
        <p:nvSpPr>
          <p:cNvPr id="80" name="Espaço Reservado para Texto 17">
            <a:extLst>
              <a:ext uri="{FF2B5EF4-FFF2-40B4-BE49-F238E27FC236}">
                <a16:creationId xmlns:a16="http://schemas.microsoft.com/office/drawing/2014/main" xmlns="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33" name="Retângulo 63" descr="Forma de retângulo">
            <a:extLst>
              <a:ext uri="{FF2B5EF4-FFF2-40B4-BE49-F238E27FC236}">
                <a16:creationId xmlns:a16="http://schemas.microsoft.com/office/drawing/2014/main" xmlns="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7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xmlns="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rtlCol="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Gráfico de Pizz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xmlns="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xmlns="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xmlns="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:a16="http://schemas.microsoft.com/office/drawing/2014/main" xmlns="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xmlns="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0" name="Espaço Reservado para Texto 2">
            <a:extLst>
              <a:ext uri="{FF2B5EF4-FFF2-40B4-BE49-F238E27FC236}">
                <a16:creationId xmlns:a16="http://schemas.microsoft.com/office/drawing/2014/main" xmlns="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28" name="Retângulo 25" descr="Forma de retângulo">
            <a:extLst>
              <a:ext uri="{FF2B5EF4-FFF2-40B4-BE49-F238E27FC236}">
                <a16:creationId xmlns:a16="http://schemas.microsoft.com/office/drawing/2014/main" xmlns="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484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rtlCol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9" descr="Forma de retângulo">
            <a:extLst>
              <a:ext uri="{FF2B5EF4-FFF2-40B4-BE49-F238E27FC236}">
                <a16:creationId xmlns:a16="http://schemas.microsoft.com/office/drawing/2014/main" xmlns="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28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8" descr="Forma de retângulo">
            <a:extLst>
              <a:ext uri="{FF2B5EF4-FFF2-40B4-BE49-F238E27FC236}">
                <a16:creationId xmlns:a16="http://schemas.microsoft.com/office/drawing/2014/main" xmlns="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MUITO</a:t>
            </a:r>
            <a:br>
              <a:rPr lang="pt-BR" noProof="0" dirty="0"/>
            </a:br>
            <a:r>
              <a:rPr lang="pt-BR" noProof="0" dirty="0"/>
              <a:t>OBRIGADO!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 rtlCol="0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August </a:t>
            </a:r>
            <a:r>
              <a:rPr lang="pt-BR" noProof="0" dirty="0" err="1"/>
              <a:t>Bergqvist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Telefone: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:a16="http://schemas.microsoft.com/office/drawing/2014/main" xmlns="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678-555-0177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xmlns="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r>
              <a:rPr lang="pt-BR" noProof="0" dirty="0"/>
              <a:t>: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bergqvist@vanarsdelltd.com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xmlns="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Site: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:a16="http://schemas.microsoft.com/office/drawing/2014/main" xmlns="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www.vanasdelltd.com</a:t>
            </a:r>
          </a:p>
        </p:txBody>
      </p:sp>
      <p:sp>
        <p:nvSpPr>
          <p:cNvPr id="21" name="Retângulo 12" descr="Forma de retângulo">
            <a:extLst>
              <a:ext uri="{FF2B5EF4-FFF2-40B4-BE49-F238E27FC236}">
                <a16:creationId xmlns:a16="http://schemas.microsoft.com/office/drawing/2014/main" xmlns="" id="{F63A6226-0829-4BFB-805E-8B463D763BD0}"/>
              </a:ext>
            </a:extLst>
          </p:cNvPr>
          <p:cNvSpPr/>
          <p:nvPr userDrawn="1"/>
        </p:nvSpPr>
        <p:spPr>
          <a:xfrm>
            <a:off x="5027194" y="2320161"/>
            <a:ext cx="71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o Apê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 descr="Forma de retângulo">
            <a:extLst>
              <a:ext uri="{FF2B5EF4-FFF2-40B4-BE49-F238E27FC236}">
                <a16:creationId xmlns:a16="http://schemas.microsoft.com/office/drawing/2014/main" xmlns="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Comentá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5" name="Espaço Reservado para Imagem 7">
            <a:extLst>
              <a:ext uri="{FF2B5EF4-FFF2-40B4-BE49-F238E27FC236}">
                <a16:creationId xmlns:a16="http://schemas.microsoft.com/office/drawing/2014/main" xmlns="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Espaço Reservado para Texto 17">
            <a:extLst>
              <a:ext uri="{FF2B5EF4-FFF2-40B4-BE49-F238E27FC236}">
                <a16:creationId xmlns:a16="http://schemas.microsoft.com/office/drawing/2014/main" xmlns="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57" name="Espaço Reservado para Texto 17">
            <a:extLst>
              <a:ext uri="{FF2B5EF4-FFF2-40B4-BE49-F238E27FC236}">
                <a16:creationId xmlns:a16="http://schemas.microsoft.com/office/drawing/2014/main" xmlns="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58" name="Espaço Reservado para Imagem 7">
            <a:extLst>
              <a:ext uri="{FF2B5EF4-FFF2-40B4-BE49-F238E27FC236}">
                <a16:creationId xmlns:a16="http://schemas.microsoft.com/office/drawing/2014/main" xmlns="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Texto 8">
            <a:extLst>
              <a:ext uri="{FF2B5EF4-FFF2-40B4-BE49-F238E27FC236}">
                <a16:creationId xmlns:a16="http://schemas.microsoft.com/office/drawing/2014/main" xmlns="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1">
            <a:extLst>
              <a:ext uri="{FF2B5EF4-FFF2-40B4-BE49-F238E27FC236}">
                <a16:creationId xmlns:a16="http://schemas.microsoft.com/office/drawing/2014/main" xmlns="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 rtlCol="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8" name="Espaço Reservado para Texto 8">
            <a:extLst>
              <a:ext uri="{FF2B5EF4-FFF2-40B4-BE49-F238E27FC236}">
                <a16:creationId xmlns:a16="http://schemas.microsoft.com/office/drawing/2014/main" xmlns="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Retângulo 18" descr="Forma de retângulo">
            <a:extLst>
              <a:ext uri="{FF2B5EF4-FFF2-40B4-BE49-F238E27FC236}">
                <a16:creationId xmlns:a16="http://schemas.microsoft.com/office/drawing/2014/main" xmlns="" id="{B791C558-0522-446C-B7FE-6CCCB2676E89}"/>
              </a:ext>
            </a:extLst>
          </p:cNvPr>
          <p:cNvSpPr/>
          <p:nvPr userDrawn="1"/>
        </p:nvSpPr>
        <p:spPr>
          <a:xfrm>
            <a:off x="4390248" y="1373103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Estudo de C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 rtlCol="0"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Retângulo 9" descr="Forma de retângulo">
            <a:extLst>
              <a:ext uri="{FF2B5EF4-FFF2-40B4-BE49-F238E27FC236}">
                <a16:creationId xmlns:a16="http://schemas.microsoft.com/office/drawing/2014/main" xmlns="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487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óvel 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 rtl="0">
              <a:spcBef>
                <a:spcPts val="600"/>
              </a:spcBef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85000"/>
              </a:lnSpc>
              <a:spcBef>
                <a:spcPts val="0"/>
              </a:spcBef>
            </a:pPr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xmlns="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22" descr="Forma de retângulo">
            <a:extLst>
              <a:ext uri="{FF2B5EF4-FFF2-40B4-BE49-F238E27FC236}">
                <a16:creationId xmlns:a16="http://schemas.microsoft.com/office/drawing/2014/main" xmlns="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58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xmlns="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xmlns="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17" descr="Forma de retângulo">
            <a:extLst>
              <a:ext uri="{FF2B5EF4-FFF2-40B4-BE49-F238E27FC236}">
                <a16:creationId xmlns:a16="http://schemas.microsoft.com/office/drawing/2014/main" xmlns="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xmlns="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xmlns="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xmlns="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xmlns="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2">
            <a:extLst>
              <a:ext uri="{FF2B5EF4-FFF2-40B4-BE49-F238E27FC236}">
                <a16:creationId xmlns:a16="http://schemas.microsoft.com/office/drawing/2014/main" xmlns="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12">
            <a:extLst>
              <a:ext uri="{FF2B5EF4-FFF2-40B4-BE49-F238E27FC236}">
                <a16:creationId xmlns:a16="http://schemas.microsoft.com/office/drawing/2014/main" xmlns="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xmlns="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xmlns="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8" name="Espaço Reservado para Imagem 12">
            <a:extLst>
              <a:ext uri="{FF2B5EF4-FFF2-40B4-BE49-F238E27FC236}">
                <a16:creationId xmlns:a16="http://schemas.microsoft.com/office/drawing/2014/main" xmlns="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xmlns="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xmlns="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xmlns="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xmlns="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6" name="Espaço Reservado para Texto 7">
            <a:extLst>
              <a:ext uri="{FF2B5EF4-FFF2-40B4-BE49-F238E27FC236}">
                <a16:creationId xmlns:a16="http://schemas.microsoft.com/office/drawing/2014/main" xmlns="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Imagem 13">
            <a:extLst>
              <a:ext uri="{FF2B5EF4-FFF2-40B4-BE49-F238E27FC236}">
                <a16:creationId xmlns:a16="http://schemas.microsoft.com/office/drawing/2014/main" xmlns="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xmlns="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Direita e Conteú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Retângulo 9" descr="Forma de retângulo">
            <a:extLst>
              <a:ext uri="{FF2B5EF4-FFF2-40B4-BE49-F238E27FC236}">
                <a16:creationId xmlns:a16="http://schemas.microsoft.com/office/drawing/2014/main" xmlns="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42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18" descr="Forma de retângulo">
            <a:extLst>
              <a:ext uri="{FF2B5EF4-FFF2-40B4-BE49-F238E27FC236}">
                <a16:creationId xmlns:a16="http://schemas.microsoft.com/office/drawing/2014/main" xmlns="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28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Imagem 7">
            <a:extLst>
              <a:ext uri="{FF2B5EF4-FFF2-40B4-BE49-F238E27FC236}">
                <a16:creationId xmlns:a16="http://schemas.microsoft.com/office/drawing/2014/main" xmlns="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Ícones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:a16="http://schemas.microsoft.com/office/drawing/2014/main" xmlns="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:a16="http://schemas.microsoft.com/office/drawing/2014/main" xmlns="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xmlns="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Retângulo 13" descr="Forma de retângulo">
            <a:extLst>
              <a:ext uri="{FF2B5EF4-FFF2-40B4-BE49-F238E27FC236}">
                <a16:creationId xmlns:a16="http://schemas.microsoft.com/office/drawing/2014/main" xmlns="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utador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5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rtlCol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 rtlCol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Retângulo 23" descr="Forma de retângulo">
            <a:extLst>
              <a:ext uri="{FF2B5EF4-FFF2-40B4-BE49-F238E27FC236}">
                <a16:creationId xmlns:a16="http://schemas.microsoft.com/office/drawing/2014/main" xmlns="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em Trê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:a16="http://schemas.microsoft.com/office/drawing/2014/main" xmlns="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30" name="Espaço Reservado para Texto 7">
            <a:extLst>
              <a:ext uri="{FF2B5EF4-FFF2-40B4-BE49-F238E27FC236}">
                <a16:creationId xmlns:a16="http://schemas.microsoft.com/office/drawing/2014/main" xmlns="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18" name="Retângulo 16" descr="Forma de retângulo">
            <a:extLst>
              <a:ext uri="{FF2B5EF4-FFF2-40B4-BE49-F238E27FC236}">
                <a16:creationId xmlns:a16="http://schemas.microsoft.com/office/drawing/2014/main" xmlns="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62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b="1" noProof="0" dirty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10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">
            <a:extLst>
              <a:ext uri="{FF2B5EF4-FFF2-40B4-BE49-F238E27FC236}">
                <a16:creationId xmlns:a16="http://schemas.microsoft.com/office/drawing/2014/main" xmlns="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2" y="2117623"/>
            <a:ext cx="9983532" cy="2977551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pt-BR" sz="2000" dirty="0" smtClean="0"/>
              <a:t>FUNDAÇÃO SERVIÇOS DE SAÚDE DE NOVA ANDRADINA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FUNSAU – NA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RELATÓRIO FINANCEIRO</a:t>
            </a:r>
            <a:endParaRPr lang="pt-BR" sz="2000" dirty="0"/>
          </a:p>
        </p:txBody>
      </p:sp>
      <p:sp>
        <p:nvSpPr>
          <p:cNvPr id="3" name="Slogan">
            <a:extLst>
              <a:ext uri="{FF2B5EF4-FFF2-40B4-BE49-F238E27FC236}">
                <a16:creationId xmlns:a16="http://schemas.microsoft.com/office/drawing/2014/main" xmlns="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MARÇO 2021</a:t>
            </a:r>
          </a:p>
        </p:txBody>
      </p:sp>
      <p:sp>
        <p:nvSpPr>
          <p:cNvPr id="2" name="Número do slide">
            <a:extLst>
              <a:ext uri="{FF2B5EF4-FFF2-40B4-BE49-F238E27FC236}">
                <a16:creationId xmlns:a16="http://schemas.microsoft.com/office/drawing/2014/main" xmlns="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10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7086" y="141515"/>
            <a:ext cx="11898085" cy="4572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Fechamento Mensal:  (</a:t>
            </a:r>
            <a:r>
              <a:rPr lang="pt-BR" sz="1400" u="sng" dirty="0" smtClean="0"/>
              <a:t>Contas A Receber e Contas A Pagar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graphicFrame>
        <p:nvGraphicFramePr>
          <p:cNvPr id="24" name="Espaço Reservado para Imagem 23"/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2005506716"/>
              </p:ext>
            </p:extLst>
          </p:nvPr>
        </p:nvGraphicFramePr>
        <p:xfrm>
          <a:off x="6215743" y="585108"/>
          <a:ext cx="5878285" cy="554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615"/>
                <a:gridCol w="2208670"/>
              </a:tblGrid>
              <a:tr h="337243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71.437,01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73.525,97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Imposto</a:t>
                      </a:r>
                      <a:r>
                        <a:rPr lang="pt-BR" sz="1300" baseline="0" dirty="0" smtClean="0">
                          <a:latin typeface="+mj-lt"/>
                        </a:rPr>
                        <a:t> Renda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36.426,09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Contribuição Sindical/Retenções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10.943,75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Consignado Folha  -</a:t>
                      </a:r>
                      <a:r>
                        <a:rPr lang="pt-BR" sz="1300" baseline="0" dirty="0" smtClean="0">
                          <a:latin typeface="+mj-lt"/>
                        </a:rPr>
                        <a:t>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46.569,50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Federal </a:t>
                      </a:r>
                      <a:r>
                        <a:rPr lang="pt-BR" sz="1300" dirty="0" err="1" smtClean="0">
                          <a:latin typeface="+mj-lt"/>
                        </a:rPr>
                        <a:t>Serv</a:t>
                      </a:r>
                      <a:r>
                        <a:rPr lang="pt-BR" sz="1300" dirty="0" smtClean="0">
                          <a:latin typeface="+mj-lt"/>
                        </a:rPr>
                        <a:t> Prestados PJ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20.646,47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Municipal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Serv</a:t>
                      </a:r>
                      <a:r>
                        <a:rPr lang="pt-BR" sz="1300" baseline="0" dirty="0" smtClean="0">
                          <a:latin typeface="+mj-lt"/>
                        </a:rPr>
                        <a:t> Prestado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12.589,75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Judicializados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628.754,31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 Social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3.202.036,93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err="1" smtClean="0">
                          <a:latin typeface="+mj-lt"/>
                        </a:rPr>
                        <a:t>Pis</a:t>
                      </a:r>
                      <a:r>
                        <a:rPr lang="pt-BR" sz="1300" baseline="0" dirty="0" smtClean="0">
                          <a:latin typeface="+mj-lt"/>
                        </a:rPr>
                        <a:t> Folha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Pgto</a:t>
                      </a:r>
                      <a:r>
                        <a:rPr lang="pt-BR" sz="1300" baseline="0" dirty="0" smtClean="0">
                          <a:latin typeface="+mj-lt"/>
                        </a:rPr>
                        <a:t>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57.566,22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Parcelamentos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em Execução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128.712,82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Retenções Serviços Prestados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680.102,76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Fornecedores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Serviços Médicos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875.615,72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Insumos /</a:t>
                      </a:r>
                      <a:r>
                        <a:rPr lang="pt-BR" sz="1300" baseline="0" dirty="0" smtClean="0">
                          <a:latin typeface="+mj-lt"/>
                        </a:rPr>
                        <a:t> Serviços – Custeio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1.776.288,94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 A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Pagar ........................................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7.621.216,24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Espaço Reservado para Imagem 22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1146724400"/>
              </p:ext>
            </p:extLst>
          </p:nvPr>
        </p:nvGraphicFramePr>
        <p:xfrm>
          <a:off x="141509" y="2381251"/>
          <a:ext cx="5900062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417"/>
                <a:gridCol w="2230645"/>
              </a:tblGrid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Saldos Bancários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Saldos</a:t>
                      </a:r>
                      <a:r>
                        <a:rPr lang="pt-BR" sz="1300" baseline="0" dirty="0" smtClean="0">
                          <a:latin typeface="+mj-lt"/>
                        </a:rPr>
                        <a:t> em C/C (Movimento e Convênios)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1.099.834,44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Repasses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Repasses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Contratualização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941.441,21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</a:t>
                      </a:r>
                      <a:r>
                        <a:rPr lang="pt-BR" sz="1300" baseline="0" dirty="0" smtClean="0">
                          <a:latin typeface="+mj-lt"/>
                        </a:rPr>
                        <a:t>s Municípios (Judicializados)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279.156,26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Saldos / A Receber 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2.320.431,91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85020"/>
              </p:ext>
            </p:extLst>
          </p:nvPr>
        </p:nvGraphicFramePr>
        <p:xfrm>
          <a:off x="1937657" y="6302829"/>
          <a:ext cx="8124372" cy="478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2186"/>
                <a:gridCol w="4062186"/>
              </a:tblGrid>
              <a:tr h="478971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Saldo</a:t>
                      </a:r>
                      <a:r>
                        <a:rPr lang="pt-BR" sz="1400" baseline="0" dirty="0" smtClean="0">
                          <a:latin typeface="+mj-lt"/>
                        </a:rPr>
                        <a:t> Final Apurado – </a:t>
                      </a:r>
                      <a:r>
                        <a:rPr lang="pt-BR" sz="1400" baseline="0" dirty="0" smtClean="0">
                          <a:latin typeface="+mj-lt"/>
                        </a:rPr>
                        <a:t>Março </a:t>
                      </a:r>
                      <a:r>
                        <a:rPr lang="pt-BR" sz="1400" baseline="0" dirty="0" smtClean="0">
                          <a:latin typeface="+mj-lt"/>
                        </a:rPr>
                        <a:t>2021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-</a:t>
                      </a:r>
                      <a:r>
                        <a:rPr lang="pt-BR" sz="1400" baseline="0" dirty="0" smtClean="0">
                          <a:latin typeface="+mj-lt"/>
                        </a:rPr>
                        <a:t> R$ 5.300.784,33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7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11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8857"/>
            <a:ext cx="12192000" cy="139337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  <a:t>PRESTAÇÃO DE CONTAS CONVÊNIO PMNA 003/2020</a:t>
            </a:r>
            <a:b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>08 LEITOS UTI COVID</a:t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sz="1400" u="sng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rgbClr val="32A1A6"/>
                </a:solidFill>
              </a:rPr>
              <a:t>MARÇO </a:t>
            </a:r>
            <a:r>
              <a:rPr lang="pt-BR" sz="1400" u="sng" dirty="0" smtClean="0">
                <a:solidFill>
                  <a:srgbClr val="32A1A6"/>
                </a:solidFill>
              </a:rPr>
              <a:t>2021</a:t>
            </a:r>
            <a:endParaRPr lang="pt-BR" sz="1400" u="sng" dirty="0">
              <a:solidFill>
                <a:srgbClr val="32A1A6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354153"/>
              </p:ext>
            </p:extLst>
          </p:nvPr>
        </p:nvGraphicFramePr>
        <p:xfrm>
          <a:off x="696684" y="1436913"/>
          <a:ext cx="10620000" cy="464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544"/>
                <a:gridCol w="1839686"/>
                <a:gridCol w="1883229"/>
                <a:gridCol w="1900541"/>
              </a:tblGrid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Descrição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Receitas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Despesas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Saldo Inicial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104.053,82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Repasse Convênio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 Rendimentos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+ Devoluções / Mês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25,16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TOTAL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RECEITAS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104.078,98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Insumos Uso Geral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Recursos Humanos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79.376,07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Serviços Terceiros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Locações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Coleta Lixo Hospitalar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23.330,68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</a:t>
                      </a:r>
                      <a:r>
                        <a:rPr lang="pt-BR" sz="1400" baseline="0" dirty="0" smtClean="0">
                          <a:latin typeface="+mj-lt"/>
                        </a:rPr>
                        <a:t> Tarifas Bancárias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81,60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TOTAL DESPESAS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102.788,35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SALDO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FINAL EM 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MARÇO 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2021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1.290,63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2521329"/>
            <a:ext cx="3994622" cy="2740961"/>
          </a:xfrm>
        </p:spPr>
        <p:txBody>
          <a:bodyPr rtlCol="0">
            <a:noAutofit/>
          </a:bodyPr>
          <a:lstStyle/>
          <a:p>
            <a:pPr rtl="0"/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OBRIGADO!</a:t>
            </a:r>
            <a:endParaRPr lang="pt-BR" sz="50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Telefone: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67 3441-5050</a:t>
            </a:r>
          </a:p>
          <a:p>
            <a:pPr rtl="0"/>
            <a:endParaRPr lang="pt-BR" sz="14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err="1"/>
              <a:t>Email</a:t>
            </a:r>
            <a:r>
              <a:rPr lang="pt-BR" dirty="0"/>
              <a:t>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contabilidade@funsau-na.ms.gov.br</a:t>
            </a:r>
            <a:endParaRPr lang="pt-BR" sz="1400" i="1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2E6A9792-30C2-4B8D-9673-6D7E1BFE9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pt-BR" dirty="0"/>
              <a:t>Site: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BD8510FA-FCEE-41BD-9624-BB86CEBFC0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8536" y="5657711"/>
            <a:ext cx="3712464" cy="280500"/>
          </a:xfrm>
        </p:spPr>
        <p:txBody>
          <a:bodyPr rtlCol="0"/>
          <a:lstStyle/>
          <a:p>
            <a:pPr rtl="0"/>
            <a:r>
              <a:rPr lang="pt-BR" sz="1400" i="1" dirty="0" smtClean="0"/>
              <a:t>www.funsau-na.ms.gov.br</a:t>
            </a:r>
            <a:endParaRPr lang="pt-BR" sz="1400" i="1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xmlns="" id="{1B5AE340-4D93-45F6-9C37-BA02CDC75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155372"/>
            <a:ext cx="2842234" cy="2682909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5" y="0"/>
            <a:ext cx="10297886" cy="1125415"/>
          </a:xfrm>
        </p:spPr>
        <p:txBody>
          <a:bodyPr rtlCol="0"/>
          <a:lstStyle/>
          <a:p>
            <a:pPr rtl="0"/>
            <a:r>
              <a:rPr lang="pt-BR" dirty="0" smtClean="0"/>
              <a:t>Microrregião de Nova Andradina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3"/>
          </p:nvPr>
        </p:nvSpPr>
        <p:spPr>
          <a:xfrm>
            <a:off x="10133763" y="4487428"/>
            <a:ext cx="1441939" cy="164123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Nova Andradina</a:t>
            </a:r>
          </a:p>
          <a:p>
            <a:r>
              <a:rPr lang="pt-BR" b="1" dirty="0" smtClean="0"/>
              <a:t>Anaurilândia</a:t>
            </a:r>
          </a:p>
          <a:p>
            <a:r>
              <a:rPr lang="pt-BR" b="1" dirty="0" smtClean="0"/>
              <a:t>Angélica</a:t>
            </a:r>
          </a:p>
          <a:p>
            <a:r>
              <a:rPr lang="pt-BR" b="1" dirty="0" smtClean="0"/>
              <a:t>Batayporã</a:t>
            </a:r>
          </a:p>
          <a:p>
            <a:r>
              <a:rPr lang="pt-BR" b="1" dirty="0" smtClean="0"/>
              <a:t>Ivinhema</a:t>
            </a:r>
          </a:p>
          <a:p>
            <a:r>
              <a:rPr lang="pt-BR" b="1" dirty="0" smtClean="0"/>
              <a:t>Novo Horizonte do Sul</a:t>
            </a:r>
          </a:p>
          <a:p>
            <a:r>
              <a:rPr lang="pt-BR" b="1" dirty="0" smtClean="0"/>
              <a:t>Taquarussu</a:t>
            </a:r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38" y="1090124"/>
            <a:ext cx="6000436" cy="50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4093E608-0E19-4F68-A6B7-B0A2A26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996462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 smtClean="0"/>
              <a:t>RELATÓRIO FINANCEIRO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FLUXO DE CAIXA – MARÇO 2021</a:t>
            </a:r>
            <a:endParaRPr lang="pt-BR" sz="2400" dirty="0"/>
          </a:p>
        </p:txBody>
      </p:sp>
      <p:pic>
        <p:nvPicPr>
          <p:cNvPr id="36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369279" y="1256895"/>
            <a:ext cx="731520" cy="665690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28492" y="1336430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1</a:t>
            </a:r>
          </a:p>
        </p:txBody>
      </p:sp>
      <p:pic>
        <p:nvPicPr>
          <p:cNvPr id="38" name="Espaço Reservado para Imagem 37" descr="Ícone de calendário">
            <a:extLst>
              <a:ext uri="{FF2B5EF4-FFF2-40B4-BE49-F238E27FC236}">
                <a16:creationId xmlns:a16="http://schemas.microsoft.com/office/drawing/2014/main" xmlns="" id="{E870BD4A-115C-4093-BB73-28C846074B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818" r="6818"/>
          <a:stretch>
            <a:fillRect/>
          </a:stretch>
        </p:blipFill>
        <p:spPr>
          <a:xfrm>
            <a:off x="4404449" y="2189026"/>
            <a:ext cx="731520" cy="577620"/>
          </a:xfrm>
        </p:spPr>
      </p:pic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xmlns="" id="{E19D2F06-5815-4EF2-9A13-83A5ABF34AC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229413" y="2135254"/>
            <a:ext cx="4955429" cy="303145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2</a:t>
            </a:r>
          </a:p>
        </p:txBody>
      </p:sp>
      <p:pic>
        <p:nvPicPr>
          <p:cNvPr id="40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04448" y="3050821"/>
            <a:ext cx="731520" cy="677118"/>
          </a:xfrm>
        </p:spPr>
      </p:pic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xmlns="" id="{B475F4D3-1586-43BE-AC84-DD98C4648AE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241137" y="3091782"/>
            <a:ext cx="4955429" cy="296187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3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xmlns="" id="{38F85239-F67E-4690-A7E1-BD84D7D66F6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240215" y="3446585"/>
            <a:ext cx="4956351" cy="290760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Espaço Reservado para Imagem 41" descr="Ícone de arranha-céu">
            <a:extLst>
              <a:ext uri="{FF2B5EF4-FFF2-40B4-BE49-F238E27FC236}">
                <a16:creationId xmlns:a16="http://schemas.microsoft.com/office/drawing/2014/main" xmlns="" id="{FD86819F-08DB-4109-B97C-F624E08E0B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6912" r="6912"/>
          <a:stretch>
            <a:fillRect/>
          </a:stretch>
        </p:blipFill>
        <p:spPr>
          <a:xfrm>
            <a:off x="4392725" y="4076737"/>
            <a:ext cx="731520" cy="600771"/>
          </a:xfrm>
        </p:spPr>
      </p:pic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7A42803C-547E-41DA-9911-41C9F0E86FF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94244" y="3860740"/>
            <a:ext cx="4955429" cy="539496"/>
          </a:xfrm>
        </p:spPr>
        <p:txBody>
          <a:bodyPr rtlCol="0"/>
          <a:lstStyle/>
          <a:p>
            <a:pPr rtl="0"/>
            <a:r>
              <a:rPr lang="pt-BR" dirty="0" smtClean="0"/>
              <a:t> Seção </a:t>
            </a:r>
            <a:r>
              <a:rPr lang="pt-BR" dirty="0"/>
              <a:t>4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63662" y="4419600"/>
            <a:ext cx="4452257" cy="754919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DO RESULTADO PRIMÁRIO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298BFDA7-2AA5-49BB-B8CE-5BAAD8CF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22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427895" y="4984833"/>
            <a:ext cx="731520" cy="653967"/>
          </a:xfrm>
        </p:spPr>
      </p:pic>
      <p:pic>
        <p:nvPicPr>
          <p:cNvPr id="23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51341" y="5887805"/>
            <a:ext cx="731520" cy="677118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>
          <a:xfrm>
            <a:off x="5182521" y="1671830"/>
            <a:ext cx="4955429" cy="38692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CONTRATUALIZAÇÃO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26"/>
          </p:nvPr>
        </p:nvSpPr>
        <p:spPr>
          <a:xfrm>
            <a:off x="5241136" y="2511127"/>
            <a:ext cx="4955429" cy="32585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87107" y="5064368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5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51939" y="5369169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CONTAS RECEBER / CONTAS PAGAR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98831" y="5873261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6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310555" y="6248400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 UTI-COVID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62D2DB9C-F718-4DDB-A203-2E4D0E7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47026CE-2FFA-46E5-BE0E-C3AB712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5" y="195944"/>
            <a:ext cx="5756029" cy="1534885"/>
          </a:xfrm>
        </p:spPr>
        <p:txBody>
          <a:bodyPr rtlCol="0">
            <a:normAutofit/>
          </a:bodyPr>
          <a:lstStyle/>
          <a:p>
            <a:pPr rtl="0"/>
            <a:r>
              <a:rPr lang="pt-BR" u="sng" dirty="0" smtClean="0"/>
              <a:t>VALOR </a:t>
            </a:r>
            <a:br>
              <a:rPr lang="pt-BR" u="sng" dirty="0" smtClean="0"/>
            </a:br>
            <a:r>
              <a:rPr lang="pt-BR" u="sng" dirty="0" smtClean="0"/>
              <a:t>CONTRATUALIZAÇÃO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2" name="Espaço Reservado para Imagem 11" descr="Moedas e cédulas">
            <a:extLst>
              <a:ext uri="{FF2B5EF4-FFF2-40B4-BE49-F238E27FC236}">
                <a16:creationId xmlns:a16="http://schemas.microsoft.com/office/drawing/2014/main" xmlns="" id="{A3B5F528-56D7-49F1-90C2-C79A494F61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547" y="1243173"/>
            <a:ext cx="4387066" cy="2427874"/>
          </a:xfr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85926"/>
              </p:ext>
            </p:extLst>
          </p:nvPr>
        </p:nvGraphicFramePr>
        <p:xfrm>
          <a:off x="6085114" y="2939143"/>
          <a:ext cx="6030686" cy="3022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057"/>
                <a:gridCol w="2416629"/>
              </a:tblGrid>
              <a:tr h="503785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PARTICIPANTE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VALOR / MÊS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378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UNIÃO – FNS</a:t>
                      </a:r>
                      <a:r>
                        <a:rPr lang="pt-BR" sz="2000" b="1" baseline="0" dirty="0" smtClean="0">
                          <a:latin typeface="+mj-lt"/>
                        </a:rPr>
                        <a:t> (MAC-RUE)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419.605,33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378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ESTADO – SES (FES-UTI)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1.021.835,88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378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MUNICÍPIO </a:t>
                      </a:r>
                      <a:r>
                        <a:rPr lang="pt-BR" sz="2000" b="1" baseline="0" dirty="0" smtClean="0">
                          <a:latin typeface="+mj-lt"/>
                        </a:rPr>
                        <a:t>- FMS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472.500,00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378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MICRORREGIÃO 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60.000,00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378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TOTAL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1.973.941,21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REALIZADAS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5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61531"/>
              </p:ext>
            </p:extLst>
          </p:nvPr>
        </p:nvGraphicFramePr>
        <p:xfrm>
          <a:off x="1167838" y="1832522"/>
          <a:ext cx="950351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2588"/>
                <a:gridCol w="2497016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RECEITAS CONTRATUALIZADAS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UNIÃO – FNS</a:t>
                      </a:r>
                      <a:r>
                        <a:rPr lang="pt-BR" sz="1600" baseline="0" dirty="0" smtClean="0">
                          <a:latin typeface="+mj-lt"/>
                        </a:rPr>
                        <a:t> (MAC-RUE)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419.605,33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ESTADO – SES (FES-UTI)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1.021.835,88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MUNICÍPIO - FMS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472.500,00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MICRORREGIÃO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1.983.941,21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19819"/>
              </p:ext>
            </p:extLst>
          </p:nvPr>
        </p:nvGraphicFramePr>
        <p:xfrm>
          <a:off x="1208313" y="4529666"/>
          <a:ext cx="948397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8216"/>
                <a:gridCol w="2485293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 RECEITAS  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FINANCEIRAS / DEVOLUÇÕES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706,96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RECEITAS</a:t>
                      </a:r>
                      <a:r>
                        <a:rPr lang="pt-BR" sz="1600" baseline="0" dirty="0" smtClean="0">
                          <a:latin typeface="+mj-lt"/>
                        </a:rPr>
                        <a:t> </a:t>
                      </a:r>
                      <a:r>
                        <a:rPr lang="pt-BR" sz="1600" dirty="0" smtClean="0">
                          <a:latin typeface="+mj-lt"/>
                        </a:rPr>
                        <a:t>CONVÊNIO PMNA CUSTEIO COVID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1.000.000,00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MULTAS FORNECEDORES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1.003.206,96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/ MÊS R$ </a:t>
            </a:r>
            <a:r>
              <a:rPr lang="pt-BR" sz="3200" dirty="0" smtClean="0"/>
              <a:t>2.987.148,17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867092193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0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REALIZADOS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9079"/>
              </p:ext>
            </p:extLst>
          </p:nvPr>
        </p:nvGraphicFramePr>
        <p:xfrm>
          <a:off x="1146067" y="1593036"/>
          <a:ext cx="950351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2588"/>
                <a:gridCol w="2497016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FOLHA</a:t>
                      </a:r>
                      <a:r>
                        <a:rPr lang="pt-BR" baseline="0" dirty="0" smtClean="0"/>
                        <a:t> DE PAGAMENTOS</a:t>
                      </a:r>
                      <a:r>
                        <a:rPr lang="pt-BR" dirty="0" smtClean="0"/>
                        <a:t>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SALÁRIOS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783.645,16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241.344,31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1.024.989,47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41768"/>
              </p:ext>
            </p:extLst>
          </p:nvPr>
        </p:nvGraphicFramePr>
        <p:xfrm>
          <a:off x="1186541" y="3256037"/>
          <a:ext cx="9494855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3356"/>
                <a:gridCol w="2488145"/>
                <a:gridCol w="252335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PRESTAÇÃO</a:t>
                      </a:r>
                      <a:r>
                        <a:rPr lang="pt-BR" baseline="0" dirty="0" smtClean="0"/>
                        <a:t> SERVIÇOS MÉDICOS</a:t>
                      </a:r>
                      <a:r>
                        <a:rPr lang="pt-BR" dirty="0" smtClean="0"/>
                        <a:t>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PROFISSIONAIS</a:t>
                      </a:r>
                      <a:r>
                        <a:rPr lang="pt-BR" sz="1600" baseline="0" dirty="0" smtClean="0">
                          <a:latin typeface="+mj-lt"/>
                        </a:rPr>
                        <a:t> MÉDICOS PJ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638.501,91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RETENÇÕES</a:t>
                      </a:r>
                      <a:r>
                        <a:rPr lang="pt-BR" sz="1600" baseline="0" dirty="0" smtClean="0">
                          <a:latin typeface="+mj-lt"/>
                        </a:rPr>
                        <a:t> / 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40.540,71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679.042,62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45015"/>
              </p:ext>
            </p:extLst>
          </p:nvPr>
        </p:nvGraphicFramePr>
        <p:xfrm>
          <a:off x="1208314" y="4867122"/>
          <a:ext cx="948397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8216"/>
                <a:gridCol w="2485293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</a:t>
                      </a:r>
                      <a:r>
                        <a:rPr lang="pt-BR" baseline="0" dirty="0" smtClean="0"/>
                        <a:t> CUSTEIOS</a:t>
                      </a:r>
                      <a:r>
                        <a:rPr lang="pt-BR" dirty="0" smtClean="0"/>
                        <a:t>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FARMÁCIA</a:t>
                      </a:r>
                      <a:r>
                        <a:rPr lang="pt-BR" sz="1600" baseline="0" dirty="0" smtClean="0">
                          <a:latin typeface="+mj-lt"/>
                        </a:rPr>
                        <a:t> HOSPITALAR / LABORATÓRIO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141.720,27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PRODUTOS / INSUMOS HOSPITALARES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89.099,19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PRESTAÇÕES</a:t>
                      </a:r>
                      <a:r>
                        <a:rPr lang="pt-BR" sz="1600" baseline="0" dirty="0" smtClean="0">
                          <a:latin typeface="+mj-lt"/>
                        </a:rPr>
                        <a:t> SERVIÇOS TERCEIRIZADOS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251.611,18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482.430,64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12192000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/ MÊS R$ </a:t>
            </a:r>
            <a:r>
              <a:rPr lang="pt-BR" sz="3200" dirty="0" smtClean="0"/>
              <a:t>2.186.462,73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2306140892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5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49125E-EEEB-45D0-B6EF-2291C026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3" y="97971"/>
            <a:ext cx="5794828" cy="2057400"/>
          </a:xfrm>
          <a:scene3d>
            <a:camera prst="perspectiveRelaxedModerately"/>
            <a:lightRig rig="threePt" dir="t"/>
          </a:scene3d>
        </p:spPr>
        <p:txBody>
          <a:bodyPr rtlCol="0">
            <a:normAutofit/>
          </a:bodyPr>
          <a:lstStyle/>
          <a:p>
            <a:pPr algn="ctr" rtl="0"/>
            <a:r>
              <a:rPr lang="pt-BR" sz="3200" dirty="0" smtClean="0"/>
              <a:t>APURAÇÃO RESULTADO</a:t>
            </a:r>
            <a:br>
              <a:rPr lang="pt-BR" sz="3200" dirty="0" smtClean="0"/>
            </a:br>
            <a:r>
              <a:rPr lang="pt-BR" sz="2000" dirty="0" smtClean="0"/>
              <a:t>PRIMÁRIO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 </a:t>
            </a:r>
            <a:r>
              <a:rPr lang="pt-BR" sz="2000" dirty="0" smtClean="0"/>
              <a:t>MARÇ</a:t>
            </a:r>
            <a:r>
              <a:rPr lang="pt-BR" sz="2000" dirty="0" smtClean="0"/>
              <a:t>O/2021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43" name="Retângulo 42" descr="Cor do código de legenda 1">
            <a:extLst>
              <a:ext uri="{FF2B5EF4-FFF2-40B4-BE49-F238E27FC236}">
                <a16:creationId xmlns:a16="http://schemas.microsoft.com/office/drawing/2014/main" xmlns="" id="{EBD7454E-A6B4-A148-9B42-F76C68AD4046}"/>
              </a:ext>
            </a:extLst>
          </p:cNvPr>
          <p:cNvSpPr/>
          <p:nvPr/>
        </p:nvSpPr>
        <p:spPr>
          <a:xfrm>
            <a:off x="306842" y="2688769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161E2BC0-C618-4FBA-86B6-0C36653A6F2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3143" y="2621282"/>
            <a:ext cx="7369629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 Movimento..........R$   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 smtClean="0">
                <a:solidFill>
                  <a:srgbClr val="00B0F0"/>
                </a:solidFill>
              </a:rPr>
              <a:t>73.539,63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4" name="Retângulo 43" descr="Cor do código de legenda 2">
            <a:extLst>
              <a:ext uri="{FF2B5EF4-FFF2-40B4-BE49-F238E27FC236}">
                <a16:creationId xmlns:a16="http://schemas.microsoft.com/office/drawing/2014/main" xmlns="" id="{83FFD2AD-DD30-E04D-A948-531B60FEDE68}"/>
              </a:ext>
            </a:extLst>
          </p:cNvPr>
          <p:cNvSpPr/>
          <p:nvPr/>
        </p:nvSpPr>
        <p:spPr>
          <a:xfrm>
            <a:off x="300307" y="3069770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4B1079BF-F80D-4A11-9413-57BEE7F959F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48899" y="3002282"/>
            <a:ext cx="7123502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Ctas Convênios..........R$    </a:t>
            </a:r>
            <a:r>
              <a:rPr lang="pt-BR" sz="1800" dirty="0" smtClean="0">
                <a:solidFill>
                  <a:srgbClr val="00B0F0"/>
                </a:solidFill>
              </a:rPr>
              <a:t>225.609,37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5" name="Retângulo 44" descr="Cor do código de legenda 3">
            <a:extLst>
              <a:ext uri="{FF2B5EF4-FFF2-40B4-BE49-F238E27FC236}">
                <a16:creationId xmlns:a16="http://schemas.microsoft.com/office/drawing/2014/main" xmlns="" id="{4C865ABB-548F-6A4C-958D-39C8E2613D78}"/>
              </a:ext>
            </a:extLst>
          </p:cNvPr>
          <p:cNvSpPr/>
          <p:nvPr/>
        </p:nvSpPr>
        <p:spPr>
          <a:xfrm>
            <a:off x="269142" y="6459711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1E3ECDC1-C014-4E38-9A42-9F4F9D7FF7C0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606846" y="6359566"/>
            <a:ext cx="7067583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Ctas Convênios...................R$     </a:t>
            </a:r>
            <a:r>
              <a:rPr lang="pt-BR" sz="1800" dirty="0" smtClean="0">
                <a:solidFill>
                  <a:srgbClr val="00B0F0"/>
                </a:solidFill>
              </a:rPr>
              <a:t>955.699,87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6" name="Retângulo 45" descr="Cor do código de legenda 4">
            <a:extLst>
              <a:ext uri="{FF2B5EF4-FFF2-40B4-BE49-F238E27FC236}">
                <a16:creationId xmlns:a16="http://schemas.microsoft.com/office/drawing/2014/main" xmlns="" id="{3D1BEF1F-9730-C649-9578-D51D5E92EF18}"/>
              </a:ext>
            </a:extLst>
          </p:cNvPr>
          <p:cNvSpPr/>
          <p:nvPr/>
        </p:nvSpPr>
        <p:spPr>
          <a:xfrm>
            <a:off x="317726" y="4143497"/>
            <a:ext cx="265176" cy="265176"/>
          </a:xfrm>
          <a:prstGeom prst="rect">
            <a:avLst/>
          </a:prstGeom>
          <a:solidFill>
            <a:srgbClr val="3D8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A0301D30-8A31-47C3-822C-50EC47DD7C12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644542" y="4076008"/>
            <a:ext cx="6692428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Receitas / Mês.........................................R$  </a:t>
            </a:r>
            <a:r>
              <a:rPr lang="pt-BR" sz="1800" dirty="0" smtClean="0"/>
              <a:t>2.987.148,17</a:t>
            </a:r>
            <a:endParaRPr lang="pt-BR" sz="1800" dirty="0"/>
          </a:p>
        </p:txBody>
      </p:sp>
      <p:sp>
        <p:nvSpPr>
          <p:cNvPr id="47" name="Retângulo 46" descr="Cor do código de legenda 5">
            <a:extLst>
              <a:ext uri="{FF2B5EF4-FFF2-40B4-BE49-F238E27FC236}">
                <a16:creationId xmlns:a16="http://schemas.microsoft.com/office/drawing/2014/main" xmlns="" id="{1BB30745-3773-624D-B924-1C130260F60F}"/>
              </a:ext>
            </a:extLst>
          </p:cNvPr>
          <p:cNvSpPr/>
          <p:nvPr/>
        </p:nvSpPr>
        <p:spPr>
          <a:xfrm>
            <a:off x="311193" y="4851068"/>
            <a:ext cx="265176" cy="26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C2975971-DEE8-44EA-BD44-8942ADA84721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631371" y="4750923"/>
            <a:ext cx="6770914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Pagamentos / Mês...................................R</a:t>
            </a:r>
            <a:r>
              <a:rPr lang="pt-BR" sz="1800" dirty="0"/>
              <a:t>$  </a:t>
            </a:r>
            <a:r>
              <a:rPr lang="pt-BR" sz="1800" dirty="0" smtClean="0"/>
              <a:t>2.186.462,73</a:t>
            </a:r>
            <a:endParaRPr lang="pt-BR" sz="1800" dirty="0"/>
          </a:p>
        </p:txBody>
      </p:sp>
      <p:sp>
        <p:nvSpPr>
          <p:cNvPr id="48" name="Retângulo 47" descr="Cor do código de legenda 6">
            <a:extLst>
              <a:ext uri="{FF2B5EF4-FFF2-40B4-BE49-F238E27FC236}">
                <a16:creationId xmlns:a16="http://schemas.microsoft.com/office/drawing/2014/main" xmlns="" id="{359DA6B3-7810-764B-AC09-9B48E5221FB6}"/>
              </a:ext>
            </a:extLst>
          </p:cNvPr>
          <p:cNvSpPr/>
          <p:nvPr/>
        </p:nvSpPr>
        <p:spPr>
          <a:xfrm>
            <a:off x="269143" y="6063867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46020FAD-9FB9-4A7A-AAB1-530FFF66A570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620487" y="5943601"/>
            <a:ext cx="6792684" cy="413276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 Movimento...................R$     </a:t>
            </a:r>
            <a:r>
              <a:rPr lang="pt-BR" sz="1800" dirty="0" smtClean="0">
                <a:solidFill>
                  <a:srgbClr val="00B0F0"/>
                </a:solidFill>
              </a:rPr>
              <a:t>144.134,57</a:t>
            </a:r>
            <a:endParaRPr lang="pt-BR" sz="1800" dirty="0">
              <a:solidFill>
                <a:srgbClr val="00B0F0"/>
              </a:solidFill>
            </a:endParaRPr>
          </a:p>
        </p:txBody>
      </p:sp>
      <p:graphicFrame>
        <p:nvGraphicFramePr>
          <p:cNvPr id="23" name="Espaço Reservado para Gráfico 22" descr="Gráfico de pizza">
            <a:extLst>
              <a:ext uri="{FF2B5EF4-FFF2-40B4-BE49-F238E27FC236}">
                <a16:creationId xmlns:a16="http://schemas.microsoft.com/office/drawing/2014/main" xmlns="" id="{7DDDC966-225F-4226-9929-68992A6851D7}"/>
              </a:ext>
            </a:extLst>
          </p:cNvPr>
          <p:cNvGraphicFramePr>
            <a:graphicFrameLocks noGrp="1"/>
          </p:cNvGraphicFramePr>
          <p:nvPr>
            <p:ph type="chart" sz="quarter" idx="44"/>
            <p:extLst>
              <p:ext uri="{D42A27DB-BD31-4B8C-83A1-F6EECF244321}">
                <p14:modId xmlns:p14="http://schemas.microsoft.com/office/powerpoint/2010/main" val="2839149288"/>
              </p:ext>
            </p:extLst>
          </p:nvPr>
        </p:nvGraphicFramePr>
        <p:xfrm>
          <a:off x="6803572" y="2296888"/>
          <a:ext cx="4506686" cy="45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7228E90F-8FE2-4EC5-A09B-8FBC37E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251_TF78270744" id="{76081D2B-BA90-4A71-9C46-9F18C4210D27}" vid="{36B86369-39F2-40D8-9EF8-187B76DB5A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Conjunto de ambientação financeira</Template>
  <TotalTime>0</TotalTime>
  <Words>519</Words>
  <Application>Microsoft Office PowerPoint</Application>
  <PresentationFormat>Widescreen</PresentationFormat>
  <Paragraphs>203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Bernard MT Condensed</vt:lpstr>
      <vt:lpstr>Calibri</vt:lpstr>
      <vt:lpstr>Tahoma</vt:lpstr>
      <vt:lpstr>Times New Roman</vt:lpstr>
      <vt:lpstr>Wingdings</vt:lpstr>
      <vt:lpstr>Financial_PitchDeck_MO-v6</vt:lpstr>
      <vt:lpstr>FUNDAÇÃO SERVIÇOS DE SAÚDE DE NOVA ANDRADINA   FUNSAU – NA   RELATÓRIO FINANCEIRO</vt:lpstr>
      <vt:lpstr>Microrregião de Nova Andradina </vt:lpstr>
      <vt:lpstr>RELATÓRIO FINANCEIRO  FLUXO DE CAIXA – MARÇO 2021</vt:lpstr>
      <vt:lpstr>VALOR  CONTRATUALIZAÇÃO </vt:lpstr>
      <vt:lpstr>RECEITAS REALIZADAS</vt:lpstr>
      <vt:lpstr>RECEITAS / MÊS R$ 2.987.148,17</vt:lpstr>
      <vt:lpstr>PAGAMENTOS REALIZADOS</vt:lpstr>
      <vt:lpstr>PAGAMENTOS / MÊS R$ 2.186.462,73</vt:lpstr>
      <vt:lpstr>APURAÇÃO RESULTADO PRIMÁRIO    MARÇO/2021 </vt:lpstr>
      <vt:lpstr>Fechamento Mensal:  (Contas A Receber e Contas A Pagar)</vt:lpstr>
      <vt:lpstr> PRESTAÇÃO DE CONTAS CONVÊNIO PMNA 003/2020 08 LEITOS UTI COVID  MARÇO 2021</vt:lpstr>
      <vt:lpstr> 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2021-03-03T14:38:03Z</dcterms:created>
  <dcterms:modified xsi:type="dcterms:W3CDTF">2021-04-16T18:14:26Z</dcterms:modified>
</cp:coreProperties>
</file>