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4" r:id="rId1"/>
  </p:sldMasterIdLst>
  <p:sldIdLst>
    <p:sldId id="256" r:id="rId2"/>
    <p:sldId id="257" r:id="rId3"/>
    <p:sldId id="258" r:id="rId4"/>
    <p:sldId id="261" r:id="rId5"/>
    <p:sldId id="262" r:id="rId6"/>
    <p:sldId id="263" r:id="rId7"/>
    <p:sldId id="264" r:id="rId8"/>
    <p:sldId id="265" r:id="rId9"/>
    <p:sldId id="266" r:id="rId10"/>
    <p:sldId id="267" r:id="rId11"/>
    <p:sldId id="268" r:id="rId12"/>
    <p:sldId id="269" r:id="rId13"/>
    <p:sldId id="271" r:id="rId14"/>
    <p:sldId id="280" r:id="rId15"/>
    <p:sldId id="273" r:id="rId16"/>
    <p:sldId id="274" r:id="rId17"/>
    <p:sldId id="275" r:id="rId18"/>
    <p:sldId id="276" r:id="rId19"/>
    <p:sldId id="277" r:id="rId20"/>
    <p:sldId id="282" r:id="rId21"/>
    <p:sldId id="283" r:id="rId22"/>
    <p:sldId id="285" r:id="rId23"/>
    <p:sldId id="289" r:id="rId24"/>
    <p:sldId id="286" r:id="rId25"/>
    <p:sldId id="290" r:id="rId26"/>
    <p:sldId id="291" r:id="rId27"/>
    <p:sldId id="284" r:id="rId28"/>
    <p:sldId id="279" r:id="rId2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initials="W" lastIdx="0" clrIdx="0">
    <p:extLst>
      <p:ext uri="{19B8F6BF-5375-455C-9EA6-DF929625EA0E}">
        <p15:presenceInfo xmlns:p15="http://schemas.microsoft.com/office/powerpoint/2012/main" userId="Windo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399FF"/>
    <a:srgbClr val="666633"/>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Planilha_do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Planilha_do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Planilha_do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Planilha_do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Planilha_do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Planilha_do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Planilha_do_Microsoft_Excel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Planilha_do_Microsoft_Excel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Planilha_do_Microsoft_Excel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Colunas1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84A-40DC-82F2-CE6BFC6A31EA}"/>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84A-40DC-82F2-CE6BFC6A31EA}"/>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84A-40DC-82F2-CE6BFC6A31EA}"/>
              </c:ext>
            </c:extLst>
          </c:dPt>
          <c:dLbls>
            <c:dLbl>
              <c:idx val="0"/>
              <c:layout>
                <c:manualLayout>
                  <c:x val="-0.10974767149152315"/>
                  <c:y val="7.3238154262823471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684A-40DC-82F2-CE6BFC6A31EA}"/>
                </c:ext>
              </c:extLst>
            </c:dLbl>
            <c:dLbl>
              <c:idx val="1"/>
              <c:layout>
                <c:manualLayout>
                  <c:x val="8.064239301046322E-2"/>
                  <c:y val="0.18216423246419913"/>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684A-40DC-82F2-CE6BFC6A31EA}"/>
                </c:ext>
              </c:extLst>
            </c:dLbl>
            <c:dLbl>
              <c:idx val="2"/>
              <c:layout>
                <c:manualLayout>
                  <c:x val="-3.3193712648640926E-2"/>
                  <c:y val="4.061477985981287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684A-40DC-82F2-CE6BFC6A31EA}"/>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Plan1!$A$2:$A$4</c:f>
              <c:strCache>
                <c:ptCount val="3"/>
                <c:pt idx="0">
                  <c:v>INTERNAÇÕES</c:v>
                </c:pt>
                <c:pt idx="1">
                  <c:v>PRONTO SOCORRO</c:v>
                </c:pt>
                <c:pt idx="2">
                  <c:v>COLABORADORES</c:v>
                </c:pt>
              </c:strCache>
            </c:strRef>
          </c:cat>
          <c:val>
            <c:numRef>
              <c:f>Plan1!$B$2:$B$4</c:f>
              <c:numCache>
                <c:formatCode>General</c:formatCode>
                <c:ptCount val="3"/>
                <c:pt idx="0">
                  <c:v>3</c:v>
                </c:pt>
                <c:pt idx="1">
                  <c:v>5</c:v>
                </c:pt>
                <c:pt idx="2">
                  <c:v>13</c:v>
                </c:pt>
              </c:numCache>
            </c:numRef>
          </c:val>
          <c:extLst>
            <c:ext xmlns:c16="http://schemas.microsoft.com/office/drawing/2014/chart" uri="{C3380CC4-5D6E-409C-BE32-E72D297353CC}">
              <c16:uniqueId val="{00000006-684A-40DC-82F2-CE6BFC6A31EA}"/>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 </a:t>
            </a:r>
          </a:p>
        </c:rich>
      </c:tx>
      <c:layout/>
      <c:overlay val="1"/>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pt-BR"/>
        </a:p>
      </c:txPr>
    </c:title>
    <c:autoTitleDeleted val="0"/>
    <c:plotArea>
      <c:layout>
        <c:manualLayout>
          <c:layoutTarget val="inner"/>
          <c:xMode val="edge"/>
          <c:yMode val="edge"/>
          <c:x val="0.14862159427626428"/>
          <c:y val="7.0532958885394126E-2"/>
          <c:w val="0.46834846096696037"/>
          <c:h val="0.92610832878673"/>
        </c:manualLayout>
      </c:layout>
      <c:pieChart>
        <c:varyColors val="1"/>
        <c:ser>
          <c:idx val="0"/>
          <c:order val="0"/>
          <c:tx>
            <c:strRef>
              <c:f>Plan1!$B$1</c:f>
              <c:strCache>
                <c:ptCount val="1"/>
                <c:pt idx="0">
                  <c:v>Colunas1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2C6-4B9A-BA45-CA797E160E6B}"/>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2C6-4B9A-BA45-CA797E160E6B}"/>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2C6-4B9A-BA45-CA797E160E6B}"/>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2C6-4B9A-BA45-CA797E160E6B}"/>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82C6-4B9A-BA45-CA797E160E6B}"/>
              </c:ext>
            </c:extLst>
          </c:dPt>
          <c:dLbls>
            <c:dLbl>
              <c:idx val="0"/>
              <c:layout>
                <c:manualLayout>
                  <c:x val="-6.7843245337413068E-3"/>
                  <c:y val="2.2775247194754469E-4"/>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82C6-4B9A-BA45-CA797E160E6B}"/>
                </c:ext>
              </c:extLst>
            </c:dLbl>
            <c:dLbl>
              <c:idx val="1"/>
              <c:layout>
                <c:manualLayout>
                  <c:x val="-5.5573419192739351E-2"/>
                  <c:y val="8.394032607488057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82C6-4B9A-BA45-CA797E160E6B}"/>
                </c:ext>
              </c:extLst>
            </c:dLbl>
            <c:dLbl>
              <c:idx val="2"/>
              <c:layout>
                <c:manualLayout>
                  <c:x val="-3.5841815296875847E-3"/>
                  <c:y val="-8.4520469947783658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82C6-4B9A-BA45-CA797E160E6B}"/>
                </c:ext>
              </c:extLst>
            </c:dLbl>
            <c:dLbl>
              <c:idx val="3"/>
              <c:layout>
                <c:manualLayout>
                  <c:x val="-1.8333076951563786E-2"/>
                  <c:y val="9.30299411176536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82C6-4B9A-BA45-CA797E160E6B}"/>
                </c:ext>
              </c:extLst>
            </c:dLbl>
            <c:dLbl>
              <c:idx val="4"/>
              <c:layout>
                <c:manualLayout>
                  <c:x val="2.9350727412053933E-2"/>
                  <c:y val="3.4655871569825576E-3"/>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82C6-4B9A-BA45-CA797E160E6B}"/>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Plan1!$A$2:$A$6</c:f>
              <c:strCache>
                <c:ptCount val="5"/>
                <c:pt idx="0">
                  <c:v>ÓTIMO</c:v>
                </c:pt>
                <c:pt idx="1">
                  <c:v>BOM</c:v>
                </c:pt>
                <c:pt idx="2">
                  <c:v>REGULAR</c:v>
                </c:pt>
                <c:pt idx="3">
                  <c:v>RUIM</c:v>
                </c:pt>
                <c:pt idx="4">
                  <c:v>NÃO AVALIARAM</c:v>
                </c:pt>
              </c:strCache>
            </c:strRef>
          </c:cat>
          <c:val>
            <c:numRef>
              <c:f>Plan1!$B$2:$B$6</c:f>
              <c:numCache>
                <c:formatCode>0</c:formatCode>
                <c:ptCount val="5"/>
                <c:pt idx="0">
                  <c:v>0</c:v>
                </c:pt>
                <c:pt idx="1">
                  <c:v>6</c:v>
                </c:pt>
                <c:pt idx="2">
                  <c:v>0</c:v>
                </c:pt>
                <c:pt idx="3">
                  <c:v>2</c:v>
                </c:pt>
                <c:pt idx="4">
                  <c:v>2</c:v>
                </c:pt>
              </c:numCache>
            </c:numRef>
          </c:val>
          <c:extLst>
            <c:ext xmlns:c16="http://schemas.microsoft.com/office/drawing/2014/chart" uri="{C3380CC4-5D6E-409C-BE32-E72D297353CC}">
              <c16:uniqueId val="{0000000A-82C6-4B9A-BA45-CA797E160E6B}"/>
            </c:ext>
          </c:extLst>
        </c:ser>
        <c:ser>
          <c:idx val="1"/>
          <c:order val="1"/>
          <c:tx>
            <c:strRef>
              <c:f>Plan1!$C$1</c:f>
              <c:strCache>
                <c:ptCount val="1"/>
                <c:pt idx="0">
                  <c:v>Coluna1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1E7E-463C-A432-139D8E1FDA61}"/>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1E7E-463C-A432-139D8E1FDA61}"/>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1E7E-463C-A432-139D8E1FDA61}"/>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1E7E-463C-A432-139D8E1FDA61}"/>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1E7E-463C-A432-139D8E1FDA61}"/>
              </c:ext>
            </c:extLst>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Plan1!$A$2:$A$6</c:f>
              <c:strCache>
                <c:ptCount val="5"/>
                <c:pt idx="0">
                  <c:v>ÓTIMO</c:v>
                </c:pt>
                <c:pt idx="1">
                  <c:v>BOM</c:v>
                </c:pt>
                <c:pt idx="2">
                  <c:v>REGULAR</c:v>
                </c:pt>
                <c:pt idx="3">
                  <c:v>RUIM</c:v>
                </c:pt>
                <c:pt idx="4">
                  <c:v>NÃO AVALIARAM</c:v>
                </c:pt>
              </c:strCache>
            </c:strRef>
          </c:cat>
          <c:val>
            <c:numRef>
              <c:f>Plan1!$C$2:$C$6</c:f>
              <c:numCache>
                <c:formatCode>General</c:formatCode>
                <c:ptCount val="5"/>
              </c:numCache>
            </c:numRef>
          </c:val>
          <c:extLst>
            <c:ext xmlns:c16="http://schemas.microsoft.com/office/drawing/2014/chart" uri="{C3380CC4-5D6E-409C-BE32-E72D297353CC}">
              <c16:uniqueId val="{0000000B-82C6-4B9A-BA45-CA797E160E6B}"/>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OS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D53-4B36-9B52-16FB07671C68}"/>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D53-4B36-9B52-16FB07671C68}"/>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D53-4B36-9B52-16FB07671C68}"/>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D53-4B36-9B52-16FB07671C68}"/>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ED53-4B36-9B52-16FB07671C68}"/>
              </c:ext>
            </c:extLst>
          </c:dPt>
          <c:dLbls>
            <c:dLbl>
              <c:idx val="0"/>
              <c:layout>
                <c:manualLayout>
                  <c:x val="6.0836613870212546E-4"/>
                  <c:y val="1.0645113505906752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ED53-4B36-9B52-16FB07671C68}"/>
                </c:ext>
              </c:extLst>
            </c:dLbl>
            <c:dLbl>
              <c:idx val="1"/>
              <c:layout>
                <c:manualLayout>
                  <c:x val="7.8189605438753099E-2"/>
                  <c:y val="7.2033354318655915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ED53-4B36-9B52-16FB07671C68}"/>
                </c:ext>
              </c:extLst>
            </c:dLbl>
            <c:dLbl>
              <c:idx val="2"/>
              <c:layout>
                <c:manualLayout>
                  <c:x val="-5.4963772432248433E-4"/>
                  <c:y val="-6.3635213371353833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ED53-4B36-9B52-16FB07671C68}"/>
                </c:ext>
              </c:extLst>
            </c:dLbl>
            <c:dLbl>
              <c:idx val="3"/>
              <c:layout>
                <c:manualLayout>
                  <c:x val="1.4804348915698377E-2"/>
                  <c:y val="-1.706102608737102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ED53-4B36-9B52-16FB07671C68}"/>
                </c:ext>
              </c:extLst>
            </c:dLbl>
            <c:dLbl>
              <c:idx val="4"/>
              <c:layout>
                <c:manualLayout>
                  <c:x val="5.1474033005703516E-2"/>
                  <c:y val="2.0139737560024196E-3"/>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ED53-4B36-9B52-16FB07671C68}"/>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Plan1!$A$2:$A$6</c:f>
              <c:strCache>
                <c:ptCount val="5"/>
                <c:pt idx="0">
                  <c:v>ÓTIMO</c:v>
                </c:pt>
                <c:pt idx="1">
                  <c:v>BOM</c:v>
                </c:pt>
                <c:pt idx="2">
                  <c:v>REGULAR</c:v>
                </c:pt>
                <c:pt idx="3">
                  <c:v>RUIM</c:v>
                </c:pt>
                <c:pt idx="4">
                  <c:v>NÃO AVALIARAM</c:v>
                </c:pt>
              </c:strCache>
            </c:strRef>
          </c:cat>
          <c:val>
            <c:numRef>
              <c:f>Plan1!$B$2:$B$6</c:f>
              <c:numCache>
                <c:formatCode>General</c:formatCode>
                <c:ptCount val="5"/>
                <c:pt idx="0">
                  <c:v>3</c:v>
                </c:pt>
                <c:pt idx="1">
                  <c:v>7</c:v>
                </c:pt>
                <c:pt idx="2">
                  <c:v>1</c:v>
                </c:pt>
                <c:pt idx="3">
                  <c:v>2</c:v>
                </c:pt>
                <c:pt idx="4">
                  <c:v>2</c:v>
                </c:pt>
              </c:numCache>
            </c:numRef>
          </c:val>
          <c:extLst>
            <c:ext xmlns:c16="http://schemas.microsoft.com/office/drawing/2014/chart" uri="{C3380CC4-5D6E-409C-BE32-E72D297353CC}">
              <c16:uniqueId val="{0000000A-ED53-4B36-9B52-16FB07671C68}"/>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Colunas1</c:v>
                </c:pt>
              </c:strCache>
            </c:strRef>
          </c:tx>
          <c:explosion val="1"/>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AFA-43C5-831D-144C64A5D6BF}"/>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AFA-43C5-831D-144C64A5D6BF}"/>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AFA-43C5-831D-144C64A5D6BF}"/>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AFA-43C5-831D-144C64A5D6BF}"/>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2AFA-43C5-831D-144C64A5D6BF}"/>
              </c:ext>
            </c:extLst>
          </c:dPt>
          <c:dLbls>
            <c:dLbl>
              <c:idx val="0"/>
              <c:layout>
                <c:manualLayout>
                  <c:x val="8.0364256215447516E-2"/>
                  <c:y val="8.6065925700718762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2AFA-43C5-831D-144C64A5D6BF}"/>
                </c:ext>
              </c:extLst>
            </c:dLbl>
            <c:dLbl>
              <c:idx val="1"/>
              <c:layout>
                <c:manualLayout>
                  <c:x val="4.9813186266340778E-2"/>
                  <c:y val="-0.11684465614931674"/>
                </c:manualLayout>
              </c:layout>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pt-BR"/>
                </a:p>
              </c:txPr>
              <c:dLblPos val="bestFit"/>
              <c:showLegendKey val="0"/>
              <c:showVal val="0"/>
              <c:showCatName val="0"/>
              <c:showSerName val="0"/>
              <c:showPercent val="1"/>
              <c:showBubbleSize val="0"/>
              <c:extLst>
                <c:ext xmlns:c15="http://schemas.microsoft.com/office/drawing/2012/chart" uri="{CE6537A1-D6FC-4f65-9D91-7224C49458BB}">
                  <c15:layout>
                    <c:manualLayout>
                      <c:w val="8.5805425554568007E-2"/>
                      <c:h val="6.7439381735362736E-2"/>
                    </c:manualLayout>
                  </c15:layout>
                </c:ext>
                <c:ext xmlns:c16="http://schemas.microsoft.com/office/drawing/2014/chart" uri="{C3380CC4-5D6E-409C-BE32-E72D297353CC}">
                  <c16:uniqueId val="{00000003-2AFA-43C5-831D-144C64A5D6BF}"/>
                </c:ext>
              </c:extLst>
            </c:dLbl>
            <c:dLbl>
              <c:idx val="2"/>
              <c:layout>
                <c:manualLayout>
                  <c:x val="-8.20750203637471E-2"/>
                  <c:y val="1.5884472704136693E-3"/>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8.0293885170166279E-2"/>
                      <c:h val="8.0667078657926897E-2"/>
                    </c:manualLayout>
                  </c15:layout>
                </c:ext>
                <c:ext xmlns:c16="http://schemas.microsoft.com/office/drawing/2014/chart" uri="{C3380CC4-5D6E-409C-BE32-E72D297353CC}">
                  <c16:uniqueId val="{00000005-2AFA-43C5-831D-144C64A5D6BF}"/>
                </c:ext>
              </c:extLst>
            </c:dLbl>
            <c:dLbl>
              <c:idx val="3"/>
              <c:layout>
                <c:manualLayout>
                  <c:x val="0.1584847807234141"/>
                  <c:y val="0.1460595666068664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2AFA-43C5-831D-144C64A5D6BF}"/>
                </c:ext>
              </c:extLst>
            </c:dLbl>
            <c:dLbl>
              <c:idx val="4"/>
              <c:layout>
                <c:manualLayout>
                  <c:x val="8.1253992611932002E-2"/>
                  <c:y val="-0.34056320131096546"/>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2AFA-43C5-831D-144C64A5D6BF}"/>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Plan1!$A$2:$A$6</c:f>
              <c:strCache>
                <c:ptCount val="5"/>
                <c:pt idx="0">
                  <c:v>ÓTIMO</c:v>
                </c:pt>
                <c:pt idx="1">
                  <c:v>BOM</c:v>
                </c:pt>
                <c:pt idx="2">
                  <c:v>REGULAR</c:v>
                </c:pt>
                <c:pt idx="3">
                  <c:v>RUIM</c:v>
                </c:pt>
                <c:pt idx="4">
                  <c:v>NÃO AVALIARAM</c:v>
                </c:pt>
              </c:strCache>
            </c:strRef>
          </c:cat>
          <c:val>
            <c:numRef>
              <c:f>Plan1!$B$2:$B$6</c:f>
              <c:numCache>
                <c:formatCode>General</c:formatCode>
                <c:ptCount val="5"/>
                <c:pt idx="0">
                  <c:v>0</c:v>
                </c:pt>
                <c:pt idx="1">
                  <c:v>1</c:v>
                </c:pt>
                <c:pt idx="2">
                  <c:v>1</c:v>
                </c:pt>
                <c:pt idx="3">
                  <c:v>0</c:v>
                </c:pt>
                <c:pt idx="4">
                  <c:v>18</c:v>
                </c:pt>
              </c:numCache>
            </c:numRef>
          </c:val>
          <c:extLst>
            <c:ext xmlns:c16="http://schemas.microsoft.com/office/drawing/2014/chart" uri="{C3380CC4-5D6E-409C-BE32-E72D297353CC}">
              <c16:uniqueId val="{0000000A-2AFA-43C5-831D-144C64A5D6BF}"/>
            </c:ext>
          </c:extLst>
        </c:ser>
        <c:dLbls>
          <c:showLegendKey val="0"/>
          <c:showVal val="1"/>
          <c:showCatName val="0"/>
          <c:showSerName val="0"/>
          <c:showPercent val="0"/>
          <c:showBubbleSize val="0"/>
          <c:showLeaderLines val="1"/>
        </c:dLbls>
        <c:firstSliceAng val="360"/>
      </c:pieChart>
      <c:spPr>
        <a:noFill/>
        <a:ln>
          <a:noFill/>
        </a:ln>
        <a:effectLst/>
      </c:spPr>
    </c:plotArea>
    <c:legend>
      <c:legendPos val="r"/>
      <c:layout>
        <c:manualLayout>
          <c:xMode val="edge"/>
          <c:yMode val="edge"/>
          <c:x val="0.74942777071770872"/>
          <c:y val="0.2336144751277538"/>
          <c:w val="0.23849997569714479"/>
          <c:h val="0.5387283357404734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Colunas1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EB6-414B-877A-E560C858E666}"/>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EB6-414B-877A-E560C858E666}"/>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EB6-414B-877A-E560C858E666}"/>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EB6-414B-877A-E560C858E666}"/>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EEB6-414B-877A-E560C858E666}"/>
              </c:ext>
            </c:extLst>
          </c:dPt>
          <c:dLbls>
            <c:dLbl>
              <c:idx val="0"/>
              <c:layout>
                <c:manualLayout>
                  <c:x val="6.4176202889585626E-3"/>
                  <c:y val="2.5258560606841986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EEB6-414B-877A-E560C858E666}"/>
                </c:ext>
              </c:extLst>
            </c:dLbl>
            <c:dLbl>
              <c:idx val="1"/>
              <c:layout>
                <c:manualLayout>
                  <c:x val="1.8050166207073625E-3"/>
                  <c:y val="0.15438488435316011"/>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EEB6-414B-877A-E560C858E666}"/>
                </c:ext>
              </c:extLst>
            </c:dLbl>
            <c:dLbl>
              <c:idx val="2"/>
              <c:layout>
                <c:manualLayout>
                  <c:x val="-0.13009423382307461"/>
                  <c:y val="0"/>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EEB6-414B-877A-E560C858E666}"/>
                </c:ext>
              </c:extLst>
            </c:dLbl>
            <c:dLbl>
              <c:idx val="3"/>
              <c:layout>
                <c:manualLayout>
                  <c:x val="-3.5488589020196991E-2"/>
                  <c:y val="0"/>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EEB6-414B-877A-E560C858E666}"/>
                </c:ext>
              </c:extLst>
            </c:dLbl>
            <c:dLbl>
              <c:idx val="4"/>
              <c:layout>
                <c:manualLayout>
                  <c:x val="6.0055300563206772E-2"/>
                  <c:y val="0"/>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EEB6-414B-877A-E560C858E666}"/>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Plan1!$A$2:$A$6</c:f>
              <c:strCache>
                <c:ptCount val="5"/>
                <c:pt idx="0">
                  <c:v>ÓTIMO</c:v>
                </c:pt>
                <c:pt idx="1">
                  <c:v>BOM</c:v>
                </c:pt>
                <c:pt idx="2">
                  <c:v>REGULAR</c:v>
                </c:pt>
                <c:pt idx="3">
                  <c:v>RUIM</c:v>
                </c:pt>
                <c:pt idx="4">
                  <c:v>NÃO AVALIARAM</c:v>
                </c:pt>
              </c:strCache>
            </c:strRef>
          </c:cat>
          <c:val>
            <c:numRef>
              <c:f>Plan1!$B$2:$B$6</c:f>
              <c:numCache>
                <c:formatCode>General</c:formatCode>
                <c:ptCount val="5"/>
                <c:pt idx="0">
                  <c:v>2</c:v>
                </c:pt>
                <c:pt idx="1">
                  <c:v>5</c:v>
                </c:pt>
                <c:pt idx="2">
                  <c:v>1</c:v>
                </c:pt>
                <c:pt idx="3">
                  <c:v>0</c:v>
                </c:pt>
                <c:pt idx="4">
                  <c:v>7</c:v>
                </c:pt>
              </c:numCache>
            </c:numRef>
          </c:val>
          <c:extLst>
            <c:ext xmlns:c16="http://schemas.microsoft.com/office/drawing/2014/chart" uri="{C3380CC4-5D6E-409C-BE32-E72D297353CC}">
              <c16:uniqueId val="{0000000A-EEB6-414B-877A-E560C858E666}"/>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8342285860573191"/>
          <c:y val="0.34287516153130942"/>
          <c:w val="0.20832526555446107"/>
          <c:h val="0.4545992034314628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Colunas1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784-46E4-817F-EA6FC9870469}"/>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E784-46E4-817F-EA6FC9870469}"/>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E784-46E4-817F-EA6FC9870469}"/>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E784-46E4-817F-EA6FC9870469}"/>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E784-46E4-817F-EA6FC9870469}"/>
              </c:ext>
            </c:extLst>
          </c:dPt>
          <c:dLbls>
            <c:dLbl>
              <c:idx val="0"/>
              <c:layout>
                <c:manualLayout>
                  <c:x val="-0.13349289634755618"/>
                  <c:y val="8.8606065046797869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E784-46E4-817F-EA6FC9870469}"/>
                </c:ext>
              </c:extLst>
            </c:dLbl>
            <c:dLbl>
              <c:idx val="1"/>
              <c:layout>
                <c:manualLayout>
                  <c:x val="-1.8995951073943293E-2"/>
                  <c:y val="4.1406327013672056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E784-46E4-817F-EA6FC9870469}"/>
                </c:ext>
              </c:extLst>
            </c:dLbl>
            <c:dLbl>
              <c:idx val="2"/>
              <c:layout>
                <c:manualLayout>
                  <c:x val="3.2145117686757873E-3"/>
                  <c:y val="5.3500011141901366E-3"/>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E784-46E4-817F-EA6FC9870469}"/>
                </c:ext>
              </c:extLst>
            </c:dLbl>
            <c:dLbl>
              <c:idx val="3"/>
              <c:layout>
                <c:manualLayout>
                  <c:x val="0.15406062051939048"/>
                  <c:y val="5.2763512576940404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E784-46E4-817F-EA6FC9870469}"/>
                </c:ext>
              </c:extLst>
            </c:dLbl>
            <c:dLbl>
              <c:idx val="4"/>
              <c:layout>
                <c:manualLayout>
                  <c:x val="4.2483659431438517E-2"/>
                  <c:y val="7.504316070436455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E784-46E4-817F-EA6FC9870469}"/>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Plan1!$A$2:$A$6</c:f>
              <c:strCache>
                <c:ptCount val="5"/>
                <c:pt idx="0">
                  <c:v>ÓTIMO</c:v>
                </c:pt>
                <c:pt idx="1">
                  <c:v>BOM</c:v>
                </c:pt>
                <c:pt idx="2">
                  <c:v>REGULAR</c:v>
                </c:pt>
                <c:pt idx="3">
                  <c:v>RUIM</c:v>
                </c:pt>
                <c:pt idx="4">
                  <c:v>NÃO AVALIARAM</c:v>
                </c:pt>
              </c:strCache>
            </c:strRef>
          </c:cat>
          <c:val>
            <c:numRef>
              <c:f>Plan1!$B$2:$B$6</c:f>
              <c:numCache>
                <c:formatCode>General</c:formatCode>
                <c:ptCount val="5"/>
                <c:pt idx="0">
                  <c:v>10</c:v>
                </c:pt>
                <c:pt idx="1">
                  <c:v>1</c:v>
                </c:pt>
                <c:pt idx="2">
                  <c:v>3</c:v>
                </c:pt>
                <c:pt idx="3">
                  <c:v>1</c:v>
                </c:pt>
                <c:pt idx="4">
                  <c:v>3</c:v>
                </c:pt>
              </c:numCache>
            </c:numRef>
          </c:val>
          <c:extLst>
            <c:ext xmlns:c16="http://schemas.microsoft.com/office/drawing/2014/chart" uri="{C3380CC4-5D6E-409C-BE32-E72D297353CC}">
              <c16:uniqueId val="{0000000A-E784-46E4-817F-EA6FC9870469}"/>
            </c:ext>
          </c:extLst>
        </c:ser>
        <c:dLbls>
          <c:showLegendKey val="0"/>
          <c:showVal val="0"/>
          <c:showCatName val="0"/>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zero"/>
    <c:showDLblsOverMax val="1"/>
  </c:chart>
  <c:spPr>
    <a:noFill/>
    <a:ln>
      <a:noFill/>
    </a:ln>
    <a:effectLst/>
  </c:spPr>
  <c:txPr>
    <a:bodyPr/>
    <a:lstStyle/>
    <a:p>
      <a:pPr>
        <a:defRPr/>
      </a:pPr>
      <a:endParaRPr lang="pt-B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Vendas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B15-42E6-9411-28698C3C82B4}"/>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B15-42E6-9411-28698C3C82B4}"/>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B15-42E6-9411-28698C3C82B4}"/>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B15-42E6-9411-28698C3C82B4}"/>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1B15-42E6-9411-28698C3C82B4}"/>
              </c:ext>
            </c:extLst>
          </c:dPt>
          <c:dLbls>
            <c:dLbl>
              <c:idx val="1"/>
              <c:layout>
                <c:manualLayout>
                  <c:x val="-4.2103519984386401E-3"/>
                  <c:y val="-4.586133204909221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B15-42E6-9411-28698C3C82B4}"/>
                </c:ext>
              </c:extLst>
            </c:dLbl>
            <c:dLbl>
              <c:idx val="2"/>
              <c:layout>
                <c:manualLayout>
                  <c:x val="1.6746110606936291E-2"/>
                  <c:y val="-2.64620925897412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B15-42E6-9411-28698C3C82B4}"/>
                </c:ext>
              </c:extLst>
            </c:dLbl>
            <c:dLbl>
              <c:idx val="3"/>
              <c:layout>
                <c:manualLayout>
                  <c:x val="2.035588430249323E-2"/>
                  <c:y val="-2.189835050977681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B15-42E6-9411-28698C3C82B4}"/>
                </c:ext>
              </c:extLst>
            </c:dLbl>
            <c:dLbl>
              <c:idx val="4"/>
              <c:layout>
                <c:manualLayout>
                  <c:x val="8.1474873578341531E-2"/>
                  <c:y val="0.1473581376608404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1B15-42E6-9411-28698C3C82B4}"/>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Plan1!$A$2:$A$6</c:f>
              <c:strCache>
                <c:ptCount val="5"/>
                <c:pt idx="0">
                  <c:v>ÓTIMO</c:v>
                </c:pt>
                <c:pt idx="1">
                  <c:v>BOM</c:v>
                </c:pt>
                <c:pt idx="2">
                  <c:v>REGULAR</c:v>
                </c:pt>
                <c:pt idx="3">
                  <c:v>RUIM</c:v>
                </c:pt>
                <c:pt idx="4">
                  <c:v>NÃO AVALIARAM</c:v>
                </c:pt>
              </c:strCache>
            </c:strRef>
          </c:cat>
          <c:val>
            <c:numRef>
              <c:f>Plan1!$B$2:$B$6</c:f>
              <c:numCache>
                <c:formatCode>General</c:formatCode>
                <c:ptCount val="5"/>
                <c:pt idx="0">
                  <c:v>8</c:v>
                </c:pt>
                <c:pt idx="1">
                  <c:v>1</c:v>
                </c:pt>
                <c:pt idx="2">
                  <c:v>1</c:v>
                </c:pt>
                <c:pt idx="3">
                  <c:v>3</c:v>
                </c:pt>
                <c:pt idx="4">
                  <c:v>2</c:v>
                </c:pt>
              </c:numCache>
            </c:numRef>
          </c:val>
          <c:extLst>
            <c:ext xmlns:c16="http://schemas.microsoft.com/office/drawing/2014/chart" uri="{C3380CC4-5D6E-409C-BE32-E72D297353CC}">
              <c16:uniqueId val="{0000000A-1B15-42E6-9411-28698C3C82B4}"/>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4036295589687001"/>
          <c:y val="1.7935860233985301E-2"/>
        </c:manualLayout>
      </c:layout>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pt-BR"/>
        </a:p>
      </c:txPr>
    </c:title>
    <c:autoTitleDeleted val="0"/>
    <c:plotArea>
      <c:layout/>
      <c:pieChart>
        <c:varyColors val="1"/>
        <c:ser>
          <c:idx val="0"/>
          <c:order val="0"/>
          <c:tx>
            <c:strRef>
              <c:f>Plan1!$B$1</c:f>
              <c:strCache>
                <c:ptCount val="1"/>
                <c:pt idx="0">
                  <c:v>Manifestações</c:v>
                </c:pt>
              </c:strCache>
            </c:strRef>
          </c:tx>
          <c:dPt>
            <c:idx val="0"/>
            <c:bubble3D val="0"/>
            <c:spPr>
              <a:solidFill>
                <a:schemeClr val="accent1"/>
              </a:solidFill>
              <a:ln>
                <a:noFill/>
              </a:ln>
              <a:effectLst/>
            </c:spPr>
            <c:extLst>
              <c:ext xmlns:c16="http://schemas.microsoft.com/office/drawing/2014/chart" uri="{C3380CC4-5D6E-409C-BE32-E72D297353CC}">
                <c16:uniqueId val="{00000000-286C-454A-A54C-B0460AB9F160}"/>
              </c:ext>
            </c:extLst>
          </c:dPt>
          <c:dPt>
            <c:idx val="1"/>
            <c:bubble3D val="0"/>
            <c:spPr>
              <a:solidFill>
                <a:schemeClr val="accent3"/>
              </a:solidFill>
              <a:ln>
                <a:noFill/>
              </a:ln>
              <a:effectLst/>
            </c:spPr>
            <c:extLst>
              <c:ext xmlns:c16="http://schemas.microsoft.com/office/drawing/2014/chart" uri="{C3380CC4-5D6E-409C-BE32-E72D297353CC}">
                <c16:uniqueId val="{00000001-286C-454A-A54C-B0460AB9F160}"/>
              </c:ext>
            </c:extLst>
          </c:dPt>
          <c:dPt>
            <c:idx val="2"/>
            <c:bubble3D val="0"/>
            <c:spPr>
              <a:solidFill>
                <a:schemeClr val="accent5"/>
              </a:solidFill>
              <a:ln>
                <a:noFill/>
              </a:ln>
              <a:effectLst/>
            </c:spPr>
            <c:extLst>
              <c:ext xmlns:c16="http://schemas.microsoft.com/office/drawing/2014/chart" uri="{C3380CC4-5D6E-409C-BE32-E72D297353CC}">
                <c16:uniqueId val="{00000002-286C-454A-A54C-B0460AB9F160}"/>
              </c:ext>
            </c:extLst>
          </c:dPt>
          <c:dPt>
            <c:idx val="3"/>
            <c:bubble3D val="0"/>
            <c:spPr>
              <a:solidFill>
                <a:schemeClr val="accent1">
                  <a:lumMod val="60000"/>
                </a:schemeClr>
              </a:solidFill>
              <a:ln>
                <a:noFill/>
              </a:ln>
              <a:effectLst/>
            </c:spPr>
            <c:extLst>
              <c:ext xmlns:c16="http://schemas.microsoft.com/office/drawing/2014/chart" uri="{C3380CC4-5D6E-409C-BE32-E72D297353CC}">
                <c16:uniqueId val="{00000003-286C-454A-A54C-B0460AB9F160}"/>
              </c:ext>
            </c:extLst>
          </c:dPt>
          <c:dPt>
            <c:idx val="4"/>
            <c:bubble3D val="0"/>
            <c:spPr>
              <a:solidFill>
                <a:schemeClr val="accent3">
                  <a:lumMod val="60000"/>
                </a:schemeClr>
              </a:solidFill>
              <a:ln>
                <a:noFill/>
              </a:ln>
              <a:effectLst/>
            </c:spPr>
            <c:extLst>
              <c:ext xmlns:c16="http://schemas.microsoft.com/office/drawing/2014/chart" uri="{C3380CC4-5D6E-409C-BE32-E72D297353CC}">
                <c16:uniqueId val="{00000004-286C-454A-A54C-B0460AB9F160}"/>
              </c:ext>
            </c:extLst>
          </c:dPt>
          <c:dLbls>
            <c:dLbl>
              <c:idx val="0"/>
              <c:layout>
                <c:manualLayout>
                  <c:x val="0.11864270448675976"/>
                  <c:y val="-3.587172046797060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286C-454A-A54C-B0460AB9F160}"/>
                </c:ext>
              </c:extLst>
            </c:dLbl>
            <c:dLbl>
              <c:idx val="1"/>
              <c:layout>
                <c:manualLayout>
                  <c:x val="9.3833538853232201E-2"/>
                  <c:y val="-6.7803906910531647E-2"/>
                </c:manualLayout>
              </c:layout>
              <c:numFmt formatCode="0.00%" sourceLinked="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pt-B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86C-454A-A54C-B0460AB9F160}"/>
                </c:ext>
              </c:extLst>
            </c:dLbl>
            <c:dLbl>
              <c:idx val="2"/>
              <c:layout>
                <c:manualLayout>
                  <c:x val="0.1037951492872171"/>
                  <c:y val="0.1076151614039118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86C-454A-A54C-B0460AB9F160}"/>
                </c:ext>
              </c:extLst>
            </c:dLbl>
            <c:dLbl>
              <c:idx val="3"/>
              <c:layout>
                <c:manualLayout>
                  <c:x val="-5.1980336565147604E-2"/>
                  <c:y val="-6.8754130896943655E-2"/>
                </c:manualLayout>
              </c:layout>
              <c:showLegendKey val="0"/>
              <c:showVal val="0"/>
              <c:showCatName val="1"/>
              <c:showSerName val="0"/>
              <c:showPercent val="1"/>
              <c:showBubbleSize val="0"/>
              <c:extLst>
                <c:ext xmlns:c15="http://schemas.microsoft.com/office/drawing/2012/chart" uri="{CE6537A1-D6FC-4f65-9D91-7224C49458BB}">
                  <c15:layout>
                    <c:manualLayout>
                      <c:w val="0.19934149430139297"/>
                      <c:h val="0.13272536573149124"/>
                    </c:manualLayout>
                  </c15:layout>
                </c:ext>
                <c:ext xmlns:c16="http://schemas.microsoft.com/office/drawing/2014/chart" uri="{C3380CC4-5D6E-409C-BE32-E72D297353CC}">
                  <c16:uniqueId val="{00000003-286C-454A-A54C-B0460AB9F160}"/>
                </c:ext>
              </c:extLst>
            </c:dLbl>
            <c:dLbl>
              <c:idx val="4"/>
              <c:layout>
                <c:manualLayout>
                  <c:x val="-6.4551373881135271E-2"/>
                  <c:y val="6.980533236420058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286C-454A-A54C-B0460AB9F160}"/>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pt-BR"/>
              </a:p>
            </c:txPr>
            <c:showLegendKey val="0"/>
            <c:showVal val="0"/>
            <c:showCatName val="1"/>
            <c:showSerName val="0"/>
            <c:showPercent val="1"/>
            <c:showBubbleSize val="0"/>
            <c:showLeaderLines val="1"/>
            <c:leaderLines>
              <c:spPr>
                <a:ln w="9525" cap="rnd" cmpd="sng" algn="ctr">
                  <a:solidFill>
                    <a:schemeClr val="tx1">
                      <a:tint val="60000"/>
                    </a:schemeClr>
                  </a:solidFill>
                  <a:prstDash val="solid"/>
                  <a:round/>
                </a:ln>
                <a:effectLst/>
              </c:spPr>
            </c:leaderLines>
            <c:extLst>
              <c:ext xmlns:c15="http://schemas.microsoft.com/office/drawing/2012/chart" uri="{CE6537A1-D6FC-4f65-9D91-7224C49458BB}"/>
            </c:extLst>
          </c:dLbls>
          <c:cat>
            <c:strRef>
              <c:f>Plan1!$A$2:$A$6</c:f>
              <c:strCache>
                <c:ptCount val="5"/>
                <c:pt idx="0">
                  <c:v>Clínica Médica </c:v>
                </c:pt>
                <c:pt idx="1">
                  <c:v>Clínica Cirurgica </c:v>
                </c:pt>
                <c:pt idx="2">
                  <c:v>Clinica Pediátrica </c:v>
                </c:pt>
                <c:pt idx="3">
                  <c:v>Maternidade </c:v>
                </c:pt>
                <c:pt idx="4">
                  <c:v>Sem identificação </c:v>
                </c:pt>
              </c:strCache>
            </c:strRef>
          </c:cat>
          <c:val>
            <c:numRef>
              <c:f>Plan1!$B$2:$B$6</c:f>
              <c:numCache>
                <c:formatCode>General</c:formatCode>
                <c:ptCount val="5"/>
                <c:pt idx="0">
                  <c:v>1</c:v>
                </c:pt>
                <c:pt idx="1">
                  <c:v>0</c:v>
                </c:pt>
                <c:pt idx="2">
                  <c:v>0</c:v>
                </c:pt>
                <c:pt idx="3">
                  <c:v>1</c:v>
                </c:pt>
                <c:pt idx="4">
                  <c:v>1</c:v>
                </c:pt>
              </c:numCache>
            </c:numRef>
          </c:val>
          <c:extLst>
            <c:ext xmlns:c16="http://schemas.microsoft.com/office/drawing/2014/chart" uri="{C3380CC4-5D6E-409C-BE32-E72D297353CC}">
              <c16:uniqueId val="{00000005-286C-454A-A54C-B0460AB9F160}"/>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w="9525" cap="rnd" cmpd="sng" algn="ctr">
      <a:noFill/>
      <a:prstDash val="solid"/>
    </a:ln>
    <a:effectLst/>
  </c:spPr>
  <c:txPr>
    <a:bodyPr/>
    <a:lstStyle/>
    <a:p>
      <a:pPr>
        <a:defRPr sz="1800"/>
      </a:pPr>
      <a:endParaRPr lang="pt-B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VALORES TOTAIS 60</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1E8-4A40-AE52-DCCC88D6B0D4}"/>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1E8-4A40-AE52-DCCC88D6B0D4}"/>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1E8-4A40-AE52-DCCC88D6B0D4}"/>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1E8-4A40-AE52-DCCC88D6B0D4}"/>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B1E8-4A40-AE52-DCCC88D6B0D4}"/>
              </c:ext>
            </c:extLst>
          </c:dPt>
          <c:dLbls>
            <c:dLbl>
              <c:idx val="0"/>
              <c:layout>
                <c:manualLayout>
                  <c:x val="-3.7229659667444355E-2"/>
                  <c:y val="5.3778896712510064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B1E8-4A40-AE52-DCCC88D6B0D4}"/>
                </c:ext>
              </c:extLst>
            </c:dLbl>
            <c:dLbl>
              <c:idx val="1"/>
              <c:layout>
                <c:manualLayout>
                  <c:x val="-5.8634380130602848E-2"/>
                  <c:y val="-2.929127775455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B1E8-4A40-AE52-DCCC88D6B0D4}"/>
                </c:ext>
              </c:extLst>
            </c:dLbl>
            <c:dLbl>
              <c:idx val="2"/>
              <c:layout>
                <c:manualLayout>
                  <c:x val="3.4243263094224097E-2"/>
                  <c:y val="2.8609787433166185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B1E8-4A40-AE52-DCCC88D6B0D4}"/>
                </c:ext>
              </c:extLst>
            </c:dLbl>
            <c:dLbl>
              <c:idx val="3"/>
              <c:layout>
                <c:manualLayout>
                  <c:x val="4.5814353960671003E-2"/>
                  <c:y val="2.6984801623670587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B1E8-4A40-AE52-DCCC88D6B0D4}"/>
                </c:ext>
              </c:extLst>
            </c:dLbl>
            <c:dLbl>
              <c:idx val="4"/>
              <c:layout>
                <c:manualLayout>
                  <c:x val="5.1620190349220385E-2"/>
                  <c:y val="2.8244295417228515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B1E8-4A40-AE52-DCCC88D6B0D4}"/>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Plan1!$A$2:$A$6</c:f>
              <c:strCache>
                <c:ptCount val="5"/>
                <c:pt idx="0">
                  <c:v>USUÁRIO</c:v>
                </c:pt>
                <c:pt idx="1">
                  <c:v>FAMILIARES</c:v>
                </c:pt>
                <c:pt idx="2">
                  <c:v>OUTROS</c:v>
                </c:pt>
                <c:pt idx="3">
                  <c:v>NÃO RESPONDERAM</c:v>
                </c:pt>
                <c:pt idx="4">
                  <c:v>COLABORADORES</c:v>
                </c:pt>
              </c:strCache>
            </c:strRef>
          </c:cat>
          <c:val>
            <c:numRef>
              <c:f>Plan1!$B$2:$B$6</c:f>
              <c:numCache>
                <c:formatCode>General</c:formatCode>
                <c:ptCount val="5"/>
                <c:pt idx="0">
                  <c:v>1</c:v>
                </c:pt>
                <c:pt idx="1">
                  <c:v>5</c:v>
                </c:pt>
                <c:pt idx="2">
                  <c:v>0</c:v>
                </c:pt>
                <c:pt idx="3">
                  <c:v>2</c:v>
                </c:pt>
                <c:pt idx="4">
                  <c:v>13</c:v>
                </c:pt>
              </c:numCache>
            </c:numRef>
          </c:val>
          <c:extLst>
            <c:ext xmlns:c16="http://schemas.microsoft.com/office/drawing/2014/chart" uri="{C3380CC4-5D6E-409C-BE32-E72D297353CC}">
              <c16:uniqueId val="{0000000A-B1E8-4A40-AE52-DCCC88D6B0D4}"/>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_rels/data2.xml.rels><?xml version="1.0" encoding="UTF-8" standalone="yes"?>
<Relationships xmlns="http://schemas.openxmlformats.org/package/2006/relationships"><Relationship Id="rId1" Type="http://schemas.openxmlformats.org/officeDocument/2006/relationships/image" Target="../media/image6.png"/></Relationships>
</file>

<file path=ppt/diagrams/_rels/data3.xml.rels><?xml version="1.0" encoding="UTF-8" standalone="yes"?>
<Relationships xmlns="http://schemas.openxmlformats.org/package/2006/relationships"><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64AAA9-B5A0-409D-998E-7896AA157B86}" type="doc">
      <dgm:prSet loTypeId="urn:microsoft.com/office/officeart/2005/8/layout/vList3#1" loCatId="list" qsTypeId="urn:microsoft.com/office/officeart/2005/8/quickstyle/simple3" qsCatId="simple" csTypeId="urn:microsoft.com/office/officeart/2005/8/colors/colorful3" csCatId="colorful" phldr="1"/>
      <dgm:spPr/>
      <dgm:t>
        <a:bodyPr/>
        <a:lstStyle/>
        <a:p>
          <a:endParaRPr lang="pt-BR"/>
        </a:p>
      </dgm:t>
    </dgm:pt>
    <dgm:pt modelId="{817CF980-23E6-4B68-B4C8-CC86166DF60E}">
      <dgm:prSet/>
      <dgm:spPr/>
      <dgm:t>
        <a:bodyPr/>
        <a:lstStyle/>
        <a:p>
          <a:pPr rtl="0"/>
          <a:r>
            <a:rPr lang="pt-BR" b="1" dirty="0"/>
            <a:t>PRONTO SOCORRO</a:t>
          </a:r>
          <a:endParaRPr lang="pt-BR" dirty="0"/>
        </a:p>
      </dgm:t>
    </dgm:pt>
    <dgm:pt modelId="{47BCF124-1C33-4240-A1FF-47CC332FD849}" type="parTrans" cxnId="{C2885F14-F785-4D00-AABD-100A5FED7D1F}">
      <dgm:prSet/>
      <dgm:spPr/>
      <dgm:t>
        <a:bodyPr/>
        <a:lstStyle/>
        <a:p>
          <a:endParaRPr lang="pt-BR"/>
        </a:p>
      </dgm:t>
    </dgm:pt>
    <dgm:pt modelId="{26B9FA71-1C6E-408E-8F84-E360D06C4803}" type="sibTrans" cxnId="{C2885F14-F785-4D00-AABD-100A5FED7D1F}">
      <dgm:prSet/>
      <dgm:spPr/>
      <dgm:t>
        <a:bodyPr/>
        <a:lstStyle/>
        <a:p>
          <a:endParaRPr lang="pt-BR"/>
        </a:p>
      </dgm:t>
    </dgm:pt>
    <dgm:pt modelId="{10FE30D4-2B7B-46B3-BB6A-9E4DB77FA6F8}" type="pres">
      <dgm:prSet presAssocID="{0364AAA9-B5A0-409D-998E-7896AA157B86}" presName="linearFlow" presStyleCnt="0">
        <dgm:presLayoutVars>
          <dgm:dir/>
          <dgm:resizeHandles val="exact"/>
        </dgm:presLayoutVars>
      </dgm:prSet>
      <dgm:spPr/>
      <dgm:t>
        <a:bodyPr/>
        <a:lstStyle/>
        <a:p>
          <a:endParaRPr lang="pt-BR"/>
        </a:p>
      </dgm:t>
    </dgm:pt>
    <dgm:pt modelId="{FD593DC4-DCB5-433B-A3E8-19CFAA6D3D39}" type="pres">
      <dgm:prSet presAssocID="{817CF980-23E6-4B68-B4C8-CC86166DF60E}" presName="composite" presStyleCnt="0"/>
      <dgm:spPr/>
    </dgm:pt>
    <dgm:pt modelId="{F8182924-6212-48FB-9254-BD55F5563596}" type="pres">
      <dgm:prSet presAssocID="{817CF980-23E6-4B68-B4C8-CC86166DF60E}" presName="imgShp" presStyleLbl="fgImgPlace1" presStyleIdx="0" presStyleCnt="1" custLinFactNeighborX="-1829" custLinFactNeighborY="-4347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C70CA9B2-F30C-4EDD-9A8E-47BF9DA704DA}" type="pres">
      <dgm:prSet presAssocID="{817CF980-23E6-4B68-B4C8-CC86166DF60E}" presName="txShp" presStyleLbl="node1" presStyleIdx="0" presStyleCnt="1" custLinFactNeighborX="85" custLinFactNeighborY="575">
        <dgm:presLayoutVars>
          <dgm:bulletEnabled val="1"/>
        </dgm:presLayoutVars>
      </dgm:prSet>
      <dgm:spPr/>
      <dgm:t>
        <a:bodyPr/>
        <a:lstStyle/>
        <a:p>
          <a:endParaRPr lang="pt-BR"/>
        </a:p>
      </dgm:t>
    </dgm:pt>
  </dgm:ptLst>
  <dgm:cxnLst>
    <dgm:cxn modelId="{CCBD69CC-D64E-4131-BF6B-3C09CFD7F5F8}" type="presOf" srcId="{0364AAA9-B5A0-409D-998E-7896AA157B86}" destId="{10FE30D4-2B7B-46B3-BB6A-9E4DB77FA6F8}" srcOrd="0" destOrd="0" presId="urn:microsoft.com/office/officeart/2005/8/layout/vList3#1"/>
    <dgm:cxn modelId="{C2885F14-F785-4D00-AABD-100A5FED7D1F}" srcId="{0364AAA9-B5A0-409D-998E-7896AA157B86}" destId="{817CF980-23E6-4B68-B4C8-CC86166DF60E}" srcOrd="0" destOrd="0" parTransId="{47BCF124-1C33-4240-A1FF-47CC332FD849}" sibTransId="{26B9FA71-1C6E-408E-8F84-E360D06C4803}"/>
    <dgm:cxn modelId="{2CB55AFE-F8B3-4AF2-BF82-69616618BC59}" type="presOf" srcId="{817CF980-23E6-4B68-B4C8-CC86166DF60E}" destId="{C70CA9B2-F30C-4EDD-9A8E-47BF9DA704DA}" srcOrd="0" destOrd="0" presId="urn:microsoft.com/office/officeart/2005/8/layout/vList3#1"/>
    <dgm:cxn modelId="{8ECFB4A8-2DC8-4EE5-946B-C372B6FB0827}" type="presParOf" srcId="{10FE30D4-2B7B-46B3-BB6A-9E4DB77FA6F8}" destId="{FD593DC4-DCB5-433B-A3E8-19CFAA6D3D39}" srcOrd="0" destOrd="0" presId="urn:microsoft.com/office/officeart/2005/8/layout/vList3#1"/>
    <dgm:cxn modelId="{C44201DF-57AE-4602-AD0A-C9EA0B8F3F5C}" type="presParOf" srcId="{FD593DC4-DCB5-433B-A3E8-19CFAA6D3D39}" destId="{F8182924-6212-48FB-9254-BD55F5563596}" srcOrd="0" destOrd="0" presId="urn:microsoft.com/office/officeart/2005/8/layout/vList3#1"/>
    <dgm:cxn modelId="{FCA93EF8-573C-4C66-8383-562EBAE4FB68}" type="presParOf" srcId="{FD593DC4-DCB5-433B-A3E8-19CFAA6D3D39}" destId="{C70CA9B2-F30C-4EDD-9A8E-47BF9DA704DA}"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64AAA9-B5A0-409D-998E-7896AA157B86}" type="doc">
      <dgm:prSet loTypeId="urn:microsoft.com/office/officeart/2005/8/layout/vList3#1" loCatId="list" qsTypeId="urn:microsoft.com/office/officeart/2005/8/quickstyle/simple3" qsCatId="simple" csTypeId="urn:microsoft.com/office/officeart/2005/8/colors/colorful3" csCatId="colorful" phldr="1"/>
      <dgm:spPr/>
      <dgm:t>
        <a:bodyPr/>
        <a:lstStyle/>
        <a:p>
          <a:endParaRPr lang="pt-BR"/>
        </a:p>
      </dgm:t>
    </dgm:pt>
    <dgm:pt modelId="{817CF980-23E6-4B68-B4C8-CC86166DF60E}">
      <dgm:prSet/>
      <dgm:spPr/>
      <dgm:t>
        <a:bodyPr/>
        <a:lstStyle/>
        <a:p>
          <a:pPr rtl="0"/>
          <a:r>
            <a:rPr lang="pt-BR" b="1" dirty="0"/>
            <a:t>INTERNAÇÃO</a:t>
          </a:r>
          <a:endParaRPr lang="pt-BR" dirty="0"/>
        </a:p>
      </dgm:t>
    </dgm:pt>
    <dgm:pt modelId="{47BCF124-1C33-4240-A1FF-47CC332FD849}" type="parTrans" cxnId="{C2885F14-F785-4D00-AABD-100A5FED7D1F}">
      <dgm:prSet/>
      <dgm:spPr/>
      <dgm:t>
        <a:bodyPr/>
        <a:lstStyle/>
        <a:p>
          <a:endParaRPr lang="pt-BR"/>
        </a:p>
      </dgm:t>
    </dgm:pt>
    <dgm:pt modelId="{26B9FA71-1C6E-408E-8F84-E360D06C4803}" type="sibTrans" cxnId="{C2885F14-F785-4D00-AABD-100A5FED7D1F}">
      <dgm:prSet/>
      <dgm:spPr/>
      <dgm:t>
        <a:bodyPr/>
        <a:lstStyle/>
        <a:p>
          <a:endParaRPr lang="pt-BR"/>
        </a:p>
      </dgm:t>
    </dgm:pt>
    <dgm:pt modelId="{10FE30D4-2B7B-46B3-BB6A-9E4DB77FA6F8}" type="pres">
      <dgm:prSet presAssocID="{0364AAA9-B5A0-409D-998E-7896AA157B86}" presName="linearFlow" presStyleCnt="0">
        <dgm:presLayoutVars>
          <dgm:dir/>
          <dgm:resizeHandles val="exact"/>
        </dgm:presLayoutVars>
      </dgm:prSet>
      <dgm:spPr/>
      <dgm:t>
        <a:bodyPr/>
        <a:lstStyle/>
        <a:p>
          <a:endParaRPr lang="pt-BR"/>
        </a:p>
      </dgm:t>
    </dgm:pt>
    <dgm:pt modelId="{FD593DC4-DCB5-433B-A3E8-19CFAA6D3D39}" type="pres">
      <dgm:prSet presAssocID="{817CF980-23E6-4B68-B4C8-CC86166DF60E}" presName="composite" presStyleCnt="0"/>
      <dgm:spPr/>
    </dgm:pt>
    <dgm:pt modelId="{F8182924-6212-48FB-9254-BD55F5563596}" type="pres">
      <dgm:prSet presAssocID="{817CF980-23E6-4B68-B4C8-CC86166DF60E}" presName="imgShp" presStyleLbl="fgImgPlace1" presStyleIdx="0" presStyleCnt="1" custLinFactNeighborX="-1829" custLinFactNeighborY="-4347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C70CA9B2-F30C-4EDD-9A8E-47BF9DA704DA}" type="pres">
      <dgm:prSet presAssocID="{817CF980-23E6-4B68-B4C8-CC86166DF60E}" presName="txShp" presStyleLbl="node1" presStyleIdx="0" presStyleCnt="1" custLinFactNeighborX="85" custLinFactNeighborY="575">
        <dgm:presLayoutVars>
          <dgm:bulletEnabled val="1"/>
        </dgm:presLayoutVars>
      </dgm:prSet>
      <dgm:spPr/>
      <dgm:t>
        <a:bodyPr/>
        <a:lstStyle/>
        <a:p>
          <a:endParaRPr lang="pt-BR"/>
        </a:p>
      </dgm:t>
    </dgm:pt>
  </dgm:ptLst>
  <dgm:cxnLst>
    <dgm:cxn modelId="{CCBD69CC-D64E-4131-BF6B-3C09CFD7F5F8}" type="presOf" srcId="{0364AAA9-B5A0-409D-998E-7896AA157B86}" destId="{10FE30D4-2B7B-46B3-BB6A-9E4DB77FA6F8}" srcOrd="0" destOrd="0" presId="urn:microsoft.com/office/officeart/2005/8/layout/vList3#1"/>
    <dgm:cxn modelId="{C2885F14-F785-4D00-AABD-100A5FED7D1F}" srcId="{0364AAA9-B5A0-409D-998E-7896AA157B86}" destId="{817CF980-23E6-4B68-B4C8-CC86166DF60E}" srcOrd="0" destOrd="0" parTransId="{47BCF124-1C33-4240-A1FF-47CC332FD849}" sibTransId="{26B9FA71-1C6E-408E-8F84-E360D06C4803}"/>
    <dgm:cxn modelId="{2CB55AFE-F8B3-4AF2-BF82-69616618BC59}" type="presOf" srcId="{817CF980-23E6-4B68-B4C8-CC86166DF60E}" destId="{C70CA9B2-F30C-4EDD-9A8E-47BF9DA704DA}" srcOrd="0" destOrd="0" presId="urn:microsoft.com/office/officeart/2005/8/layout/vList3#1"/>
    <dgm:cxn modelId="{8ECFB4A8-2DC8-4EE5-946B-C372B6FB0827}" type="presParOf" srcId="{10FE30D4-2B7B-46B3-BB6A-9E4DB77FA6F8}" destId="{FD593DC4-DCB5-433B-A3E8-19CFAA6D3D39}" srcOrd="0" destOrd="0" presId="urn:microsoft.com/office/officeart/2005/8/layout/vList3#1"/>
    <dgm:cxn modelId="{C44201DF-57AE-4602-AD0A-C9EA0B8F3F5C}" type="presParOf" srcId="{FD593DC4-DCB5-433B-A3E8-19CFAA6D3D39}" destId="{F8182924-6212-48FB-9254-BD55F5563596}" srcOrd="0" destOrd="0" presId="urn:microsoft.com/office/officeart/2005/8/layout/vList3#1"/>
    <dgm:cxn modelId="{FCA93EF8-573C-4C66-8383-562EBAE4FB68}" type="presParOf" srcId="{FD593DC4-DCB5-433B-A3E8-19CFAA6D3D39}" destId="{C70CA9B2-F30C-4EDD-9A8E-47BF9DA704DA}"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64AAA9-B5A0-409D-998E-7896AA157B86}" type="doc">
      <dgm:prSet loTypeId="urn:microsoft.com/office/officeart/2005/8/layout/vList3#1" loCatId="list" qsTypeId="urn:microsoft.com/office/officeart/2005/8/quickstyle/simple3" qsCatId="simple" csTypeId="urn:microsoft.com/office/officeart/2005/8/colors/colorful3" csCatId="colorful" phldr="1"/>
      <dgm:spPr/>
      <dgm:t>
        <a:bodyPr/>
        <a:lstStyle/>
        <a:p>
          <a:endParaRPr lang="pt-BR"/>
        </a:p>
      </dgm:t>
    </dgm:pt>
    <dgm:pt modelId="{817CF980-23E6-4B68-B4C8-CC86166DF60E}">
      <dgm:prSet/>
      <dgm:spPr/>
      <dgm:t>
        <a:bodyPr/>
        <a:lstStyle/>
        <a:p>
          <a:pPr rtl="0"/>
          <a:r>
            <a:rPr lang="pt-BR" dirty="0" smtClean="0"/>
            <a:t>COLABORADORES</a:t>
          </a:r>
          <a:endParaRPr lang="pt-BR" dirty="0"/>
        </a:p>
      </dgm:t>
    </dgm:pt>
    <dgm:pt modelId="{47BCF124-1C33-4240-A1FF-47CC332FD849}" type="parTrans" cxnId="{C2885F14-F785-4D00-AABD-100A5FED7D1F}">
      <dgm:prSet/>
      <dgm:spPr/>
      <dgm:t>
        <a:bodyPr/>
        <a:lstStyle/>
        <a:p>
          <a:endParaRPr lang="pt-BR"/>
        </a:p>
      </dgm:t>
    </dgm:pt>
    <dgm:pt modelId="{26B9FA71-1C6E-408E-8F84-E360D06C4803}" type="sibTrans" cxnId="{C2885F14-F785-4D00-AABD-100A5FED7D1F}">
      <dgm:prSet/>
      <dgm:spPr/>
      <dgm:t>
        <a:bodyPr/>
        <a:lstStyle/>
        <a:p>
          <a:endParaRPr lang="pt-BR"/>
        </a:p>
      </dgm:t>
    </dgm:pt>
    <dgm:pt modelId="{10FE30D4-2B7B-46B3-BB6A-9E4DB77FA6F8}" type="pres">
      <dgm:prSet presAssocID="{0364AAA9-B5A0-409D-998E-7896AA157B86}" presName="linearFlow" presStyleCnt="0">
        <dgm:presLayoutVars>
          <dgm:dir/>
          <dgm:resizeHandles val="exact"/>
        </dgm:presLayoutVars>
      </dgm:prSet>
      <dgm:spPr/>
      <dgm:t>
        <a:bodyPr/>
        <a:lstStyle/>
        <a:p>
          <a:endParaRPr lang="pt-BR"/>
        </a:p>
      </dgm:t>
    </dgm:pt>
    <dgm:pt modelId="{FD593DC4-DCB5-433B-A3E8-19CFAA6D3D39}" type="pres">
      <dgm:prSet presAssocID="{817CF980-23E6-4B68-B4C8-CC86166DF60E}" presName="composite" presStyleCnt="0"/>
      <dgm:spPr/>
    </dgm:pt>
    <dgm:pt modelId="{F8182924-6212-48FB-9254-BD55F5563596}" type="pres">
      <dgm:prSet presAssocID="{817CF980-23E6-4B68-B4C8-CC86166DF60E}" presName="imgShp" presStyleLbl="fgImgPlace1" presStyleIdx="0" presStyleCnt="1" custLinFactNeighborX="-1829" custLinFactNeighborY="-4347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C70CA9B2-F30C-4EDD-9A8E-47BF9DA704DA}" type="pres">
      <dgm:prSet presAssocID="{817CF980-23E6-4B68-B4C8-CC86166DF60E}" presName="txShp" presStyleLbl="node1" presStyleIdx="0" presStyleCnt="1" custLinFactNeighborX="85" custLinFactNeighborY="575">
        <dgm:presLayoutVars>
          <dgm:bulletEnabled val="1"/>
        </dgm:presLayoutVars>
      </dgm:prSet>
      <dgm:spPr/>
      <dgm:t>
        <a:bodyPr/>
        <a:lstStyle/>
        <a:p>
          <a:endParaRPr lang="pt-BR"/>
        </a:p>
      </dgm:t>
    </dgm:pt>
  </dgm:ptLst>
  <dgm:cxnLst>
    <dgm:cxn modelId="{CCBD69CC-D64E-4131-BF6B-3C09CFD7F5F8}" type="presOf" srcId="{0364AAA9-B5A0-409D-998E-7896AA157B86}" destId="{10FE30D4-2B7B-46B3-BB6A-9E4DB77FA6F8}" srcOrd="0" destOrd="0" presId="urn:microsoft.com/office/officeart/2005/8/layout/vList3#1"/>
    <dgm:cxn modelId="{C2885F14-F785-4D00-AABD-100A5FED7D1F}" srcId="{0364AAA9-B5A0-409D-998E-7896AA157B86}" destId="{817CF980-23E6-4B68-B4C8-CC86166DF60E}" srcOrd="0" destOrd="0" parTransId="{47BCF124-1C33-4240-A1FF-47CC332FD849}" sibTransId="{26B9FA71-1C6E-408E-8F84-E360D06C4803}"/>
    <dgm:cxn modelId="{2CB55AFE-F8B3-4AF2-BF82-69616618BC59}" type="presOf" srcId="{817CF980-23E6-4B68-B4C8-CC86166DF60E}" destId="{C70CA9B2-F30C-4EDD-9A8E-47BF9DA704DA}" srcOrd="0" destOrd="0" presId="urn:microsoft.com/office/officeart/2005/8/layout/vList3#1"/>
    <dgm:cxn modelId="{8ECFB4A8-2DC8-4EE5-946B-C372B6FB0827}" type="presParOf" srcId="{10FE30D4-2B7B-46B3-BB6A-9E4DB77FA6F8}" destId="{FD593DC4-DCB5-433B-A3E8-19CFAA6D3D39}" srcOrd="0" destOrd="0" presId="urn:microsoft.com/office/officeart/2005/8/layout/vList3#1"/>
    <dgm:cxn modelId="{C44201DF-57AE-4602-AD0A-C9EA0B8F3F5C}" type="presParOf" srcId="{FD593DC4-DCB5-433B-A3E8-19CFAA6D3D39}" destId="{F8182924-6212-48FB-9254-BD55F5563596}" srcOrd="0" destOrd="0" presId="urn:microsoft.com/office/officeart/2005/8/layout/vList3#1"/>
    <dgm:cxn modelId="{FCA93EF8-573C-4C66-8383-562EBAE4FB68}" type="presParOf" srcId="{FD593DC4-DCB5-433B-A3E8-19CFAA6D3D39}" destId="{C70CA9B2-F30C-4EDD-9A8E-47BF9DA704DA}"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CA9B2-F30C-4EDD-9A8E-47BF9DA704DA}">
      <dsp:nvSpPr>
        <dsp:cNvPr id="0" name=""/>
        <dsp:cNvSpPr/>
      </dsp:nvSpPr>
      <dsp:spPr>
        <a:xfrm rot="10800000">
          <a:off x="2251487" y="0"/>
          <a:ext cx="6662443" cy="2270760"/>
        </a:xfrm>
        <a:prstGeom prst="homePlate">
          <a:avLst/>
        </a:prstGeom>
        <a:gradFill rotWithShape="0">
          <a:gsLst>
            <a:gs pos="0">
              <a:schemeClr val="accent3">
                <a:hueOff val="0"/>
                <a:satOff val="0"/>
                <a:lumOff val="0"/>
                <a:alphaOff val="0"/>
                <a:tint val="60000"/>
                <a:lumMod val="104000"/>
              </a:schemeClr>
            </a:gs>
            <a:gs pos="100000">
              <a:schemeClr val="accent3">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01342" tIns="240030" rIns="448056" bIns="240030" numCol="1" spcCol="1270" anchor="ctr" anchorCtr="0">
          <a:noAutofit/>
        </a:bodyPr>
        <a:lstStyle/>
        <a:p>
          <a:pPr lvl="0" algn="ctr" defTabSz="2800350" rtl="0">
            <a:lnSpc>
              <a:spcPct val="90000"/>
            </a:lnSpc>
            <a:spcBef>
              <a:spcPct val="0"/>
            </a:spcBef>
            <a:spcAft>
              <a:spcPct val="35000"/>
            </a:spcAft>
          </a:pPr>
          <a:r>
            <a:rPr lang="pt-BR" sz="6300" b="1" kern="1200" dirty="0"/>
            <a:t>PRONTO SOCORRO</a:t>
          </a:r>
          <a:endParaRPr lang="pt-BR" sz="6300" kern="1200" dirty="0"/>
        </a:p>
      </dsp:txBody>
      <dsp:txXfrm rot="10800000">
        <a:off x="2819177" y="0"/>
        <a:ext cx="6094753" cy="2270760"/>
      </dsp:txXfrm>
    </dsp:sp>
    <dsp:sp modelId="{F8182924-6212-48FB-9254-BD55F5563596}">
      <dsp:nvSpPr>
        <dsp:cNvPr id="0" name=""/>
        <dsp:cNvSpPr/>
      </dsp:nvSpPr>
      <dsp:spPr>
        <a:xfrm>
          <a:off x="1068912" y="0"/>
          <a:ext cx="2270760" cy="227076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CA9B2-F30C-4EDD-9A8E-47BF9DA704DA}">
      <dsp:nvSpPr>
        <dsp:cNvPr id="0" name=""/>
        <dsp:cNvSpPr/>
      </dsp:nvSpPr>
      <dsp:spPr>
        <a:xfrm rot="10800000">
          <a:off x="2251487" y="0"/>
          <a:ext cx="6662443" cy="2270760"/>
        </a:xfrm>
        <a:prstGeom prst="homePlate">
          <a:avLst/>
        </a:prstGeom>
        <a:gradFill rotWithShape="0">
          <a:gsLst>
            <a:gs pos="0">
              <a:schemeClr val="accent3">
                <a:hueOff val="0"/>
                <a:satOff val="0"/>
                <a:lumOff val="0"/>
                <a:alphaOff val="0"/>
                <a:tint val="60000"/>
                <a:lumMod val="104000"/>
              </a:schemeClr>
            </a:gs>
            <a:gs pos="100000">
              <a:schemeClr val="accent3">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01342" tIns="228600" rIns="426720" bIns="228600" numCol="1" spcCol="1270" anchor="ctr" anchorCtr="0">
          <a:noAutofit/>
        </a:bodyPr>
        <a:lstStyle/>
        <a:p>
          <a:pPr lvl="0" algn="ctr" defTabSz="2667000" rtl="0">
            <a:lnSpc>
              <a:spcPct val="90000"/>
            </a:lnSpc>
            <a:spcBef>
              <a:spcPct val="0"/>
            </a:spcBef>
            <a:spcAft>
              <a:spcPct val="35000"/>
            </a:spcAft>
          </a:pPr>
          <a:r>
            <a:rPr lang="pt-BR" sz="6000" b="1" kern="1200" dirty="0"/>
            <a:t>INTERNAÇÃO</a:t>
          </a:r>
          <a:endParaRPr lang="pt-BR" sz="6000" kern="1200" dirty="0"/>
        </a:p>
      </dsp:txBody>
      <dsp:txXfrm rot="10800000">
        <a:off x="2819177" y="0"/>
        <a:ext cx="6094753" cy="2270760"/>
      </dsp:txXfrm>
    </dsp:sp>
    <dsp:sp modelId="{F8182924-6212-48FB-9254-BD55F5563596}">
      <dsp:nvSpPr>
        <dsp:cNvPr id="0" name=""/>
        <dsp:cNvSpPr/>
      </dsp:nvSpPr>
      <dsp:spPr>
        <a:xfrm>
          <a:off x="1068912" y="0"/>
          <a:ext cx="2270760" cy="227076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CA9B2-F30C-4EDD-9A8E-47BF9DA704DA}">
      <dsp:nvSpPr>
        <dsp:cNvPr id="0" name=""/>
        <dsp:cNvSpPr/>
      </dsp:nvSpPr>
      <dsp:spPr>
        <a:xfrm rot="10800000">
          <a:off x="2251487" y="0"/>
          <a:ext cx="6662443" cy="2270760"/>
        </a:xfrm>
        <a:prstGeom prst="homePlate">
          <a:avLst/>
        </a:prstGeom>
        <a:gradFill rotWithShape="0">
          <a:gsLst>
            <a:gs pos="0">
              <a:schemeClr val="accent3">
                <a:hueOff val="0"/>
                <a:satOff val="0"/>
                <a:lumOff val="0"/>
                <a:alphaOff val="0"/>
                <a:tint val="60000"/>
                <a:lumMod val="104000"/>
              </a:schemeClr>
            </a:gs>
            <a:gs pos="100000">
              <a:schemeClr val="accent3">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01342" tIns="175260" rIns="327152" bIns="175260" numCol="1" spcCol="1270" anchor="ctr" anchorCtr="0">
          <a:noAutofit/>
        </a:bodyPr>
        <a:lstStyle/>
        <a:p>
          <a:pPr lvl="0" algn="ctr" defTabSz="2044700" rtl="0">
            <a:lnSpc>
              <a:spcPct val="90000"/>
            </a:lnSpc>
            <a:spcBef>
              <a:spcPct val="0"/>
            </a:spcBef>
            <a:spcAft>
              <a:spcPct val="35000"/>
            </a:spcAft>
          </a:pPr>
          <a:r>
            <a:rPr lang="pt-BR" sz="4600" kern="1200" dirty="0" smtClean="0"/>
            <a:t>COLABORADORES</a:t>
          </a:r>
          <a:endParaRPr lang="pt-BR" sz="4600" kern="1200" dirty="0"/>
        </a:p>
      </dsp:txBody>
      <dsp:txXfrm rot="10800000">
        <a:off x="2819177" y="0"/>
        <a:ext cx="6094753" cy="2270760"/>
      </dsp:txXfrm>
    </dsp:sp>
    <dsp:sp modelId="{F8182924-6212-48FB-9254-BD55F5563596}">
      <dsp:nvSpPr>
        <dsp:cNvPr id="0" name=""/>
        <dsp:cNvSpPr/>
      </dsp:nvSpPr>
      <dsp:spPr>
        <a:xfrm>
          <a:off x="1068912" y="0"/>
          <a:ext cx="2270760" cy="227076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pt-BR"/>
              <a:t>Clique para editar o título mestre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AC414DAE-D1E2-482A-8753-696F56E14BA9}" type="datetimeFigureOut">
              <a:rPr lang="pt-BR" smtClean="0"/>
              <a:t>08/04/2021</a:t>
            </a:fld>
            <a:endParaRPr lang="pt-BR"/>
          </a:p>
        </p:txBody>
      </p:sp>
      <p:sp>
        <p:nvSpPr>
          <p:cNvPr id="5" name="Footer Placeholder 4"/>
          <p:cNvSpPr>
            <a:spLocks noGrp="1"/>
          </p:cNvSpPr>
          <p:nvPr>
            <p:ph type="ftr" sz="quarter" idx="11"/>
          </p:nvPr>
        </p:nvSpPr>
        <p:spPr>
          <a:xfrm>
            <a:off x="5332412" y="5883275"/>
            <a:ext cx="4324044" cy="365125"/>
          </a:xfrm>
        </p:spPr>
        <p:txBody>
          <a:bodyPr/>
          <a:lstStyle/>
          <a:p>
            <a:endParaRPr lang="pt-BR"/>
          </a:p>
        </p:txBody>
      </p:sp>
      <p:sp>
        <p:nvSpPr>
          <p:cNvPr id="6" name="Slide Number Placeholder 5"/>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3503741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AC414DAE-D1E2-482A-8753-696F56E14BA9}" type="datetimeFigureOut">
              <a:rPr lang="pt-BR" smtClean="0"/>
              <a:t>08/04/2021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740558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pt-BR"/>
              <a:t>Clique para editar o título mestre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AC414DAE-D1E2-482A-8753-696F56E14BA9}" type="datetimeFigureOut">
              <a:rPr lang="pt-BR" smtClean="0"/>
              <a:t>08/04/2021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544615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AC414DAE-D1E2-482A-8753-696F56E14BA9}" type="datetimeFigureOut">
              <a:rPr lang="pt-BR" smtClean="0"/>
              <a:t>08/04/2021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3560710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pt-BR"/>
              <a:t>Clique para editar o título mestre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AC414DAE-D1E2-482A-8753-696F56E14BA9}" type="datetimeFigureOut">
              <a:rPr lang="pt-BR" smtClean="0"/>
              <a:t>08/04/2021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3265513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pt-BR"/>
              <a:t>Editar estilos de texto Mestre</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AC414DAE-D1E2-482A-8753-696F56E14BA9}" type="datetimeFigureOut">
              <a:rPr lang="pt-BR" smtClean="0"/>
              <a:t>08/04/2021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2478021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pt-BR"/>
              <a:t>Clique para editar o título mestre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pt-BR"/>
              <a:t>Editar estilos de texto Mestre</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AC414DAE-D1E2-482A-8753-696F56E14BA9}" type="datetimeFigureOut">
              <a:rPr lang="pt-BR" smtClean="0"/>
              <a:t>08/04/2021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4132022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AC414DAE-D1E2-482A-8753-696F56E14BA9}" type="datetimeFigureOut">
              <a:rPr lang="pt-BR" smtClean="0"/>
              <a:t>08/04/2021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2911642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AC414DAE-D1E2-482A-8753-696F56E14BA9}" type="datetimeFigureOut">
              <a:rPr lang="pt-BR" smtClean="0"/>
              <a:t>08/04/2021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377823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nchor="ct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AC414DAE-D1E2-482A-8753-696F56E14BA9}" type="datetimeFigureOut">
              <a:rPr lang="pt-BR" smtClean="0"/>
              <a:t>08/04/2021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a:xfrm>
            <a:off x="10951856" y="5867131"/>
            <a:ext cx="551167" cy="365125"/>
          </a:xfrm>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1040133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AC414DAE-D1E2-482A-8753-696F56E14BA9}" type="datetimeFigureOut">
              <a:rPr lang="pt-BR" smtClean="0"/>
              <a:t>08/04/2021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4289257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AC414DAE-D1E2-482A-8753-696F56E14BA9}" type="datetimeFigureOut">
              <a:rPr lang="pt-BR" smtClean="0"/>
              <a:t>08/04/2021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1714323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AC414DAE-D1E2-482A-8753-696F56E14BA9}" type="datetimeFigureOut">
              <a:rPr lang="pt-BR" smtClean="0"/>
              <a:t>08/04/2021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815268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AC414DAE-D1E2-482A-8753-696F56E14BA9}" type="datetimeFigureOut">
              <a:rPr lang="pt-BR" smtClean="0"/>
              <a:t>08/04/2021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112660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414DAE-D1E2-482A-8753-696F56E14BA9}" type="datetimeFigureOut">
              <a:rPr lang="pt-BR" smtClean="0"/>
              <a:t>08/04/2021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1761950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pt-BR"/>
              <a:t>Clique para editar o título mestre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AC414DAE-D1E2-482A-8753-696F56E14BA9}" type="datetimeFigureOut">
              <a:rPr lang="pt-BR" smtClean="0"/>
              <a:t>08/04/2021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2849287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pt-BR"/>
              <a:t>Clique para editar o título mestre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AC414DAE-D1E2-482A-8753-696F56E14BA9}" type="datetimeFigureOut">
              <a:rPr lang="pt-BR" smtClean="0"/>
              <a:t>08/04/2021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548395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C414DAE-D1E2-482A-8753-696F56E14BA9}" type="datetimeFigureOut">
              <a:rPr lang="pt-BR" smtClean="0"/>
              <a:t>08/04/2021</a:t>
            </a:fld>
            <a:endParaRPr lang="pt-B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t-B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CA99CE-CED5-46E1-9CDD-CC27DE1DA067}" type="slidenum">
              <a:rPr lang="pt-BR" smtClean="0"/>
              <a:t>‹nº›</a:t>
            </a:fld>
            <a:endParaRPr lang="pt-BR"/>
          </a:p>
        </p:txBody>
      </p:sp>
    </p:spTree>
    <p:extLst>
      <p:ext uri="{BB962C8B-B14F-4D97-AF65-F5344CB8AC3E}">
        <p14:creationId xmlns:p14="http://schemas.microsoft.com/office/powerpoint/2010/main" val="204696285"/>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 id="2147484007" r:id="rId13"/>
    <p:sldLayoutId id="2147484008" r:id="rId14"/>
    <p:sldLayoutId id="2147484009" r:id="rId15"/>
    <p:sldLayoutId id="2147484010" r:id="rId16"/>
    <p:sldLayoutId id="214748401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928401" y="873456"/>
            <a:ext cx="8574622" cy="3122811"/>
          </a:xfrm>
        </p:spPr>
        <p:txBody>
          <a:bodyPr>
            <a:normAutofit fontScale="90000"/>
          </a:bodyPr>
          <a:lstStyle/>
          <a:p>
            <a:pPr algn="ctr"/>
            <a:r>
              <a:rPr lang="pt-BR" dirty="0"/>
              <a:t>RELATORIO DA OUVIDORIA MÊS DE </a:t>
            </a:r>
            <a:r>
              <a:rPr lang="pt-BR" dirty="0" smtClean="0"/>
              <a:t>MARÇO </a:t>
            </a:r>
            <a:r>
              <a:rPr lang="pt-BR" dirty="0"/>
              <a:t/>
            </a:r>
            <a:br>
              <a:rPr lang="pt-BR" dirty="0"/>
            </a:br>
            <a:r>
              <a:rPr lang="pt-BR" sz="3600" dirty="0"/>
              <a:t>FUNSAU-NA</a:t>
            </a:r>
            <a:r>
              <a:rPr lang="pt-BR" dirty="0"/>
              <a:t/>
            </a:r>
            <a:br>
              <a:rPr lang="pt-BR" dirty="0"/>
            </a:br>
            <a:r>
              <a:rPr lang="pt-BR" sz="3100" dirty="0" smtClean="0"/>
              <a:t>2021</a:t>
            </a:r>
            <a:endParaRPr lang="pt-BR" sz="3100" dirty="0"/>
          </a:p>
        </p:txBody>
      </p:sp>
      <p:sp>
        <p:nvSpPr>
          <p:cNvPr id="3" name="Subtítulo 2"/>
          <p:cNvSpPr>
            <a:spLocks noGrp="1"/>
          </p:cNvSpPr>
          <p:nvPr>
            <p:ph type="subTitle" idx="1"/>
          </p:nvPr>
        </p:nvSpPr>
        <p:spPr>
          <a:xfrm>
            <a:off x="5295331" y="5581933"/>
            <a:ext cx="6741994" cy="1009935"/>
          </a:xfrm>
        </p:spPr>
        <p:txBody>
          <a:bodyPr>
            <a:normAutofit/>
          </a:bodyPr>
          <a:lstStyle/>
          <a:p>
            <a:pPr algn="l"/>
            <a:r>
              <a:rPr lang="pt-BR" dirty="0"/>
              <a:t>ELABORADO POR DIANIELY DELLA VALENTINA</a:t>
            </a:r>
          </a:p>
          <a:p>
            <a:pPr algn="l"/>
            <a:r>
              <a:rPr lang="pt-BR" dirty="0"/>
              <a:t>OUVIDORA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4765" y="0"/>
            <a:ext cx="1576200" cy="1045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6371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50126"/>
            <a:ext cx="10018713" cy="1187355"/>
          </a:xfrm>
        </p:spPr>
        <p:txBody>
          <a:bodyPr/>
          <a:lstStyle/>
          <a:p>
            <a:r>
              <a:rPr lang="pt-BR" b="1" dirty="0"/>
              <a:t>RECLAMAÇÕES</a:t>
            </a:r>
          </a:p>
        </p:txBody>
      </p:sp>
      <p:sp>
        <p:nvSpPr>
          <p:cNvPr id="3" name="Espaço Reservado para Conteúdo 2"/>
          <p:cNvSpPr>
            <a:spLocks noGrp="1"/>
          </p:cNvSpPr>
          <p:nvPr>
            <p:ph idx="1"/>
          </p:nvPr>
        </p:nvSpPr>
        <p:spPr>
          <a:xfrm>
            <a:off x="1484311" y="900752"/>
            <a:ext cx="10457480" cy="5254388"/>
          </a:xfrm>
        </p:spPr>
        <p:txBody>
          <a:bodyPr>
            <a:normAutofit/>
          </a:bodyPr>
          <a:lstStyle/>
          <a:p>
            <a:r>
              <a:rPr lang="pt-BR" i="1" dirty="0">
                <a:latin typeface="Times New Roman" panose="02020603050405020304" pitchFamily="18" charset="0"/>
                <a:cs typeface="Times New Roman" panose="02020603050405020304" pitchFamily="18" charset="0"/>
              </a:rPr>
              <a:t>	</a:t>
            </a:r>
            <a:r>
              <a:rPr lang="pt-BR" i="1" dirty="0" smtClean="0">
                <a:latin typeface="Times New Roman" panose="02020603050405020304" pitchFamily="18" charset="0"/>
                <a:cs typeface="Times New Roman" panose="02020603050405020304" pitchFamily="18" charset="0"/>
              </a:rPr>
              <a:t>	</a:t>
            </a:r>
            <a:r>
              <a:rPr lang="pt-BR" sz="3200" dirty="0" smtClean="0">
                <a:latin typeface="Times New Roman" panose="02020603050405020304" pitchFamily="18" charset="0"/>
                <a:cs typeface="Times New Roman" panose="02020603050405020304" pitchFamily="18" charset="0"/>
              </a:rPr>
              <a:t>Não houveram manifestações</a:t>
            </a:r>
            <a:endParaRPr lang="pt-BR" sz="3200" dirty="0">
              <a:latin typeface="Times New Roman" panose="02020603050405020304" pitchFamily="18" charset="0"/>
              <a:cs typeface="Times New Roman" panose="02020603050405020304" pitchFamily="18" charset="0"/>
            </a:endParaRPr>
          </a:p>
          <a:p>
            <a:pPr marL="0" indent="0">
              <a:buNone/>
            </a:pPr>
            <a:endParaRPr lang="pt-BR"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838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
            <a:ext cx="10018713" cy="1828800"/>
          </a:xfrm>
        </p:spPr>
        <p:txBody>
          <a:bodyPr>
            <a:normAutofit fontScale="90000"/>
          </a:bodyPr>
          <a:lstStyle/>
          <a:p>
            <a:r>
              <a:rPr lang="pt-BR" sz="3100" b="1" dirty="0"/>
              <a:t>AVALIAÇÃO DE ATENDIMENTO DE SERVIÇOS COMPLEMENTARES</a:t>
            </a:r>
            <a:r>
              <a:rPr lang="pt-BR" sz="3100" dirty="0"/>
              <a:t/>
            </a:r>
            <a:br>
              <a:rPr lang="pt-BR" sz="3100" dirty="0"/>
            </a:br>
            <a:r>
              <a:rPr lang="pt-BR" sz="2700" dirty="0"/>
              <a:t/>
            </a:r>
            <a:br>
              <a:rPr lang="pt-BR" sz="2700" dirty="0"/>
            </a:br>
            <a:r>
              <a:rPr lang="pt-BR" sz="2700" b="1" dirty="0"/>
              <a:t>RAIO X, ORTOPEDIA , ULTRASSON E LABORATORIO.</a:t>
            </a: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763037771"/>
              </p:ext>
            </p:extLst>
          </p:nvPr>
        </p:nvGraphicFramePr>
        <p:xfrm>
          <a:off x="2690558" y="1828801"/>
          <a:ext cx="9073723" cy="3016153"/>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p:cNvSpPr txBox="1"/>
          <p:nvPr/>
        </p:nvSpPr>
        <p:spPr>
          <a:xfrm>
            <a:off x="2429301" y="5103674"/>
            <a:ext cx="4341661" cy="1754326"/>
          </a:xfrm>
          <a:prstGeom prst="rect">
            <a:avLst/>
          </a:prstGeom>
          <a:noFill/>
        </p:spPr>
        <p:txBody>
          <a:bodyPr wrap="square" rtlCol="0">
            <a:spAutoFit/>
          </a:bodyPr>
          <a:lstStyle/>
          <a:p>
            <a:r>
              <a:rPr lang="pt-BR" b="1" dirty="0">
                <a:solidFill>
                  <a:schemeClr val="tx1">
                    <a:lumMod val="95000"/>
                    <a:lumOff val="5000"/>
                  </a:schemeClr>
                </a:solidFill>
                <a:latin typeface="Times New Roman" pitchFamily="18" charset="0"/>
                <a:cs typeface="Times New Roman" pitchFamily="18" charset="0"/>
              </a:rPr>
              <a:t>ÓTIMO: </a:t>
            </a:r>
            <a:r>
              <a:rPr lang="pt-BR" b="1" dirty="0" smtClean="0">
                <a:solidFill>
                  <a:schemeClr val="tx1">
                    <a:lumMod val="95000"/>
                    <a:lumOff val="5000"/>
                  </a:schemeClr>
                </a:solidFill>
                <a:latin typeface="Times New Roman" pitchFamily="18" charset="0"/>
                <a:cs typeface="Times New Roman" pitchFamily="18" charset="0"/>
              </a:rPr>
              <a:t>0</a:t>
            </a:r>
            <a:r>
              <a:rPr lang="pt-BR"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BOM: </a:t>
            </a:r>
            <a:r>
              <a:rPr lang="pt-BR" b="1" dirty="0" smtClean="0">
                <a:solidFill>
                  <a:schemeClr val="tx1">
                    <a:lumMod val="95000"/>
                    <a:lumOff val="5000"/>
                  </a:schemeClr>
                </a:solidFill>
                <a:latin typeface="Times New Roman" pitchFamily="18" charset="0"/>
                <a:cs typeface="Times New Roman" pitchFamily="18" charset="0"/>
              </a:rPr>
              <a:t>01 </a:t>
            </a:r>
            <a:r>
              <a:rPr lang="pt-BR" dirty="0" smtClean="0">
                <a:solidFill>
                  <a:schemeClr val="tx1">
                    <a:lumMod val="95000"/>
                    <a:lumOff val="5000"/>
                  </a:schemeClr>
                </a:solidFill>
                <a:latin typeface="Times New Roman" pitchFamily="18" charset="0"/>
                <a:cs typeface="Times New Roman" pitchFamily="18" charset="0"/>
              </a:rPr>
              <a:t>manifestações </a:t>
            </a:r>
            <a:r>
              <a:rPr lang="pt-BR" dirty="0">
                <a:solidFill>
                  <a:schemeClr val="tx1">
                    <a:lumMod val="95000"/>
                    <a:lumOff val="5000"/>
                  </a:schemeClr>
                </a:solidFill>
                <a:latin typeface="Times New Roman" pitchFamily="18" charset="0"/>
                <a:cs typeface="Times New Roman" pitchFamily="18" charset="0"/>
              </a:rPr>
              <a:t>recebidas</a:t>
            </a:r>
          </a:p>
          <a:p>
            <a:r>
              <a:rPr lang="pt-BR" b="1" dirty="0">
                <a:solidFill>
                  <a:schemeClr val="tx1">
                    <a:lumMod val="95000"/>
                    <a:lumOff val="5000"/>
                  </a:schemeClr>
                </a:solidFill>
                <a:latin typeface="Times New Roman" pitchFamily="18" charset="0"/>
                <a:cs typeface="Times New Roman" pitchFamily="18" charset="0"/>
              </a:rPr>
              <a:t>REGULAR: </a:t>
            </a:r>
            <a:r>
              <a:rPr lang="pt-BR" b="1" dirty="0" smtClean="0">
                <a:solidFill>
                  <a:schemeClr val="tx1">
                    <a:lumMod val="95000"/>
                    <a:lumOff val="5000"/>
                  </a:schemeClr>
                </a:solidFill>
                <a:latin typeface="Times New Roman" pitchFamily="18" charset="0"/>
                <a:cs typeface="Times New Roman" pitchFamily="18" charset="0"/>
              </a:rPr>
              <a:t>01</a:t>
            </a:r>
            <a:r>
              <a:rPr lang="pt-BR"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manifestação recebida</a:t>
            </a:r>
          </a:p>
          <a:p>
            <a:r>
              <a:rPr lang="pt-BR" b="1" dirty="0">
                <a:solidFill>
                  <a:schemeClr val="tx1">
                    <a:lumMod val="95000"/>
                    <a:lumOff val="5000"/>
                  </a:schemeClr>
                </a:solidFill>
                <a:latin typeface="Times New Roman" pitchFamily="18" charset="0"/>
                <a:cs typeface="Times New Roman" pitchFamily="18" charset="0"/>
              </a:rPr>
              <a:t>RUIM: </a:t>
            </a:r>
            <a:r>
              <a:rPr lang="pt-BR" b="1" dirty="0" smtClean="0">
                <a:solidFill>
                  <a:schemeClr val="tx1">
                    <a:lumMod val="95000"/>
                    <a:lumOff val="5000"/>
                  </a:schemeClr>
                </a:solidFill>
                <a:latin typeface="Times New Roman" pitchFamily="18" charset="0"/>
                <a:cs typeface="Times New Roman" pitchFamily="18" charset="0"/>
              </a:rPr>
              <a:t>0</a:t>
            </a:r>
            <a:r>
              <a:rPr lang="pt-BR"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manifestação recebida</a:t>
            </a:r>
          </a:p>
          <a:p>
            <a:endParaRPr lang="pt-BR"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NÃO AVALIARAM: </a:t>
            </a:r>
            <a:r>
              <a:rPr lang="pt-BR" b="1" dirty="0" smtClean="0">
                <a:solidFill>
                  <a:schemeClr val="tx1">
                    <a:lumMod val="95000"/>
                    <a:lumOff val="5000"/>
                  </a:schemeClr>
                </a:solidFill>
                <a:latin typeface="Times New Roman" pitchFamily="18" charset="0"/>
                <a:cs typeface="Times New Roman" pitchFamily="18" charset="0"/>
              </a:rPr>
              <a:t>18</a:t>
            </a:r>
            <a:endParaRPr lang="pt-BR" b="1" dirty="0">
              <a:solidFill>
                <a:schemeClr val="tx1">
                  <a:lumMod val="95000"/>
                  <a:lumOff val="5000"/>
                </a:schemeClr>
              </a:solidFill>
              <a:latin typeface="Times New Roman" pitchFamily="18" charset="0"/>
              <a:cs typeface="Times New Roman" pitchFamily="18"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2732671762"/>
              </p:ext>
            </p:extLst>
          </p:nvPr>
        </p:nvGraphicFramePr>
        <p:xfrm>
          <a:off x="6672783" y="5103674"/>
          <a:ext cx="4830240" cy="1754326"/>
        </p:xfrm>
        <a:graphic>
          <a:graphicData uri="http://schemas.openxmlformats.org/drawingml/2006/table">
            <a:tbl>
              <a:tblPr firstRow="1" bandRow="1">
                <a:tableStyleId>{21E4AEA4-8DFA-4A89-87EB-49C32662AFE0}</a:tableStyleId>
              </a:tblPr>
              <a:tblGrid>
                <a:gridCol w="1269990">
                  <a:extLst>
                    <a:ext uri="{9D8B030D-6E8A-4147-A177-3AD203B41FA5}">
                      <a16:colId xmlns:a16="http://schemas.microsoft.com/office/drawing/2014/main" val="20000"/>
                    </a:ext>
                  </a:extLst>
                </a:gridCol>
                <a:gridCol w="783255">
                  <a:extLst>
                    <a:ext uri="{9D8B030D-6E8A-4147-A177-3AD203B41FA5}">
                      <a16:colId xmlns:a16="http://schemas.microsoft.com/office/drawing/2014/main" val="20001"/>
                    </a:ext>
                  </a:extLst>
                </a:gridCol>
                <a:gridCol w="783255">
                  <a:extLst>
                    <a:ext uri="{9D8B030D-6E8A-4147-A177-3AD203B41FA5}">
                      <a16:colId xmlns:a16="http://schemas.microsoft.com/office/drawing/2014/main" val="20002"/>
                    </a:ext>
                  </a:extLst>
                </a:gridCol>
                <a:gridCol w="1139280">
                  <a:extLst>
                    <a:ext uri="{9D8B030D-6E8A-4147-A177-3AD203B41FA5}">
                      <a16:colId xmlns:a16="http://schemas.microsoft.com/office/drawing/2014/main" val="20003"/>
                    </a:ext>
                  </a:extLst>
                </a:gridCol>
                <a:gridCol w="854460">
                  <a:extLst>
                    <a:ext uri="{9D8B030D-6E8A-4147-A177-3AD203B41FA5}">
                      <a16:colId xmlns:a16="http://schemas.microsoft.com/office/drawing/2014/main" val="20004"/>
                    </a:ext>
                  </a:extLst>
                </a:gridCol>
              </a:tblGrid>
              <a:tr h="298678">
                <a:tc>
                  <a:txBody>
                    <a:bodyPr/>
                    <a:lstStyle/>
                    <a:p>
                      <a:endParaRPr lang="pt-BR" sz="1200" dirty="0"/>
                    </a:p>
                  </a:txBody>
                  <a:tcPr/>
                </a:tc>
                <a:tc>
                  <a:txBody>
                    <a:bodyPr/>
                    <a:lstStyle/>
                    <a:p>
                      <a:pPr algn="ctr"/>
                      <a:r>
                        <a:rPr lang="pt-BR" sz="1200" dirty="0"/>
                        <a:t>ÓTIMO </a:t>
                      </a:r>
                    </a:p>
                  </a:txBody>
                  <a:tcPr/>
                </a:tc>
                <a:tc>
                  <a:txBody>
                    <a:bodyPr/>
                    <a:lstStyle/>
                    <a:p>
                      <a:pPr algn="ctr"/>
                      <a:r>
                        <a:rPr lang="pt-BR" sz="1200" dirty="0"/>
                        <a:t>BOM </a:t>
                      </a:r>
                    </a:p>
                  </a:txBody>
                  <a:tcPr/>
                </a:tc>
                <a:tc>
                  <a:txBody>
                    <a:bodyPr/>
                    <a:lstStyle/>
                    <a:p>
                      <a:pPr algn="ctr"/>
                      <a:r>
                        <a:rPr lang="pt-BR" sz="1200" dirty="0"/>
                        <a:t>REGULAR</a:t>
                      </a:r>
                    </a:p>
                  </a:txBody>
                  <a:tcPr/>
                </a:tc>
                <a:tc>
                  <a:txBody>
                    <a:bodyPr/>
                    <a:lstStyle/>
                    <a:p>
                      <a:pPr algn="ctr"/>
                      <a:r>
                        <a:rPr lang="pt-BR" sz="1200" dirty="0"/>
                        <a:t>RUIM</a:t>
                      </a:r>
                    </a:p>
                  </a:txBody>
                  <a:tcPr/>
                </a:tc>
                <a:extLst>
                  <a:ext uri="{0D108BD9-81ED-4DB2-BD59-A6C34878D82A}">
                    <a16:rowId xmlns:a16="http://schemas.microsoft.com/office/drawing/2014/main" val="10000"/>
                  </a:ext>
                </a:extLst>
              </a:tr>
              <a:tr h="363912">
                <a:tc>
                  <a:txBody>
                    <a:bodyPr/>
                    <a:lstStyle/>
                    <a:p>
                      <a:r>
                        <a:rPr lang="pt-BR" sz="1000" dirty="0"/>
                        <a:t>RAIO</a:t>
                      </a:r>
                      <a:r>
                        <a:rPr lang="pt-BR" sz="1000" baseline="0" dirty="0"/>
                        <a:t> X</a:t>
                      </a:r>
                      <a:endParaRPr lang="pt-BR" sz="1000" dirty="0"/>
                    </a:p>
                  </a:txBody>
                  <a:tcPr/>
                </a:tc>
                <a:tc>
                  <a:txBody>
                    <a:bodyPr/>
                    <a:lstStyle/>
                    <a:p>
                      <a:pPr algn="ctr"/>
                      <a:r>
                        <a:rPr lang="pt-BR" sz="1200" dirty="0" smtClean="0"/>
                        <a:t>0</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1"/>
                  </a:ext>
                </a:extLst>
              </a:tr>
              <a:tr h="363912">
                <a:tc>
                  <a:txBody>
                    <a:bodyPr/>
                    <a:lstStyle/>
                    <a:p>
                      <a:r>
                        <a:rPr lang="pt-BR" sz="1000" dirty="0"/>
                        <a:t>ORTOPEDIA</a:t>
                      </a:r>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2"/>
                  </a:ext>
                </a:extLst>
              </a:tr>
              <a:tr h="363912">
                <a:tc>
                  <a:txBody>
                    <a:bodyPr/>
                    <a:lstStyle/>
                    <a:p>
                      <a:r>
                        <a:rPr lang="pt-BR" sz="1000" dirty="0"/>
                        <a:t>ULTRASSOM</a:t>
                      </a:r>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3"/>
                  </a:ext>
                </a:extLst>
              </a:tr>
              <a:tr h="363912">
                <a:tc>
                  <a:txBody>
                    <a:bodyPr/>
                    <a:lstStyle/>
                    <a:p>
                      <a:r>
                        <a:rPr lang="pt-BR" sz="1000" dirty="0"/>
                        <a:t>LABORATÓRIO</a:t>
                      </a:r>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02074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79845" y="14514"/>
            <a:ext cx="10018713" cy="2306472"/>
          </a:xfrm>
        </p:spPr>
        <p:txBody>
          <a:bodyPr>
            <a:normAutofit fontScale="90000"/>
          </a:bodyPr>
          <a:lstStyle/>
          <a:p>
            <a:r>
              <a:rPr lang="pt-BR" sz="3600" b="1" dirty="0"/>
              <a:t/>
            </a:r>
            <a:br>
              <a:rPr lang="pt-BR" sz="3600" b="1" dirty="0"/>
            </a:br>
            <a:r>
              <a:rPr lang="pt-BR" sz="3600" b="1" dirty="0"/>
              <a:t>AVALIAÇÃO DE QUALIDADE DAS INSTALAÇÕES</a:t>
            </a:r>
            <a:br>
              <a:rPr lang="pt-BR" sz="3600" b="1" dirty="0"/>
            </a:br>
            <a:r>
              <a:rPr lang="pt-BR" sz="3600" b="1" dirty="0"/>
              <a:t/>
            </a:r>
            <a:br>
              <a:rPr lang="pt-BR" sz="3600" b="1" dirty="0"/>
            </a:br>
            <a:r>
              <a:rPr lang="pt-BR" sz="3100" b="1" dirty="0"/>
              <a:t>ORGANIZAÇÃO, HIGIENIZAÇÃO X LIMPEZA E ACOMODAÇÃO OFERECIDA</a:t>
            </a:r>
            <a:r>
              <a:rPr lang="pt-BR" b="1" dirty="0"/>
              <a:t/>
            </a:r>
            <a:br>
              <a:rPr lang="pt-BR" b="1" dirty="0"/>
            </a:br>
            <a:endParaRPr lang="pt-BR" b="1"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058265851"/>
              </p:ext>
            </p:extLst>
          </p:nvPr>
        </p:nvGraphicFramePr>
        <p:xfrm>
          <a:off x="2224584" y="2197717"/>
          <a:ext cx="9105314" cy="2628958"/>
        </p:xfrm>
        <a:graphic>
          <a:graphicData uri="http://schemas.openxmlformats.org/drawingml/2006/chart">
            <c:chart xmlns:c="http://schemas.openxmlformats.org/drawingml/2006/chart" xmlns:r="http://schemas.openxmlformats.org/officeDocument/2006/relationships" r:id="rId2"/>
          </a:graphicData>
        </a:graphic>
      </p:graphicFrame>
      <p:sp>
        <p:nvSpPr>
          <p:cNvPr id="7" name="CaixaDeTexto 6"/>
          <p:cNvSpPr txBox="1"/>
          <p:nvPr/>
        </p:nvSpPr>
        <p:spPr>
          <a:xfrm>
            <a:off x="2224584" y="4826675"/>
            <a:ext cx="4009303" cy="2031325"/>
          </a:xfrm>
          <a:prstGeom prst="rect">
            <a:avLst/>
          </a:prstGeom>
          <a:noFill/>
        </p:spPr>
        <p:txBody>
          <a:bodyPr wrap="square" rtlCol="0">
            <a:spAutoFit/>
          </a:bodyPr>
          <a:lstStyle/>
          <a:p>
            <a:r>
              <a:rPr lang="pt-BR" b="1" dirty="0">
                <a:solidFill>
                  <a:schemeClr val="tx1">
                    <a:lumMod val="95000"/>
                    <a:lumOff val="5000"/>
                  </a:schemeClr>
                </a:solidFill>
                <a:latin typeface="Times New Roman" pitchFamily="18" charset="0"/>
                <a:cs typeface="Times New Roman" pitchFamily="18" charset="0"/>
              </a:rPr>
              <a:t>ÓTIMO:</a:t>
            </a:r>
            <a:r>
              <a:rPr lang="pt-BR" dirty="0">
                <a:solidFill>
                  <a:schemeClr val="tx1">
                    <a:lumMod val="95000"/>
                    <a:lumOff val="5000"/>
                  </a:schemeClr>
                </a:solidFill>
                <a:latin typeface="Times New Roman" pitchFamily="18" charset="0"/>
                <a:cs typeface="Times New Roman" pitchFamily="18" charset="0"/>
              </a:rPr>
              <a:t> </a:t>
            </a:r>
            <a:r>
              <a:rPr lang="pt-BR" dirty="0" smtClean="0">
                <a:solidFill>
                  <a:schemeClr val="tx1">
                    <a:lumMod val="95000"/>
                    <a:lumOff val="5000"/>
                  </a:schemeClr>
                </a:solidFill>
                <a:latin typeface="Times New Roman" pitchFamily="18" charset="0"/>
                <a:cs typeface="Times New Roman" pitchFamily="18" charset="0"/>
              </a:rPr>
              <a:t>0</a:t>
            </a:r>
            <a:r>
              <a:rPr lang="pt-BR" b="1" dirty="0">
                <a:solidFill>
                  <a:schemeClr val="tx1">
                    <a:lumMod val="95000"/>
                    <a:lumOff val="5000"/>
                  </a:schemeClr>
                </a:solidFill>
                <a:latin typeface="Times New Roman" pitchFamily="18" charset="0"/>
                <a:cs typeface="Times New Roman" pitchFamily="18" charset="0"/>
              </a:rPr>
              <a:t>2</a:t>
            </a:r>
            <a:r>
              <a:rPr lang="pt-BR" b="1" dirty="0" smtClean="0">
                <a:solidFill>
                  <a:schemeClr val="tx1">
                    <a:lumMod val="95000"/>
                    <a:lumOff val="5000"/>
                  </a:schemeClr>
                </a:solidFill>
                <a:latin typeface="Times New Roman" pitchFamily="18" charset="0"/>
                <a:cs typeface="Times New Roman" pitchFamily="18" charset="0"/>
              </a:rPr>
              <a:t> </a:t>
            </a:r>
            <a:r>
              <a:rPr lang="pt-BR" dirty="0" smtClean="0">
                <a:solidFill>
                  <a:schemeClr val="tx1">
                    <a:lumMod val="95000"/>
                    <a:lumOff val="5000"/>
                  </a:schemeClr>
                </a:solidFill>
                <a:latin typeface="Times New Roman" pitchFamily="18" charset="0"/>
                <a:cs typeface="Times New Roman" pitchFamily="18" charset="0"/>
              </a:rPr>
              <a:t>manifestações </a:t>
            </a:r>
            <a:r>
              <a:rPr lang="pt-BR" dirty="0">
                <a:solidFill>
                  <a:schemeClr val="tx1">
                    <a:lumMod val="95000"/>
                    <a:lumOff val="5000"/>
                  </a:schemeClr>
                </a:solidFill>
                <a:latin typeface="Times New Roman" pitchFamily="18" charset="0"/>
                <a:cs typeface="Times New Roman" pitchFamily="18" charset="0"/>
              </a:rPr>
              <a:t>recebidas</a:t>
            </a:r>
          </a:p>
          <a:p>
            <a:r>
              <a:rPr lang="pt-BR" b="1" dirty="0">
                <a:solidFill>
                  <a:schemeClr val="tx1">
                    <a:lumMod val="95000"/>
                    <a:lumOff val="5000"/>
                  </a:schemeClr>
                </a:solidFill>
                <a:latin typeface="Times New Roman" pitchFamily="18" charset="0"/>
                <a:cs typeface="Times New Roman" pitchFamily="18" charset="0"/>
              </a:rPr>
              <a:t>BOM: </a:t>
            </a:r>
            <a:r>
              <a:rPr lang="pt-BR"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05 </a:t>
            </a:r>
            <a:r>
              <a:rPr lang="pt-BR" dirty="0" smtClean="0">
                <a:solidFill>
                  <a:schemeClr val="tx1">
                    <a:lumMod val="95000"/>
                    <a:lumOff val="5000"/>
                  </a:schemeClr>
                </a:solidFill>
                <a:latin typeface="Times New Roman" pitchFamily="18" charset="0"/>
                <a:cs typeface="Times New Roman" pitchFamily="18" charset="0"/>
              </a:rPr>
              <a:t>manifestação </a:t>
            </a:r>
            <a:r>
              <a:rPr lang="pt-BR" dirty="0">
                <a:solidFill>
                  <a:schemeClr val="tx1">
                    <a:lumMod val="95000"/>
                    <a:lumOff val="5000"/>
                  </a:schemeClr>
                </a:solidFill>
                <a:latin typeface="Times New Roman" pitchFamily="18" charset="0"/>
                <a:cs typeface="Times New Roman" pitchFamily="18" charset="0"/>
              </a:rPr>
              <a:t>recebida</a:t>
            </a:r>
          </a:p>
          <a:p>
            <a:r>
              <a:rPr lang="pt-BR" b="1" dirty="0">
                <a:solidFill>
                  <a:schemeClr val="tx1">
                    <a:lumMod val="95000"/>
                    <a:lumOff val="5000"/>
                  </a:schemeClr>
                </a:solidFill>
                <a:latin typeface="Times New Roman" pitchFamily="18" charset="0"/>
                <a:cs typeface="Times New Roman" pitchFamily="18" charset="0"/>
              </a:rPr>
              <a:t>REGULAR: </a:t>
            </a:r>
            <a:r>
              <a:rPr lang="pt-BR" b="1" dirty="0" smtClean="0">
                <a:solidFill>
                  <a:schemeClr val="tx1">
                    <a:lumMod val="95000"/>
                    <a:lumOff val="5000"/>
                  </a:schemeClr>
                </a:solidFill>
                <a:latin typeface="Times New Roman" pitchFamily="18" charset="0"/>
                <a:cs typeface="Times New Roman" pitchFamily="18" charset="0"/>
              </a:rPr>
              <a:t>01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RUIM: </a:t>
            </a:r>
            <a:r>
              <a:rPr lang="pt-BR" b="1" dirty="0" smtClean="0">
                <a:solidFill>
                  <a:schemeClr val="tx1">
                    <a:lumMod val="95000"/>
                    <a:lumOff val="5000"/>
                  </a:schemeClr>
                </a:solidFill>
                <a:latin typeface="Times New Roman" pitchFamily="18" charset="0"/>
                <a:cs typeface="Times New Roman" pitchFamily="18" charset="0"/>
              </a:rPr>
              <a:t>0 </a:t>
            </a:r>
            <a:r>
              <a:rPr lang="pt-BR" dirty="0" smtClean="0">
                <a:solidFill>
                  <a:schemeClr val="tx1">
                    <a:lumMod val="95000"/>
                    <a:lumOff val="5000"/>
                  </a:schemeClr>
                </a:solidFill>
                <a:latin typeface="Times New Roman" pitchFamily="18" charset="0"/>
                <a:cs typeface="Times New Roman" pitchFamily="18" charset="0"/>
              </a:rPr>
              <a:t>manifestações </a:t>
            </a:r>
            <a:r>
              <a:rPr lang="pt-BR" dirty="0">
                <a:solidFill>
                  <a:schemeClr val="tx1">
                    <a:lumMod val="95000"/>
                    <a:lumOff val="5000"/>
                  </a:schemeClr>
                </a:solidFill>
                <a:latin typeface="Times New Roman" pitchFamily="18" charset="0"/>
                <a:cs typeface="Times New Roman" pitchFamily="18" charset="0"/>
              </a:rPr>
              <a:t>recebidas</a:t>
            </a:r>
          </a:p>
          <a:p>
            <a:endParaRPr lang="pt-BR"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NÃO AVALIARAM: </a:t>
            </a:r>
            <a:r>
              <a:rPr lang="pt-BR" b="1" dirty="0" smtClean="0">
                <a:solidFill>
                  <a:schemeClr val="tx1">
                    <a:lumMod val="95000"/>
                    <a:lumOff val="5000"/>
                  </a:schemeClr>
                </a:solidFill>
                <a:latin typeface="Times New Roman" pitchFamily="18" charset="0"/>
                <a:cs typeface="Times New Roman" pitchFamily="18" charset="0"/>
              </a:rPr>
              <a:t>07</a:t>
            </a:r>
            <a:endParaRPr lang="pt-BR" b="1" dirty="0">
              <a:solidFill>
                <a:schemeClr val="tx1">
                  <a:lumMod val="95000"/>
                  <a:lumOff val="5000"/>
                </a:schemeClr>
              </a:solidFill>
              <a:latin typeface="Times New Roman" pitchFamily="18" charset="0"/>
              <a:cs typeface="Times New Roman" pitchFamily="18" charset="0"/>
            </a:endParaRPr>
          </a:p>
          <a:p>
            <a:endParaRPr lang="pt-BR" b="1" dirty="0">
              <a:solidFill>
                <a:schemeClr val="tx1">
                  <a:lumMod val="95000"/>
                  <a:lumOff val="5000"/>
                </a:schemeClr>
              </a:solidFill>
              <a:latin typeface="Times New Roman" pitchFamily="18" charset="0"/>
              <a:cs typeface="Times New Roman" pitchFamily="18" charset="0"/>
            </a:endParaRPr>
          </a:p>
        </p:txBody>
      </p:sp>
      <p:graphicFrame>
        <p:nvGraphicFramePr>
          <p:cNvPr id="9" name="Tabela 8"/>
          <p:cNvGraphicFramePr>
            <a:graphicFrameLocks noGrp="1"/>
          </p:cNvGraphicFramePr>
          <p:nvPr>
            <p:extLst>
              <p:ext uri="{D42A27DB-BD31-4B8C-83A1-F6EECF244321}">
                <p14:modId xmlns:p14="http://schemas.microsoft.com/office/powerpoint/2010/main" val="3430996074"/>
              </p:ext>
            </p:extLst>
          </p:nvPr>
        </p:nvGraphicFramePr>
        <p:xfrm>
          <a:off x="6482687" y="4928950"/>
          <a:ext cx="4847211" cy="1470457"/>
        </p:xfrm>
        <a:graphic>
          <a:graphicData uri="http://schemas.openxmlformats.org/drawingml/2006/table">
            <a:tbl>
              <a:tblPr firstRow="1" bandRow="1">
                <a:tableStyleId>{21E4AEA4-8DFA-4A89-87EB-49C32662AFE0}</a:tableStyleId>
              </a:tblPr>
              <a:tblGrid>
                <a:gridCol w="1274452">
                  <a:extLst>
                    <a:ext uri="{9D8B030D-6E8A-4147-A177-3AD203B41FA5}">
                      <a16:colId xmlns:a16="http://schemas.microsoft.com/office/drawing/2014/main" val="20000"/>
                    </a:ext>
                  </a:extLst>
                </a:gridCol>
                <a:gridCol w="786007">
                  <a:extLst>
                    <a:ext uri="{9D8B030D-6E8A-4147-A177-3AD203B41FA5}">
                      <a16:colId xmlns:a16="http://schemas.microsoft.com/office/drawing/2014/main" val="20001"/>
                    </a:ext>
                  </a:extLst>
                </a:gridCol>
                <a:gridCol w="786007">
                  <a:extLst>
                    <a:ext uri="{9D8B030D-6E8A-4147-A177-3AD203B41FA5}">
                      <a16:colId xmlns:a16="http://schemas.microsoft.com/office/drawing/2014/main" val="20002"/>
                    </a:ext>
                  </a:extLst>
                </a:gridCol>
                <a:gridCol w="1143283">
                  <a:extLst>
                    <a:ext uri="{9D8B030D-6E8A-4147-A177-3AD203B41FA5}">
                      <a16:colId xmlns:a16="http://schemas.microsoft.com/office/drawing/2014/main" val="20003"/>
                    </a:ext>
                  </a:extLst>
                </a:gridCol>
                <a:gridCol w="857462">
                  <a:extLst>
                    <a:ext uri="{9D8B030D-6E8A-4147-A177-3AD203B41FA5}">
                      <a16:colId xmlns:a16="http://schemas.microsoft.com/office/drawing/2014/main" val="20004"/>
                    </a:ext>
                  </a:extLst>
                </a:gridCol>
              </a:tblGrid>
              <a:tr h="280582">
                <a:tc>
                  <a:txBody>
                    <a:bodyPr/>
                    <a:lstStyle/>
                    <a:p>
                      <a:endParaRPr lang="pt-BR" sz="1200" dirty="0"/>
                    </a:p>
                  </a:txBody>
                  <a:tcPr/>
                </a:tc>
                <a:tc>
                  <a:txBody>
                    <a:bodyPr/>
                    <a:lstStyle/>
                    <a:p>
                      <a:pPr algn="ctr"/>
                      <a:r>
                        <a:rPr lang="pt-BR" sz="1200" dirty="0"/>
                        <a:t>ÓTIMO </a:t>
                      </a:r>
                    </a:p>
                  </a:txBody>
                  <a:tcPr/>
                </a:tc>
                <a:tc>
                  <a:txBody>
                    <a:bodyPr/>
                    <a:lstStyle/>
                    <a:p>
                      <a:pPr algn="ctr"/>
                      <a:r>
                        <a:rPr lang="pt-BR" sz="1200" dirty="0"/>
                        <a:t>BOM </a:t>
                      </a:r>
                    </a:p>
                  </a:txBody>
                  <a:tcPr/>
                </a:tc>
                <a:tc>
                  <a:txBody>
                    <a:bodyPr/>
                    <a:lstStyle/>
                    <a:p>
                      <a:pPr algn="ctr"/>
                      <a:r>
                        <a:rPr lang="pt-BR" sz="1200" dirty="0"/>
                        <a:t>REGULAR</a:t>
                      </a:r>
                    </a:p>
                  </a:txBody>
                  <a:tcPr/>
                </a:tc>
                <a:tc>
                  <a:txBody>
                    <a:bodyPr/>
                    <a:lstStyle/>
                    <a:p>
                      <a:pPr algn="ctr"/>
                      <a:r>
                        <a:rPr lang="pt-BR" sz="1200" dirty="0"/>
                        <a:t>RUIM</a:t>
                      </a:r>
                    </a:p>
                  </a:txBody>
                  <a:tcPr/>
                </a:tc>
                <a:extLst>
                  <a:ext uri="{0D108BD9-81ED-4DB2-BD59-A6C34878D82A}">
                    <a16:rowId xmlns:a16="http://schemas.microsoft.com/office/drawing/2014/main" val="10000"/>
                  </a:ext>
                </a:extLst>
              </a:tr>
              <a:tr h="405285">
                <a:tc>
                  <a:txBody>
                    <a:bodyPr/>
                    <a:lstStyle/>
                    <a:p>
                      <a:r>
                        <a:rPr lang="pt-BR" sz="1000" dirty="0"/>
                        <a:t>ORGANIZAÇÃO</a:t>
                      </a:r>
                      <a:r>
                        <a:rPr lang="pt-BR" sz="1000" baseline="0" dirty="0"/>
                        <a:t> DOS SETORES</a:t>
                      </a:r>
                      <a:endParaRPr lang="pt-BR" sz="1000" dirty="0"/>
                    </a:p>
                  </a:txBody>
                  <a:tcPr/>
                </a:tc>
                <a:tc>
                  <a:txBody>
                    <a:bodyPr/>
                    <a:lstStyle/>
                    <a:p>
                      <a:pPr algn="ctr"/>
                      <a:r>
                        <a:rPr lang="pt-BR" sz="1200" dirty="0" smtClean="0"/>
                        <a:t>01</a:t>
                      </a:r>
                      <a:endParaRPr lang="pt-BR" sz="1200" dirty="0"/>
                    </a:p>
                  </a:txBody>
                  <a:tcPr/>
                </a:tc>
                <a:tc>
                  <a:txBody>
                    <a:bodyPr/>
                    <a:lstStyle/>
                    <a:p>
                      <a:pPr algn="ctr"/>
                      <a:r>
                        <a:rPr lang="pt-BR" sz="1200" dirty="0" smtClean="0"/>
                        <a:t>02</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1"/>
                  </a:ext>
                </a:extLst>
              </a:tr>
              <a:tr h="405285">
                <a:tc>
                  <a:txBody>
                    <a:bodyPr/>
                    <a:lstStyle/>
                    <a:p>
                      <a:r>
                        <a:rPr lang="pt-BR" sz="1000" dirty="0"/>
                        <a:t>LIMPEZA</a:t>
                      </a:r>
                      <a:r>
                        <a:rPr lang="pt-BR" sz="1000" baseline="0" dirty="0"/>
                        <a:t> X HIGIENIZAÇÃO</a:t>
                      </a:r>
                      <a:endParaRPr lang="pt-BR" sz="1000" dirty="0"/>
                    </a:p>
                  </a:txBody>
                  <a:tcPr/>
                </a:tc>
                <a:tc>
                  <a:txBody>
                    <a:bodyPr/>
                    <a:lstStyle/>
                    <a:p>
                      <a:pPr algn="ctr"/>
                      <a:r>
                        <a:rPr lang="pt-BR" sz="1200" dirty="0" smtClean="0"/>
                        <a:t>01</a:t>
                      </a:r>
                      <a:endParaRPr lang="pt-BR" sz="1200" dirty="0"/>
                    </a:p>
                  </a:txBody>
                  <a:tcPr/>
                </a:tc>
                <a:tc>
                  <a:txBody>
                    <a:bodyPr/>
                    <a:lstStyle/>
                    <a:p>
                      <a:pPr algn="ctr"/>
                      <a:r>
                        <a:rPr lang="pt-BR" sz="1200" dirty="0" smtClean="0"/>
                        <a:t>02</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a:t>0</a:t>
                      </a:r>
                    </a:p>
                  </a:txBody>
                  <a:tcPr/>
                </a:tc>
                <a:extLst>
                  <a:ext uri="{0D108BD9-81ED-4DB2-BD59-A6C34878D82A}">
                    <a16:rowId xmlns:a16="http://schemas.microsoft.com/office/drawing/2014/main" val="10002"/>
                  </a:ext>
                </a:extLst>
              </a:tr>
              <a:tr h="379305">
                <a:tc>
                  <a:txBody>
                    <a:bodyPr/>
                    <a:lstStyle/>
                    <a:p>
                      <a:r>
                        <a:rPr lang="pt-BR" sz="1000" dirty="0"/>
                        <a:t>ACOMODAÇÃO</a:t>
                      </a:r>
                    </a:p>
                  </a:txBody>
                  <a:tcPr/>
                </a:tc>
                <a:tc>
                  <a:txBody>
                    <a:bodyPr/>
                    <a:lstStyle/>
                    <a:p>
                      <a:pPr algn="ctr"/>
                      <a:r>
                        <a:rPr lang="pt-BR" sz="1200" dirty="0" smtClean="0"/>
                        <a:t>0</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73567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25082" y="204717"/>
            <a:ext cx="8065827" cy="1160060"/>
          </a:xfrm>
        </p:spPr>
        <p:txBody>
          <a:bodyPr>
            <a:normAutofit fontScale="90000"/>
          </a:bodyPr>
          <a:lstStyle/>
          <a:p>
            <a:r>
              <a:rPr lang="pt-BR" b="1" dirty="0"/>
              <a:t>TEMPO DE ESPERA NO PRONTO SOCORRO </a:t>
            </a:r>
          </a:p>
        </p:txBody>
      </p:sp>
      <p:sp>
        <p:nvSpPr>
          <p:cNvPr id="3" name="Espaço Reservado para Conteúdo 2"/>
          <p:cNvSpPr>
            <a:spLocks noGrp="1"/>
          </p:cNvSpPr>
          <p:nvPr>
            <p:ph idx="1"/>
          </p:nvPr>
        </p:nvSpPr>
        <p:spPr>
          <a:xfrm>
            <a:off x="1542197" y="1569494"/>
            <a:ext cx="9960826" cy="4435522"/>
          </a:xfrm>
        </p:spPr>
        <p:txBody>
          <a:bodyPr>
            <a:normAutofit/>
          </a:bodyPr>
          <a:lstStyle/>
          <a:p>
            <a:r>
              <a:rPr lang="pt-BR" sz="2800" dirty="0" smtClean="0">
                <a:latin typeface="Times New Roman" panose="02020603050405020304" pitchFamily="18" charset="0"/>
                <a:cs typeface="Times New Roman" panose="02020603050405020304" pitchFamily="18" charset="0"/>
              </a:rPr>
              <a:t>01:20 min. – 1 manifestação recebida </a:t>
            </a:r>
            <a:r>
              <a:rPr lang="pt-BR" sz="2800" dirty="0">
                <a:latin typeface="Times New Roman" panose="02020603050405020304" pitchFamily="18" charset="0"/>
                <a:cs typeface="Times New Roman" panose="02020603050405020304" pitchFamily="18" charset="0"/>
              </a:rPr>
              <a:t>(</a:t>
            </a:r>
            <a:r>
              <a:rPr lang="pt-BR" sz="2800" dirty="0" smtClean="0">
                <a:latin typeface="Times New Roman" panose="02020603050405020304" pitchFamily="18" charset="0"/>
                <a:cs typeface="Times New Roman" panose="02020603050405020304" pitchFamily="18" charset="0"/>
              </a:rPr>
              <a:t>24/03/2021</a:t>
            </a:r>
            <a:r>
              <a:rPr lang="pt-BR" sz="2800" dirty="0">
                <a:latin typeface="Times New Roman" panose="02020603050405020304" pitchFamily="18" charset="0"/>
                <a:cs typeface="Times New Roman" panose="02020603050405020304" pitchFamily="18" charset="0"/>
              </a:rPr>
              <a:t>)</a:t>
            </a:r>
          </a:p>
          <a:p>
            <a:endParaRPr lang="pt-BR" sz="2800" dirty="0" smtClean="0">
              <a:latin typeface="Times New Roman" panose="02020603050405020304" pitchFamily="18" charset="0"/>
              <a:cs typeface="Times New Roman" panose="02020603050405020304" pitchFamily="18" charset="0"/>
            </a:endParaRPr>
          </a:p>
          <a:p>
            <a:pPr marL="0" indent="0">
              <a:buNone/>
            </a:pPr>
            <a:endParaRPr lang="pt-BR" sz="2800" dirty="0" smtClean="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4213068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ço Reservado para Conteúdo 5">
            <a:extLst>
              <a:ext uri="{FF2B5EF4-FFF2-40B4-BE49-F238E27FC236}">
                <a16:creationId xmlns:a16="http://schemas.microsoft.com/office/drawing/2014/main" id="{7A7B2E9C-6674-40E3-9D2B-9F177DDC94A0}"/>
              </a:ext>
            </a:extLst>
          </p:cNvPr>
          <p:cNvGraphicFramePr>
            <a:graphicFrameLocks noGrp="1"/>
          </p:cNvGraphicFramePr>
          <p:nvPr>
            <p:ph idx="1"/>
            <p:extLst>
              <p:ext uri="{D42A27DB-BD31-4B8C-83A1-F6EECF244321}">
                <p14:modId xmlns:p14="http://schemas.microsoft.com/office/powerpoint/2010/main" val="502697811"/>
              </p:ext>
            </p:extLst>
          </p:nvPr>
        </p:nvGraphicFramePr>
        <p:xfrm>
          <a:off x="1086644" y="2144487"/>
          <a:ext cx="10018712" cy="2270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0857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0436" y="1"/>
            <a:ext cx="9758149" cy="914400"/>
          </a:xfrm>
        </p:spPr>
        <p:txBody>
          <a:bodyPr/>
          <a:lstStyle/>
          <a:p>
            <a:r>
              <a:rPr lang="pt-BR" b="1" dirty="0"/>
              <a:t>ELOGIOS</a:t>
            </a:r>
          </a:p>
        </p:txBody>
      </p:sp>
      <p:sp>
        <p:nvSpPr>
          <p:cNvPr id="3" name="Espaço Reservado para Conteúdo 2"/>
          <p:cNvSpPr>
            <a:spLocks noGrp="1"/>
          </p:cNvSpPr>
          <p:nvPr>
            <p:ph idx="1"/>
          </p:nvPr>
        </p:nvSpPr>
        <p:spPr>
          <a:xfrm>
            <a:off x="1064525" y="914402"/>
            <a:ext cx="10849970" cy="5943598"/>
          </a:xfrm>
        </p:spPr>
        <p:txBody>
          <a:bodyPr>
            <a:normAutofit/>
          </a:bodyPr>
          <a:lstStyle/>
          <a:p>
            <a:pPr marL="914400" lvl="2" indent="-287338">
              <a:buNone/>
            </a:pPr>
            <a:r>
              <a:rPr lang="pt-BR" sz="3000" i="1" dirty="0" smtClean="0">
                <a:latin typeface="Times New Roman" panose="02020603050405020304" pitchFamily="18" charset="0"/>
                <a:cs typeface="Times New Roman" panose="02020603050405020304" pitchFamily="18" charset="0"/>
              </a:rPr>
              <a:t>		</a:t>
            </a:r>
            <a:r>
              <a:rPr lang="pt-BR" sz="2400" i="1" dirty="0" smtClean="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Quero parabenizar principalmente a </a:t>
            </a:r>
            <a:r>
              <a:rPr lang="pt-BR" sz="2400" dirty="0" err="1" smtClean="0">
                <a:latin typeface="Times New Roman" panose="02020603050405020304" pitchFamily="18" charset="0"/>
                <a:cs typeface="Times New Roman" panose="02020603050405020304" pitchFamily="18" charset="0"/>
              </a:rPr>
              <a:t>Geine</a:t>
            </a:r>
            <a:r>
              <a:rPr lang="pt-BR" sz="2400" dirty="0" smtClean="0">
                <a:latin typeface="Times New Roman" panose="02020603050405020304" pitchFamily="18" charset="0"/>
                <a:cs typeface="Times New Roman" panose="02020603050405020304" pitchFamily="18" charset="0"/>
              </a:rPr>
              <a:t> do plantão noturno que é um doce de pessoa” </a:t>
            </a:r>
            <a:r>
              <a:rPr lang="pt-BR" sz="2400" b="1" i="1" dirty="0" smtClean="0">
                <a:latin typeface="Times New Roman" panose="02020603050405020304" pitchFamily="18" charset="0"/>
                <a:cs typeface="Times New Roman" panose="02020603050405020304" pitchFamily="18" charset="0"/>
              </a:rPr>
              <a:t>(</a:t>
            </a:r>
            <a:r>
              <a:rPr lang="pt-BR" sz="2400" b="1" i="1" dirty="0" err="1" smtClean="0">
                <a:latin typeface="Times New Roman" panose="02020603050405020304" pitchFamily="18" charset="0"/>
                <a:cs typeface="Times New Roman" panose="02020603050405020304" pitchFamily="18" charset="0"/>
              </a:rPr>
              <a:t>Laudice</a:t>
            </a:r>
            <a:r>
              <a:rPr lang="pt-BR" sz="2400" b="1" i="1" dirty="0" smtClean="0">
                <a:latin typeface="Times New Roman" panose="02020603050405020304" pitchFamily="18" charset="0"/>
                <a:cs typeface="Times New Roman" panose="02020603050405020304" pitchFamily="18" charset="0"/>
              </a:rPr>
              <a:t> F. P. 17-03-2021) </a:t>
            </a:r>
            <a:endParaRPr lang="pt-BR"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36317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
            <a:ext cx="10018713" cy="1801504"/>
          </a:xfrm>
        </p:spPr>
        <p:txBody>
          <a:bodyPr>
            <a:normAutofit/>
          </a:bodyPr>
          <a:lstStyle/>
          <a:p>
            <a:r>
              <a:rPr lang="pt-BR" sz="2700" b="1" dirty="0">
                <a:latin typeface="Times New Roman" pitchFamily="18" charset="0"/>
                <a:cs typeface="Times New Roman" pitchFamily="18" charset="0"/>
              </a:rPr>
              <a:t>INTERNAÇÃO</a:t>
            </a:r>
            <a:r>
              <a:rPr lang="pt-BR" b="1" dirty="0">
                <a:latin typeface="Times New Roman" pitchFamily="18" charset="0"/>
                <a:cs typeface="Times New Roman" pitchFamily="18" charset="0"/>
              </a:rPr>
              <a:t/>
            </a:r>
            <a:br>
              <a:rPr lang="pt-BR" b="1" dirty="0">
                <a:latin typeface="Times New Roman" pitchFamily="18" charset="0"/>
                <a:cs typeface="Times New Roman" pitchFamily="18" charset="0"/>
              </a:rPr>
            </a:br>
            <a:r>
              <a:rPr lang="pt-BR" sz="1800" b="1" dirty="0">
                <a:latin typeface="Times New Roman" pitchFamily="18" charset="0"/>
                <a:cs typeface="Times New Roman" pitchFamily="18" charset="0"/>
              </a:rPr>
              <a:t>QUALIDADE DAS INSTALAÇÕES E DO ATENDIMENTO GERAL</a:t>
            </a:r>
            <a:br>
              <a:rPr lang="pt-BR" sz="1800" b="1" dirty="0">
                <a:latin typeface="Times New Roman" pitchFamily="18" charset="0"/>
                <a:cs typeface="Times New Roman" pitchFamily="18" charset="0"/>
              </a:rPr>
            </a:br>
            <a:r>
              <a:rPr lang="pt-BR" sz="1800" b="1" dirty="0">
                <a:latin typeface="Times New Roman" pitchFamily="18" charset="0"/>
                <a:cs typeface="Times New Roman" pitchFamily="18" charset="0"/>
              </a:rPr>
              <a:t>  RECEPÇÃO, ALIMENTAÇÃO, ATENDIMENTO DA COPEIRA, INSTALAÇÕES, LIMPEZA E HORARIO DE VISITA. </a:t>
            </a:r>
            <a:endParaRPr lang="pt-BR" sz="1800"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648423610"/>
              </p:ext>
            </p:extLst>
          </p:nvPr>
        </p:nvGraphicFramePr>
        <p:xfrm>
          <a:off x="1820329" y="1610436"/>
          <a:ext cx="9682695" cy="3098045"/>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p:cNvSpPr txBox="1"/>
          <p:nvPr/>
        </p:nvSpPr>
        <p:spPr>
          <a:xfrm>
            <a:off x="2169994" y="4842670"/>
            <a:ext cx="4162565" cy="1677382"/>
          </a:xfrm>
          <a:prstGeom prst="rect">
            <a:avLst/>
          </a:prstGeom>
          <a:noFill/>
        </p:spPr>
        <p:txBody>
          <a:bodyPr wrap="square" rtlCol="0">
            <a:spAutoFit/>
          </a:bodyPr>
          <a:lstStyle/>
          <a:p>
            <a:r>
              <a:rPr lang="pt-BR" b="1" dirty="0">
                <a:solidFill>
                  <a:schemeClr val="tx1">
                    <a:lumMod val="95000"/>
                    <a:lumOff val="5000"/>
                  </a:schemeClr>
                </a:solidFill>
                <a:latin typeface="Times New Roman" pitchFamily="18" charset="0"/>
                <a:cs typeface="Times New Roman" pitchFamily="18" charset="0"/>
              </a:rPr>
              <a:t>ÓTIMO</a:t>
            </a:r>
            <a:r>
              <a:rPr lang="pt-BR"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10 </a:t>
            </a:r>
            <a:r>
              <a:rPr lang="pt-BR" dirty="0" smtClean="0">
                <a:solidFill>
                  <a:schemeClr val="tx1">
                    <a:lumMod val="95000"/>
                    <a:lumOff val="5000"/>
                  </a:schemeClr>
                </a:solidFill>
                <a:latin typeface="Times New Roman" pitchFamily="18" charset="0"/>
                <a:cs typeface="Times New Roman" pitchFamily="18" charset="0"/>
              </a:rPr>
              <a:t>manifestações </a:t>
            </a:r>
            <a:r>
              <a:rPr lang="pt-BR" dirty="0">
                <a:solidFill>
                  <a:schemeClr val="tx1">
                    <a:lumMod val="95000"/>
                    <a:lumOff val="5000"/>
                  </a:schemeClr>
                </a:solidFill>
                <a:latin typeface="Times New Roman" pitchFamily="18" charset="0"/>
                <a:cs typeface="Times New Roman" pitchFamily="18" charset="0"/>
              </a:rPr>
              <a:t>recebidas</a:t>
            </a:r>
          </a:p>
          <a:p>
            <a:r>
              <a:rPr lang="pt-BR" b="1" dirty="0">
                <a:solidFill>
                  <a:schemeClr val="tx1">
                    <a:lumMod val="95000"/>
                    <a:lumOff val="5000"/>
                  </a:schemeClr>
                </a:solidFill>
                <a:latin typeface="Times New Roman" pitchFamily="18" charset="0"/>
                <a:cs typeface="Times New Roman" pitchFamily="18" charset="0"/>
              </a:rPr>
              <a:t>BOM</a:t>
            </a:r>
            <a:r>
              <a:rPr lang="pt-BR" dirty="0">
                <a:solidFill>
                  <a:schemeClr val="tx1">
                    <a:lumMod val="95000"/>
                    <a:lumOff val="5000"/>
                  </a:schemeClr>
                </a:solidFill>
                <a:latin typeface="Times New Roman" pitchFamily="18" charset="0"/>
                <a:cs typeface="Times New Roman" pitchFamily="18" charset="0"/>
              </a:rPr>
              <a:t>: </a:t>
            </a:r>
            <a:r>
              <a:rPr lang="pt-BR" dirty="0" smtClean="0">
                <a:solidFill>
                  <a:schemeClr val="tx1">
                    <a:lumMod val="95000"/>
                    <a:lumOff val="5000"/>
                  </a:schemeClr>
                </a:solidFill>
                <a:latin typeface="Times New Roman" pitchFamily="18" charset="0"/>
                <a:cs typeface="Times New Roman" pitchFamily="18" charset="0"/>
              </a:rPr>
              <a:t>01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REGULAR</a:t>
            </a:r>
            <a:r>
              <a:rPr lang="pt-BR" dirty="0">
                <a:solidFill>
                  <a:schemeClr val="tx1">
                    <a:lumMod val="95000"/>
                    <a:lumOff val="5000"/>
                  </a:schemeClr>
                </a:solidFill>
                <a:latin typeface="Times New Roman" pitchFamily="18" charset="0"/>
                <a:cs typeface="Times New Roman" pitchFamily="18" charset="0"/>
              </a:rPr>
              <a:t>: </a:t>
            </a:r>
            <a:r>
              <a:rPr lang="pt-BR" dirty="0" smtClean="0">
                <a:solidFill>
                  <a:schemeClr val="tx1">
                    <a:lumMod val="95000"/>
                    <a:lumOff val="5000"/>
                  </a:schemeClr>
                </a:solidFill>
                <a:latin typeface="Times New Roman" pitchFamily="18" charset="0"/>
                <a:cs typeface="Times New Roman" pitchFamily="18" charset="0"/>
              </a:rPr>
              <a:t>0</a:t>
            </a:r>
            <a:r>
              <a:rPr lang="pt-BR" b="1" dirty="0">
                <a:solidFill>
                  <a:schemeClr val="tx1">
                    <a:lumMod val="95000"/>
                    <a:lumOff val="5000"/>
                  </a:schemeClr>
                </a:solidFill>
                <a:latin typeface="Times New Roman" pitchFamily="18" charset="0"/>
                <a:cs typeface="Times New Roman" pitchFamily="18" charset="0"/>
              </a:rPr>
              <a:t>3</a:t>
            </a:r>
            <a:r>
              <a:rPr lang="pt-BR" b="1"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RUIM</a:t>
            </a:r>
            <a:r>
              <a:rPr lang="pt-BR" dirty="0">
                <a:solidFill>
                  <a:schemeClr val="tx1">
                    <a:lumMod val="95000"/>
                    <a:lumOff val="5000"/>
                  </a:schemeClr>
                </a:solidFill>
                <a:latin typeface="Times New Roman" pitchFamily="18" charset="0"/>
                <a:cs typeface="Times New Roman" pitchFamily="18" charset="0"/>
              </a:rPr>
              <a:t>:</a:t>
            </a:r>
            <a:r>
              <a:rPr lang="pt-BR" b="1"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01 </a:t>
            </a:r>
            <a:r>
              <a:rPr lang="pt-BR" dirty="0">
                <a:solidFill>
                  <a:schemeClr val="tx1">
                    <a:lumMod val="95000"/>
                    <a:lumOff val="5000"/>
                  </a:schemeClr>
                </a:solidFill>
                <a:latin typeface="Times New Roman" pitchFamily="18" charset="0"/>
                <a:cs typeface="Times New Roman" pitchFamily="18" charset="0"/>
              </a:rPr>
              <a:t>manifestações recebidas</a:t>
            </a:r>
          </a:p>
          <a:p>
            <a:endParaRPr lang="pt-BR" sz="1300"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NÃO AVALIARAM: </a:t>
            </a:r>
            <a:r>
              <a:rPr lang="pt-BR" b="1" dirty="0" smtClean="0">
                <a:solidFill>
                  <a:schemeClr val="tx1">
                    <a:lumMod val="95000"/>
                    <a:lumOff val="5000"/>
                  </a:schemeClr>
                </a:solidFill>
                <a:latin typeface="Times New Roman" pitchFamily="18" charset="0"/>
                <a:cs typeface="Times New Roman" pitchFamily="18" charset="0"/>
              </a:rPr>
              <a:t>03</a:t>
            </a:r>
            <a:endParaRPr lang="pt-BR" b="1" dirty="0">
              <a:solidFill>
                <a:schemeClr val="tx1">
                  <a:lumMod val="95000"/>
                  <a:lumOff val="5000"/>
                </a:schemeClr>
              </a:solidFill>
              <a:latin typeface="Times New Roman" pitchFamily="18" charset="0"/>
              <a:cs typeface="Times New Roman" pitchFamily="18" charset="0"/>
            </a:endParaRPr>
          </a:p>
        </p:txBody>
      </p:sp>
      <p:graphicFrame>
        <p:nvGraphicFramePr>
          <p:cNvPr id="8" name="Tabela 7"/>
          <p:cNvGraphicFramePr>
            <a:graphicFrameLocks noGrp="1"/>
          </p:cNvGraphicFramePr>
          <p:nvPr>
            <p:extLst>
              <p:ext uri="{D42A27DB-BD31-4B8C-83A1-F6EECF244321}">
                <p14:modId xmlns:p14="http://schemas.microsoft.com/office/powerpoint/2010/main" val="1901863113"/>
              </p:ext>
            </p:extLst>
          </p:nvPr>
        </p:nvGraphicFramePr>
        <p:xfrm>
          <a:off x="6100549" y="4708480"/>
          <a:ext cx="5404514" cy="2265121"/>
        </p:xfrm>
        <a:graphic>
          <a:graphicData uri="http://schemas.openxmlformats.org/drawingml/2006/table">
            <a:tbl>
              <a:tblPr firstRow="1" bandRow="1">
                <a:tableStyleId>{21E4AEA4-8DFA-4A89-87EB-49C32662AFE0}</a:tableStyleId>
              </a:tblPr>
              <a:tblGrid>
                <a:gridCol w="1420980">
                  <a:extLst>
                    <a:ext uri="{9D8B030D-6E8A-4147-A177-3AD203B41FA5}">
                      <a16:colId xmlns:a16="http://schemas.microsoft.com/office/drawing/2014/main" val="20000"/>
                    </a:ext>
                  </a:extLst>
                </a:gridCol>
                <a:gridCol w="876378">
                  <a:extLst>
                    <a:ext uri="{9D8B030D-6E8A-4147-A177-3AD203B41FA5}">
                      <a16:colId xmlns:a16="http://schemas.microsoft.com/office/drawing/2014/main" val="20001"/>
                    </a:ext>
                  </a:extLst>
                </a:gridCol>
                <a:gridCol w="876378">
                  <a:extLst>
                    <a:ext uri="{9D8B030D-6E8A-4147-A177-3AD203B41FA5}">
                      <a16:colId xmlns:a16="http://schemas.microsoft.com/office/drawing/2014/main" val="20002"/>
                    </a:ext>
                  </a:extLst>
                </a:gridCol>
                <a:gridCol w="1274730">
                  <a:extLst>
                    <a:ext uri="{9D8B030D-6E8A-4147-A177-3AD203B41FA5}">
                      <a16:colId xmlns:a16="http://schemas.microsoft.com/office/drawing/2014/main" val="20003"/>
                    </a:ext>
                  </a:extLst>
                </a:gridCol>
                <a:gridCol w="956048">
                  <a:extLst>
                    <a:ext uri="{9D8B030D-6E8A-4147-A177-3AD203B41FA5}">
                      <a16:colId xmlns:a16="http://schemas.microsoft.com/office/drawing/2014/main" val="20004"/>
                    </a:ext>
                  </a:extLst>
                </a:gridCol>
              </a:tblGrid>
              <a:tr h="368487">
                <a:tc>
                  <a:txBody>
                    <a:bodyPr/>
                    <a:lstStyle/>
                    <a:p>
                      <a:endParaRPr lang="pt-BR" sz="1000" dirty="0"/>
                    </a:p>
                  </a:txBody>
                  <a:tcPr/>
                </a:tc>
                <a:tc>
                  <a:txBody>
                    <a:bodyPr/>
                    <a:lstStyle/>
                    <a:p>
                      <a:pPr algn="ctr"/>
                      <a:r>
                        <a:rPr lang="pt-BR" sz="1000" dirty="0"/>
                        <a:t>ÓTIMO </a:t>
                      </a:r>
                    </a:p>
                  </a:txBody>
                  <a:tcPr/>
                </a:tc>
                <a:tc>
                  <a:txBody>
                    <a:bodyPr/>
                    <a:lstStyle/>
                    <a:p>
                      <a:pPr algn="ctr"/>
                      <a:r>
                        <a:rPr lang="pt-BR" sz="1000" dirty="0"/>
                        <a:t>BOM </a:t>
                      </a:r>
                    </a:p>
                  </a:txBody>
                  <a:tcPr/>
                </a:tc>
                <a:tc>
                  <a:txBody>
                    <a:bodyPr/>
                    <a:lstStyle/>
                    <a:p>
                      <a:pPr algn="ctr"/>
                      <a:r>
                        <a:rPr lang="pt-BR" sz="1000" dirty="0"/>
                        <a:t>REGULAR</a:t>
                      </a:r>
                    </a:p>
                  </a:txBody>
                  <a:tcPr/>
                </a:tc>
                <a:tc>
                  <a:txBody>
                    <a:bodyPr/>
                    <a:lstStyle/>
                    <a:p>
                      <a:pPr algn="ctr"/>
                      <a:r>
                        <a:rPr lang="pt-BR" sz="1000" dirty="0"/>
                        <a:t>RUIM</a:t>
                      </a:r>
                    </a:p>
                  </a:txBody>
                  <a:tcPr/>
                </a:tc>
                <a:extLst>
                  <a:ext uri="{0D108BD9-81ED-4DB2-BD59-A6C34878D82A}">
                    <a16:rowId xmlns:a16="http://schemas.microsoft.com/office/drawing/2014/main" val="10000"/>
                  </a:ext>
                </a:extLst>
              </a:tr>
              <a:tr h="284495">
                <a:tc>
                  <a:txBody>
                    <a:bodyPr/>
                    <a:lstStyle/>
                    <a:p>
                      <a:r>
                        <a:rPr lang="pt-BR" sz="1200" dirty="0"/>
                        <a:t>RECEPÇÃO</a:t>
                      </a:r>
                    </a:p>
                  </a:txBody>
                  <a:tcPr/>
                </a:tc>
                <a:tc>
                  <a:txBody>
                    <a:bodyPr/>
                    <a:lstStyle/>
                    <a:p>
                      <a:pPr algn="ctr"/>
                      <a:r>
                        <a:rPr lang="pt-BR" sz="1200" dirty="0" smtClean="0"/>
                        <a:t>02</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1"/>
                  </a:ext>
                </a:extLst>
              </a:tr>
              <a:tr h="284495">
                <a:tc>
                  <a:txBody>
                    <a:bodyPr/>
                    <a:lstStyle/>
                    <a:p>
                      <a:r>
                        <a:rPr lang="pt-BR" sz="1200" dirty="0"/>
                        <a:t>ALIMENTAÇÃO</a:t>
                      </a:r>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01</a:t>
                      </a:r>
                      <a:endParaRPr lang="pt-BR" sz="1200" dirty="0"/>
                    </a:p>
                  </a:txBody>
                  <a:tcPr/>
                </a:tc>
                <a:extLst>
                  <a:ext uri="{0D108BD9-81ED-4DB2-BD59-A6C34878D82A}">
                    <a16:rowId xmlns:a16="http://schemas.microsoft.com/office/drawing/2014/main" val="10002"/>
                  </a:ext>
                </a:extLst>
              </a:tr>
              <a:tr h="284495">
                <a:tc>
                  <a:txBody>
                    <a:bodyPr/>
                    <a:lstStyle/>
                    <a:p>
                      <a:r>
                        <a:rPr lang="pt-BR" sz="1200" dirty="0"/>
                        <a:t>COPEIRAS</a:t>
                      </a:r>
                    </a:p>
                  </a:txBody>
                  <a:tcPr/>
                </a:tc>
                <a:tc>
                  <a:txBody>
                    <a:bodyPr/>
                    <a:lstStyle/>
                    <a:p>
                      <a:pPr algn="ctr"/>
                      <a:r>
                        <a:rPr lang="pt-BR" sz="1200" dirty="0" smtClean="0"/>
                        <a:t>02</a:t>
                      </a:r>
                    </a:p>
                  </a:txBody>
                  <a:tcPr/>
                </a:tc>
                <a:tc>
                  <a:txBody>
                    <a:bodyPr/>
                    <a:lstStyle/>
                    <a:p>
                      <a:pPr algn="ctr"/>
                      <a:r>
                        <a:rPr lang="pt-BR" sz="1200" dirty="0" smtClean="0"/>
                        <a:t>0</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3"/>
                  </a:ext>
                </a:extLst>
              </a:tr>
              <a:tr h="284495">
                <a:tc>
                  <a:txBody>
                    <a:bodyPr/>
                    <a:lstStyle/>
                    <a:p>
                      <a:r>
                        <a:rPr lang="pt-BR" sz="1200" dirty="0"/>
                        <a:t>INSTALAÇÕES</a:t>
                      </a:r>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4"/>
                  </a:ext>
                </a:extLst>
              </a:tr>
              <a:tr h="284495">
                <a:tc>
                  <a:txBody>
                    <a:bodyPr/>
                    <a:lstStyle/>
                    <a:p>
                      <a:r>
                        <a:rPr lang="pt-BR" sz="1200" dirty="0"/>
                        <a:t>LIMPEZA</a:t>
                      </a:r>
                    </a:p>
                  </a:txBody>
                  <a:tcPr/>
                </a:tc>
                <a:tc>
                  <a:txBody>
                    <a:bodyPr/>
                    <a:lstStyle/>
                    <a:p>
                      <a:pPr algn="ctr"/>
                      <a:r>
                        <a:rPr lang="pt-BR" sz="1200" dirty="0" smtClean="0"/>
                        <a:t>02</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5"/>
                  </a:ext>
                </a:extLst>
              </a:tr>
              <a:tr h="474159">
                <a:tc>
                  <a:txBody>
                    <a:bodyPr/>
                    <a:lstStyle/>
                    <a:p>
                      <a:r>
                        <a:rPr lang="pt-BR" sz="1200" dirty="0"/>
                        <a:t>HORÁRIO DE VISITAS</a:t>
                      </a:r>
                    </a:p>
                  </a:txBody>
                  <a:tcPr/>
                </a:tc>
                <a:tc>
                  <a:txBody>
                    <a:bodyPr/>
                    <a:lstStyle/>
                    <a:p>
                      <a:pPr algn="ctr"/>
                      <a:r>
                        <a:rPr lang="pt-BR" sz="1200" dirty="0" smtClean="0"/>
                        <a:t>02</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709997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
            <a:ext cx="10018713" cy="1050878"/>
          </a:xfrm>
        </p:spPr>
        <p:txBody>
          <a:bodyPr/>
          <a:lstStyle/>
          <a:p>
            <a:r>
              <a:rPr lang="pt-BR" b="1" dirty="0"/>
              <a:t>RECLAMAÇÕES</a:t>
            </a:r>
          </a:p>
        </p:txBody>
      </p:sp>
      <p:sp>
        <p:nvSpPr>
          <p:cNvPr id="3" name="Espaço Reservado para Conteúdo 2"/>
          <p:cNvSpPr>
            <a:spLocks noGrp="1"/>
          </p:cNvSpPr>
          <p:nvPr>
            <p:ph idx="1"/>
          </p:nvPr>
        </p:nvSpPr>
        <p:spPr>
          <a:xfrm>
            <a:off x="1484310" y="1050879"/>
            <a:ext cx="10018713" cy="5158852"/>
          </a:xfrm>
        </p:spPr>
        <p:txBody>
          <a:bodyPr/>
          <a:lstStyle/>
          <a:p>
            <a:pPr>
              <a:tabLst>
                <a:tab pos="900113" algn="l"/>
              </a:tabLst>
            </a:pPr>
            <a:r>
              <a:rPr lang="pt-BR" dirty="0">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 		“ Meu marido ficou na clinica médica tem algumas coisas que precisa melhorar, ele teve acho que um principio de AVC porem veio da UTI mas no quarto que ele fica deixa a desejar pois não tem um aspirador no quarto, ele afogou tive que desafogar ele com minhas mãos, machuquei a garganta, porem ele esta vivo, foi uma correria danada para encontrar um aspirador e equipe de enfermagem precisa de melhoria” </a:t>
            </a:r>
            <a:r>
              <a:rPr lang="pt-BR" b="1" i="1" dirty="0" smtClean="0">
                <a:latin typeface="Times New Roman" panose="02020603050405020304" pitchFamily="18" charset="0"/>
                <a:cs typeface="Times New Roman" panose="02020603050405020304" pitchFamily="18" charset="0"/>
              </a:rPr>
              <a:t>(L.F.P. G 17-03-2021)</a:t>
            </a:r>
          </a:p>
          <a:p>
            <a:pPr marL="457200" lvl="1" indent="0">
              <a:buNone/>
            </a:pPr>
            <a:r>
              <a:rPr lang="pt-BR" sz="2400" b="1" dirty="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Resposta: </a:t>
            </a:r>
            <a:r>
              <a:rPr lang="pt-BR" sz="2400" dirty="0" smtClean="0">
                <a:latin typeface="Times New Roman" panose="02020603050405020304" pitchFamily="18" charset="0"/>
                <a:cs typeface="Times New Roman" panose="02020603050405020304" pitchFamily="18" charset="0"/>
              </a:rPr>
              <a:t>Sobre a falta de equipamento será averiguado no setor, digo  não fomos informados no momento a falta, porém em visita verificamos a presença do equipamento. Sobre melhorias, precisamos sempre melhorar mas ficamos atentos na educação permanente</a:t>
            </a:r>
            <a:r>
              <a:rPr lang="pt-BR" sz="2400" dirty="0" smtClean="0">
                <a:latin typeface="Times New Roman" panose="02020603050405020304" pitchFamily="18" charset="0"/>
                <a:cs typeface="Times New Roman" panose="02020603050405020304" pitchFamily="18" charset="0"/>
              </a:rPr>
              <a:t>. </a:t>
            </a:r>
            <a:r>
              <a:rPr lang="pt-BR" sz="2400" b="1" i="1" dirty="0" smtClean="0">
                <a:latin typeface="Times New Roman" panose="02020603050405020304" pitchFamily="18" charset="0"/>
                <a:cs typeface="Times New Roman" panose="02020603050405020304" pitchFamily="18" charset="0"/>
              </a:rPr>
              <a:t>(Tatiane Aparecida Negri- Diretora de atenção a saúde FUNSAU)</a:t>
            </a:r>
            <a:endParaRPr lang="pt-BR" sz="2400" b="1"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48139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7731" y="150126"/>
            <a:ext cx="9976513" cy="1842447"/>
          </a:xfrm>
        </p:spPr>
        <p:txBody>
          <a:bodyPr>
            <a:normAutofit fontScale="90000"/>
          </a:bodyPr>
          <a:lstStyle/>
          <a:p>
            <a:r>
              <a:rPr lang="pt-BR" sz="2700" b="1" dirty="0"/>
              <a:t>AVALIAÇÃO DE QUALIDADE NO ATENDIMENTO DA EQUIPE DE ATENÇÃO À SAÚDE</a:t>
            </a:r>
            <a:r>
              <a:rPr lang="pt-BR" dirty="0"/>
              <a:t/>
            </a:r>
            <a:br>
              <a:rPr lang="pt-BR" dirty="0"/>
            </a:br>
            <a:r>
              <a:rPr lang="pt-BR" sz="2700" dirty="0"/>
              <a:t/>
            </a:r>
            <a:br>
              <a:rPr lang="pt-BR" sz="2700" dirty="0"/>
            </a:br>
            <a:r>
              <a:rPr lang="pt-BR" sz="2700" b="1" dirty="0"/>
              <a:t>EQUIPE DE ENFERMAGEM,EQUIPE MÉDICA, FISIOTERAPIA, ASSISTENTE SOCIAL E NUTRICIONISTA </a:t>
            </a: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1194100276"/>
              </p:ext>
            </p:extLst>
          </p:nvPr>
        </p:nvGraphicFramePr>
        <p:xfrm>
          <a:off x="2060810" y="2074460"/>
          <a:ext cx="9130353" cy="2657860"/>
        </p:xfrm>
        <a:graphic>
          <a:graphicData uri="http://schemas.openxmlformats.org/drawingml/2006/chart">
            <c:chart xmlns:c="http://schemas.openxmlformats.org/drawingml/2006/chart" xmlns:r="http://schemas.openxmlformats.org/officeDocument/2006/relationships" r:id="rId2"/>
          </a:graphicData>
        </a:graphic>
      </p:graphicFrame>
      <p:sp>
        <p:nvSpPr>
          <p:cNvPr id="6" name="CaixaDeTexto 5"/>
          <p:cNvSpPr txBox="1"/>
          <p:nvPr/>
        </p:nvSpPr>
        <p:spPr>
          <a:xfrm>
            <a:off x="2088107" y="5022377"/>
            <a:ext cx="4167532" cy="1477328"/>
          </a:xfrm>
          <a:prstGeom prst="rect">
            <a:avLst/>
          </a:prstGeom>
          <a:noFill/>
        </p:spPr>
        <p:txBody>
          <a:bodyPr wrap="square" rtlCol="0">
            <a:spAutoFit/>
          </a:bodyPr>
          <a:lstStyle/>
          <a:p>
            <a:r>
              <a:rPr lang="pt-BR" b="1" dirty="0">
                <a:solidFill>
                  <a:schemeClr val="tx1">
                    <a:lumMod val="95000"/>
                    <a:lumOff val="5000"/>
                  </a:schemeClr>
                </a:solidFill>
                <a:latin typeface="Times New Roman" pitchFamily="18" charset="0"/>
                <a:cs typeface="Times New Roman" pitchFamily="18" charset="0"/>
              </a:rPr>
              <a:t>ÓTIMO:</a:t>
            </a:r>
            <a:r>
              <a:rPr lang="pt-BR"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08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BOM:</a:t>
            </a:r>
            <a:r>
              <a:rPr lang="pt-BR"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01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REGULAR: </a:t>
            </a:r>
            <a:r>
              <a:rPr lang="pt-BR" b="1" dirty="0" smtClean="0">
                <a:solidFill>
                  <a:schemeClr val="tx1">
                    <a:lumMod val="95000"/>
                    <a:lumOff val="5000"/>
                  </a:schemeClr>
                </a:solidFill>
                <a:latin typeface="Times New Roman" pitchFamily="18" charset="0"/>
                <a:cs typeface="Times New Roman" pitchFamily="18" charset="0"/>
              </a:rPr>
              <a:t>01</a:t>
            </a:r>
            <a:r>
              <a:rPr lang="pt-BR"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RUIM: </a:t>
            </a:r>
            <a:r>
              <a:rPr lang="pt-BR" b="1" dirty="0" smtClean="0">
                <a:solidFill>
                  <a:schemeClr val="tx1">
                    <a:lumMod val="95000"/>
                    <a:lumOff val="5000"/>
                  </a:schemeClr>
                </a:solidFill>
                <a:latin typeface="Times New Roman" pitchFamily="18" charset="0"/>
                <a:cs typeface="Times New Roman" pitchFamily="18" charset="0"/>
              </a:rPr>
              <a:t>03</a:t>
            </a:r>
            <a:r>
              <a:rPr lang="pt-BR"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NÃO AVALIARAM: </a:t>
            </a:r>
            <a:r>
              <a:rPr lang="pt-BR" b="1" dirty="0" smtClean="0">
                <a:solidFill>
                  <a:schemeClr val="tx1">
                    <a:lumMod val="95000"/>
                    <a:lumOff val="5000"/>
                  </a:schemeClr>
                </a:solidFill>
                <a:latin typeface="Times New Roman" pitchFamily="18" charset="0"/>
                <a:cs typeface="Times New Roman" pitchFamily="18" charset="0"/>
              </a:rPr>
              <a:t>02</a:t>
            </a:r>
            <a:endParaRPr lang="pt-BR" b="1" dirty="0">
              <a:solidFill>
                <a:schemeClr val="tx1">
                  <a:lumMod val="95000"/>
                  <a:lumOff val="5000"/>
                </a:schemeClr>
              </a:solidFill>
              <a:latin typeface="Times New Roman" pitchFamily="18" charset="0"/>
              <a:cs typeface="Times New Roman" pitchFamily="18" charset="0"/>
            </a:endParaRPr>
          </a:p>
        </p:txBody>
      </p:sp>
      <p:graphicFrame>
        <p:nvGraphicFramePr>
          <p:cNvPr id="9" name="Tabela 8"/>
          <p:cNvGraphicFramePr>
            <a:graphicFrameLocks noGrp="1"/>
          </p:cNvGraphicFramePr>
          <p:nvPr>
            <p:extLst>
              <p:ext uri="{D42A27DB-BD31-4B8C-83A1-F6EECF244321}">
                <p14:modId xmlns:p14="http://schemas.microsoft.com/office/powerpoint/2010/main" val="4099521939"/>
              </p:ext>
            </p:extLst>
          </p:nvPr>
        </p:nvGraphicFramePr>
        <p:xfrm>
          <a:off x="6255639" y="4954140"/>
          <a:ext cx="4962821" cy="1835622"/>
        </p:xfrm>
        <a:graphic>
          <a:graphicData uri="http://schemas.openxmlformats.org/drawingml/2006/table">
            <a:tbl>
              <a:tblPr firstRow="1" bandRow="1">
                <a:tableStyleId>{21E4AEA4-8DFA-4A89-87EB-49C32662AFE0}</a:tableStyleId>
              </a:tblPr>
              <a:tblGrid>
                <a:gridCol w="1304849">
                  <a:extLst>
                    <a:ext uri="{9D8B030D-6E8A-4147-A177-3AD203B41FA5}">
                      <a16:colId xmlns:a16="http://schemas.microsoft.com/office/drawing/2014/main" val="20000"/>
                    </a:ext>
                  </a:extLst>
                </a:gridCol>
                <a:gridCol w="804754">
                  <a:extLst>
                    <a:ext uri="{9D8B030D-6E8A-4147-A177-3AD203B41FA5}">
                      <a16:colId xmlns:a16="http://schemas.microsoft.com/office/drawing/2014/main" val="20001"/>
                    </a:ext>
                  </a:extLst>
                </a:gridCol>
                <a:gridCol w="804754">
                  <a:extLst>
                    <a:ext uri="{9D8B030D-6E8A-4147-A177-3AD203B41FA5}">
                      <a16:colId xmlns:a16="http://schemas.microsoft.com/office/drawing/2014/main" val="20002"/>
                    </a:ext>
                  </a:extLst>
                </a:gridCol>
                <a:gridCol w="1170551">
                  <a:extLst>
                    <a:ext uri="{9D8B030D-6E8A-4147-A177-3AD203B41FA5}">
                      <a16:colId xmlns:a16="http://schemas.microsoft.com/office/drawing/2014/main" val="20003"/>
                    </a:ext>
                  </a:extLst>
                </a:gridCol>
                <a:gridCol w="877913">
                  <a:extLst>
                    <a:ext uri="{9D8B030D-6E8A-4147-A177-3AD203B41FA5}">
                      <a16:colId xmlns:a16="http://schemas.microsoft.com/office/drawing/2014/main" val="20004"/>
                    </a:ext>
                  </a:extLst>
                </a:gridCol>
              </a:tblGrid>
              <a:tr h="311092">
                <a:tc>
                  <a:txBody>
                    <a:bodyPr/>
                    <a:lstStyle/>
                    <a:p>
                      <a:endParaRPr lang="pt-BR" sz="1200" dirty="0"/>
                    </a:p>
                  </a:txBody>
                  <a:tcPr/>
                </a:tc>
                <a:tc>
                  <a:txBody>
                    <a:bodyPr/>
                    <a:lstStyle/>
                    <a:p>
                      <a:pPr algn="ctr"/>
                      <a:r>
                        <a:rPr lang="pt-BR" sz="1200" dirty="0"/>
                        <a:t>ÓTIMO </a:t>
                      </a:r>
                    </a:p>
                  </a:txBody>
                  <a:tcPr/>
                </a:tc>
                <a:tc>
                  <a:txBody>
                    <a:bodyPr/>
                    <a:lstStyle/>
                    <a:p>
                      <a:pPr algn="ctr"/>
                      <a:r>
                        <a:rPr lang="pt-BR" sz="1200" dirty="0"/>
                        <a:t>BOM </a:t>
                      </a:r>
                    </a:p>
                  </a:txBody>
                  <a:tcPr/>
                </a:tc>
                <a:tc>
                  <a:txBody>
                    <a:bodyPr/>
                    <a:lstStyle/>
                    <a:p>
                      <a:pPr algn="ctr"/>
                      <a:r>
                        <a:rPr lang="pt-BR" sz="1200" dirty="0"/>
                        <a:t>REGULAR</a:t>
                      </a:r>
                    </a:p>
                  </a:txBody>
                  <a:tcPr/>
                </a:tc>
                <a:tc>
                  <a:txBody>
                    <a:bodyPr/>
                    <a:lstStyle/>
                    <a:p>
                      <a:pPr algn="ctr"/>
                      <a:r>
                        <a:rPr lang="pt-BR" sz="1200" dirty="0"/>
                        <a:t>RUIM</a:t>
                      </a:r>
                    </a:p>
                  </a:txBody>
                  <a:tcPr/>
                </a:tc>
                <a:extLst>
                  <a:ext uri="{0D108BD9-81ED-4DB2-BD59-A6C34878D82A}">
                    <a16:rowId xmlns:a16="http://schemas.microsoft.com/office/drawing/2014/main" val="10000"/>
                  </a:ext>
                </a:extLst>
              </a:tr>
              <a:tr h="304906">
                <a:tc>
                  <a:txBody>
                    <a:bodyPr/>
                    <a:lstStyle/>
                    <a:p>
                      <a:r>
                        <a:rPr lang="pt-BR" sz="1200" dirty="0"/>
                        <a:t>ENFERMAGEM</a:t>
                      </a:r>
                    </a:p>
                  </a:txBody>
                  <a:tcPr/>
                </a:tc>
                <a:tc>
                  <a:txBody>
                    <a:bodyPr/>
                    <a:lstStyle/>
                    <a:p>
                      <a:pPr algn="ctr"/>
                      <a:r>
                        <a:rPr lang="pt-BR" sz="1200" dirty="0" smtClean="0"/>
                        <a:t>02</a:t>
                      </a:r>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1"/>
                  </a:ext>
                </a:extLst>
              </a:tr>
              <a:tr h="304906">
                <a:tc>
                  <a:txBody>
                    <a:bodyPr/>
                    <a:lstStyle/>
                    <a:p>
                      <a:r>
                        <a:rPr lang="pt-BR" sz="1200" dirty="0"/>
                        <a:t>EQUIPE</a:t>
                      </a:r>
                      <a:r>
                        <a:rPr lang="pt-BR" sz="1200" baseline="0" dirty="0"/>
                        <a:t> MÉDICA</a:t>
                      </a:r>
                      <a:endParaRPr lang="pt-BR" sz="1200" dirty="0"/>
                    </a:p>
                  </a:txBody>
                  <a:tcPr/>
                </a:tc>
                <a:tc>
                  <a:txBody>
                    <a:bodyPr/>
                    <a:lstStyle/>
                    <a:p>
                      <a:pPr algn="ctr"/>
                      <a:r>
                        <a:rPr lang="pt-BR" sz="1200" dirty="0" smtClean="0"/>
                        <a:t>02</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2"/>
                  </a:ext>
                </a:extLst>
              </a:tr>
              <a:tr h="304906">
                <a:tc>
                  <a:txBody>
                    <a:bodyPr/>
                    <a:lstStyle/>
                    <a:p>
                      <a:r>
                        <a:rPr lang="pt-BR" sz="1200" dirty="0"/>
                        <a:t>FISIOTERAPIA</a:t>
                      </a:r>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01</a:t>
                      </a:r>
                      <a:endParaRPr lang="pt-BR" sz="1200" dirty="0"/>
                    </a:p>
                  </a:txBody>
                  <a:tcPr/>
                </a:tc>
                <a:extLst>
                  <a:ext uri="{0D108BD9-81ED-4DB2-BD59-A6C34878D82A}">
                    <a16:rowId xmlns:a16="http://schemas.microsoft.com/office/drawing/2014/main" val="10003"/>
                  </a:ext>
                </a:extLst>
              </a:tr>
              <a:tr h="304906">
                <a:tc>
                  <a:txBody>
                    <a:bodyPr/>
                    <a:lstStyle/>
                    <a:p>
                      <a:r>
                        <a:rPr lang="pt-BR" sz="1200" dirty="0"/>
                        <a:t>ASS.</a:t>
                      </a:r>
                      <a:r>
                        <a:rPr lang="pt-BR" sz="1200" baseline="0" dirty="0"/>
                        <a:t> SOCIAL</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01</a:t>
                      </a:r>
                      <a:endParaRPr lang="pt-BR" sz="1200" dirty="0"/>
                    </a:p>
                  </a:txBody>
                  <a:tcPr/>
                </a:tc>
                <a:extLst>
                  <a:ext uri="{0D108BD9-81ED-4DB2-BD59-A6C34878D82A}">
                    <a16:rowId xmlns:a16="http://schemas.microsoft.com/office/drawing/2014/main" val="10004"/>
                  </a:ext>
                </a:extLst>
              </a:tr>
              <a:tr h="304906">
                <a:tc>
                  <a:txBody>
                    <a:bodyPr/>
                    <a:lstStyle/>
                    <a:p>
                      <a:r>
                        <a:rPr lang="pt-BR" sz="1200" dirty="0"/>
                        <a:t>NUTRICIONISTA</a:t>
                      </a:r>
                    </a:p>
                  </a:txBody>
                  <a:tcPr/>
                </a:tc>
                <a:tc>
                  <a:txBody>
                    <a:bodyPr/>
                    <a:lstStyle/>
                    <a:p>
                      <a:pPr algn="ctr"/>
                      <a:r>
                        <a:rPr lang="pt-BR" sz="1200" dirty="0" smtClean="0"/>
                        <a:t>02</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01</a:t>
                      </a:r>
                      <a:endParaRPr lang="pt-BR" sz="12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84559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245660"/>
            <a:ext cx="10018713" cy="1050877"/>
          </a:xfrm>
        </p:spPr>
        <p:txBody>
          <a:bodyPr/>
          <a:lstStyle/>
          <a:p>
            <a:r>
              <a:rPr lang="pt-BR" b="1" dirty="0"/>
              <a:t>MANIFESTAÇÕES POR CLINICA</a:t>
            </a:r>
          </a:p>
        </p:txBody>
      </p:sp>
      <p:graphicFrame>
        <p:nvGraphicFramePr>
          <p:cNvPr id="4" name="Espaço Reservado para Conteúdo 5"/>
          <p:cNvGraphicFramePr>
            <a:graphicFrameLocks noGrp="1"/>
          </p:cNvGraphicFramePr>
          <p:nvPr>
            <p:ph idx="1"/>
            <p:extLst>
              <p:ext uri="{D42A27DB-BD31-4B8C-83A1-F6EECF244321}">
                <p14:modId xmlns:p14="http://schemas.microsoft.com/office/powerpoint/2010/main" val="2314254663"/>
              </p:ext>
            </p:extLst>
          </p:nvPr>
        </p:nvGraphicFramePr>
        <p:xfrm>
          <a:off x="2033516" y="1119117"/>
          <a:ext cx="9608023" cy="4024428"/>
        </p:xfrm>
        <a:graphic>
          <a:graphicData uri="http://schemas.openxmlformats.org/drawingml/2006/chart">
            <c:chart xmlns:c="http://schemas.openxmlformats.org/drawingml/2006/chart" xmlns:r="http://schemas.openxmlformats.org/officeDocument/2006/relationships" r:id="rId2"/>
          </a:graphicData>
        </a:graphic>
      </p:graphicFrame>
      <p:sp>
        <p:nvSpPr>
          <p:cNvPr id="6" name="CaixaDeTexto 5"/>
          <p:cNvSpPr txBox="1"/>
          <p:nvPr/>
        </p:nvSpPr>
        <p:spPr>
          <a:xfrm>
            <a:off x="2634279" y="5143545"/>
            <a:ext cx="7718775" cy="2031325"/>
          </a:xfrm>
          <a:prstGeom prst="rect">
            <a:avLst/>
          </a:prstGeom>
          <a:noFill/>
        </p:spPr>
        <p:txBody>
          <a:bodyPr wrap="square" rtlCol="0">
            <a:spAutoFit/>
          </a:bodyPr>
          <a:lstStyle/>
          <a:p>
            <a:r>
              <a:rPr lang="pt-BR" b="1" dirty="0"/>
              <a:t>Clinica Médica – </a:t>
            </a:r>
            <a:r>
              <a:rPr lang="pt-BR" b="1" dirty="0" smtClean="0"/>
              <a:t>01</a:t>
            </a:r>
            <a:endParaRPr lang="pt-BR" b="1" dirty="0"/>
          </a:p>
          <a:p>
            <a:r>
              <a:rPr lang="pt-BR" b="1" dirty="0"/>
              <a:t>Clínica Cirúrgica – </a:t>
            </a:r>
            <a:r>
              <a:rPr lang="pt-BR" b="1" dirty="0" smtClean="0"/>
              <a:t>0</a:t>
            </a:r>
            <a:endParaRPr lang="pt-BR" b="1" dirty="0"/>
          </a:p>
          <a:p>
            <a:r>
              <a:rPr lang="pt-BR" b="1" dirty="0"/>
              <a:t>Clínica Pediátrica – </a:t>
            </a:r>
            <a:r>
              <a:rPr lang="pt-BR" b="1" dirty="0" smtClean="0"/>
              <a:t>0</a:t>
            </a:r>
            <a:endParaRPr lang="pt-BR" b="1" dirty="0"/>
          </a:p>
          <a:p>
            <a:r>
              <a:rPr lang="pt-BR" b="1" dirty="0"/>
              <a:t>Maternidade – </a:t>
            </a:r>
            <a:r>
              <a:rPr lang="pt-BR" b="1" dirty="0" smtClean="0"/>
              <a:t>01</a:t>
            </a:r>
            <a:endParaRPr lang="pt-BR" b="1" dirty="0"/>
          </a:p>
          <a:p>
            <a:r>
              <a:rPr lang="pt-BR" b="1" dirty="0"/>
              <a:t>Sem Identificação – </a:t>
            </a:r>
            <a:r>
              <a:rPr lang="pt-BR" b="1" dirty="0" smtClean="0"/>
              <a:t>01</a:t>
            </a:r>
            <a:endParaRPr lang="pt-BR" b="1" dirty="0"/>
          </a:p>
          <a:p>
            <a:endParaRPr lang="pt-BR" b="1" dirty="0"/>
          </a:p>
          <a:p>
            <a:endParaRPr lang="pt-BR" b="1" dirty="0"/>
          </a:p>
        </p:txBody>
      </p:sp>
    </p:spTree>
    <p:extLst>
      <p:ext uri="{BB962C8B-B14F-4D97-AF65-F5344CB8AC3E}">
        <p14:creationId xmlns:p14="http://schemas.microsoft.com/office/powerpoint/2010/main" val="1034519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88107" y="197894"/>
            <a:ext cx="10103893" cy="628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8107" y="184245"/>
            <a:ext cx="1767787" cy="102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536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ço Reservado para Conteúdo 5">
            <a:extLst>
              <a:ext uri="{FF2B5EF4-FFF2-40B4-BE49-F238E27FC236}">
                <a16:creationId xmlns:a16="http://schemas.microsoft.com/office/drawing/2014/main" id="{7A7B2E9C-6674-40E3-9D2B-9F177DDC94A0}"/>
              </a:ext>
            </a:extLst>
          </p:cNvPr>
          <p:cNvGraphicFramePr>
            <a:graphicFrameLocks noGrp="1"/>
          </p:cNvGraphicFramePr>
          <p:nvPr>
            <p:ph idx="1"/>
            <p:extLst>
              <p:ext uri="{D42A27DB-BD31-4B8C-83A1-F6EECF244321}">
                <p14:modId xmlns:p14="http://schemas.microsoft.com/office/powerpoint/2010/main" val="1976582418"/>
              </p:ext>
            </p:extLst>
          </p:nvPr>
        </p:nvGraphicFramePr>
        <p:xfrm>
          <a:off x="1086644" y="2144487"/>
          <a:ext cx="10018712" cy="2270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6155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
            <a:ext cx="10018713" cy="709683"/>
          </a:xfrm>
        </p:spPr>
        <p:txBody>
          <a:bodyPr/>
          <a:lstStyle/>
          <a:p>
            <a:r>
              <a:rPr lang="pt-BR" b="1" dirty="0" smtClean="0"/>
              <a:t>ELOGIOS</a:t>
            </a:r>
            <a:endParaRPr lang="pt-BR" b="1" dirty="0"/>
          </a:p>
        </p:txBody>
      </p:sp>
      <p:sp>
        <p:nvSpPr>
          <p:cNvPr id="3" name="Espaço Reservado para Conteúdo 2"/>
          <p:cNvSpPr>
            <a:spLocks noGrp="1"/>
          </p:cNvSpPr>
          <p:nvPr>
            <p:ph idx="1"/>
          </p:nvPr>
        </p:nvSpPr>
        <p:spPr>
          <a:xfrm>
            <a:off x="1037230" y="709684"/>
            <a:ext cx="10645254" cy="5909480"/>
          </a:xfrm>
        </p:spPr>
        <p:txBody>
          <a:bodyPr>
            <a:normAutofit lnSpcReduction="10000"/>
          </a:bodyPr>
          <a:lstStyle/>
          <a:p>
            <a:pPr marL="355600" indent="-82550">
              <a:buNone/>
            </a:pPr>
            <a:r>
              <a:rPr lang="pt-BR" dirty="0" smtClean="0"/>
              <a:t>		</a:t>
            </a:r>
            <a:r>
              <a:rPr lang="pt-BR" b="1" dirty="0" smtClean="0">
                <a:latin typeface="Times New Roman" panose="02020603050405020304" pitchFamily="18" charset="0"/>
                <a:cs typeface="Times New Roman" panose="02020603050405020304" pitchFamily="18" charset="0"/>
              </a:rPr>
              <a:t>“</a:t>
            </a:r>
            <a:r>
              <a:rPr lang="pt-BR" dirty="0" smtClean="0">
                <a:latin typeface="Times New Roman" panose="02020603050405020304" pitchFamily="18" charset="0"/>
                <a:cs typeface="Times New Roman" panose="02020603050405020304" pitchFamily="18" charset="0"/>
              </a:rPr>
              <a:t>Parabéns as meninas da cozinha no dia 19/03/21 a comida estava ótima, uma delicia, continuem assim” </a:t>
            </a:r>
            <a:r>
              <a:rPr lang="pt-BR" b="1" i="1" dirty="0" smtClean="0">
                <a:latin typeface="Times New Roman" panose="02020603050405020304" pitchFamily="18" charset="0"/>
                <a:cs typeface="Times New Roman" panose="02020603050405020304" pitchFamily="18" charset="0"/>
              </a:rPr>
              <a:t>(Anônimo)</a:t>
            </a:r>
          </a:p>
          <a:p>
            <a:pPr marL="0" indent="0">
              <a:buNone/>
            </a:pPr>
            <a:r>
              <a:rPr lang="pt-BR" b="1" i="1" dirty="0">
                <a:latin typeface="Times New Roman" panose="02020603050405020304" pitchFamily="18" charset="0"/>
                <a:cs typeface="Times New Roman" panose="02020603050405020304" pitchFamily="18" charset="0"/>
              </a:rPr>
              <a:t>	</a:t>
            </a:r>
            <a:endParaRPr lang="pt-BR" b="1" i="1" dirty="0" smtClean="0">
              <a:latin typeface="Times New Roman" panose="02020603050405020304" pitchFamily="18" charset="0"/>
              <a:cs typeface="Times New Roman" panose="02020603050405020304" pitchFamily="18" charset="0"/>
            </a:endParaRPr>
          </a:p>
          <a:p>
            <a:pPr marL="177800" indent="-177800">
              <a:buNone/>
            </a:pPr>
            <a:r>
              <a:rPr lang="pt-BR" b="1" i="1" dirty="0">
                <a:latin typeface="Times New Roman" panose="02020603050405020304" pitchFamily="18" charset="0"/>
                <a:cs typeface="Times New Roman" panose="02020603050405020304" pitchFamily="18" charset="0"/>
              </a:rPr>
              <a:t>	</a:t>
            </a:r>
            <a:r>
              <a:rPr lang="pt-BR" b="1" i="1" dirty="0" smtClean="0">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Almoço de hoje estava muito bom, parabéns, estava muito saboroso” </a:t>
            </a:r>
            <a:r>
              <a:rPr lang="pt-BR" b="1" i="1" dirty="0" smtClean="0">
                <a:latin typeface="Times New Roman" panose="02020603050405020304" pitchFamily="18" charset="0"/>
                <a:cs typeface="Times New Roman" panose="02020603050405020304" pitchFamily="18" charset="0"/>
              </a:rPr>
              <a:t>(Anônimo)</a:t>
            </a:r>
          </a:p>
          <a:p>
            <a:pPr marL="0" indent="0">
              <a:buNone/>
            </a:pPr>
            <a:endParaRPr lang="pt-BR" b="1" i="1" dirty="0">
              <a:latin typeface="Times New Roman" panose="02020603050405020304" pitchFamily="18" charset="0"/>
              <a:cs typeface="Times New Roman" panose="02020603050405020304" pitchFamily="18" charset="0"/>
            </a:endParaRPr>
          </a:p>
          <a:p>
            <a:pPr marL="0" indent="0">
              <a:buNone/>
            </a:pPr>
            <a:r>
              <a:rPr lang="pt-BR" b="1" i="1" dirty="0" smtClean="0">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“No dia 19.03.2021 a comida estava deliciosa, bem temperada, bem feitinha parabéns, continue assim” </a:t>
            </a:r>
            <a:r>
              <a:rPr lang="pt-BR" b="1" i="1" dirty="0" smtClean="0">
                <a:latin typeface="Times New Roman" panose="02020603050405020304" pitchFamily="18" charset="0"/>
                <a:cs typeface="Times New Roman" panose="02020603050405020304" pitchFamily="18" charset="0"/>
              </a:rPr>
              <a:t>(Anônimo)</a:t>
            </a:r>
          </a:p>
          <a:p>
            <a:pPr marL="0" indent="0">
              <a:buNone/>
            </a:pPr>
            <a:endParaRPr lang="pt-BR" b="1" i="1" dirty="0" smtClean="0">
              <a:latin typeface="Times New Roman" panose="02020603050405020304" pitchFamily="18" charset="0"/>
              <a:cs typeface="Times New Roman" panose="02020603050405020304" pitchFamily="18" charset="0"/>
            </a:endParaRPr>
          </a:p>
          <a:p>
            <a:pPr marL="0" indent="0">
              <a:buNone/>
            </a:pPr>
            <a:r>
              <a:rPr lang="pt-BR" b="1" i="1" dirty="0">
                <a:latin typeface="Times New Roman" panose="02020603050405020304" pitchFamily="18" charset="0"/>
                <a:cs typeface="Times New Roman" panose="02020603050405020304" pitchFamily="18" charset="0"/>
              </a:rPr>
              <a:t>	</a:t>
            </a:r>
            <a:r>
              <a:rPr lang="pt-BR" b="1" i="1" dirty="0" smtClean="0">
                <a:latin typeface="Times New Roman" panose="02020603050405020304" pitchFamily="18" charset="0"/>
                <a:cs typeface="Times New Roman" panose="02020603050405020304" pitchFamily="18" charset="0"/>
              </a:rPr>
              <a:t>	“ </a:t>
            </a:r>
            <a:r>
              <a:rPr lang="pt-BR" dirty="0" smtClean="0">
                <a:latin typeface="Times New Roman" panose="02020603050405020304" pitchFamily="18" charset="0"/>
                <a:cs typeface="Times New Roman" panose="02020603050405020304" pitchFamily="18" charset="0"/>
              </a:rPr>
              <a:t>23.03.21 a comida estava deliciosa, perfeita, bem temperada.” </a:t>
            </a:r>
            <a:r>
              <a:rPr lang="pt-BR" b="1" i="1" dirty="0">
                <a:latin typeface="Times New Roman" panose="02020603050405020304" pitchFamily="18" charset="0"/>
                <a:cs typeface="Times New Roman" panose="02020603050405020304" pitchFamily="18" charset="0"/>
              </a:rPr>
              <a:t>(Anônimo)</a:t>
            </a:r>
          </a:p>
          <a:p>
            <a:pPr marL="0" indent="0">
              <a:buNone/>
            </a:pPr>
            <a:r>
              <a:rPr lang="pt-BR" dirty="0" smtClean="0">
                <a:latin typeface="Times New Roman" panose="02020603050405020304" pitchFamily="18" charset="0"/>
                <a:cs typeface="Times New Roman" panose="02020603050405020304" pitchFamily="18" charset="0"/>
              </a:rPr>
              <a:t>	</a:t>
            </a:r>
          </a:p>
          <a:p>
            <a:pPr marL="627063" indent="-176213">
              <a:buNone/>
            </a:pPr>
            <a:r>
              <a:rPr lang="pt-BR" dirty="0">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	“31.03.21 Comida estava ótima tinha peixe bem feitinho, as meninas da cozinha estão de parabéns” </a:t>
            </a:r>
            <a:r>
              <a:rPr lang="pt-BR" b="1" i="1" dirty="0" smtClean="0">
                <a:latin typeface="Times New Roman" panose="02020603050405020304" pitchFamily="18" charset="0"/>
                <a:cs typeface="Times New Roman" panose="02020603050405020304" pitchFamily="18" charset="0"/>
              </a:rPr>
              <a:t>(Anônimo)</a:t>
            </a:r>
          </a:p>
          <a:p>
            <a:pPr marL="0" indent="0">
              <a:buNone/>
            </a:pPr>
            <a:endParaRPr lang="pt-BR"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0211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0"/>
            <a:ext cx="10018713" cy="723331"/>
          </a:xfrm>
        </p:spPr>
        <p:txBody>
          <a:bodyPr/>
          <a:lstStyle/>
          <a:p>
            <a:r>
              <a:rPr lang="pt-BR" b="1" dirty="0" smtClean="0"/>
              <a:t>RECLAMAÇÕES </a:t>
            </a:r>
            <a:endParaRPr lang="pt-BR" dirty="0"/>
          </a:p>
        </p:txBody>
      </p:sp>
      <p:sp>
        <p:nvSpPr>
          <p:cNvPr id="3" name="Espaço Reservado para Conteúdo 2"/>
          <p:cNvSpPr>
            <a:spLocks noGrp="1"/>
          </p:cNvSpPr>
          <p:nvPr>
            <p:ph idx="1"/>
          </p:nvPr>
        </p:nvSpPr>
        <p:spPr>
          <a:xfrm>
            <a:off x="1484311" y="300251"/>
            <a:ext cx="10291039" cy="6237027"/>
          </a:xfrm>
        </p:spPr>
        <p:txBody>
          <a:bodyPr>
            <a:normAutofit/>
          </a:bodyPr>
          <a:lstStyle/>
          <a:p>
            <a:pPr marL="457200" lvl="1" indent="0">
              <a:buNone/>
            </a:pPr>
            <a:r>
              <a:rPr lang="pt-BR" sz="2400" dirty="0" smtClean="0">
                <a:latin typeface="Times New Roman" panose="02020603050405020304" pitchFamily="18" charset="0"/>
                <a:cs typeface="Times New Roman" panose="02020603050405020304" pitchFamily="18" charset="0"/>
              </a:rPr>
              <a:t>	“ Nem almocei no plantão de 12 horas fui almoçar só tinha arroz e feijão que desaforo” </a:t>
            </a:r>
            <a:r>
              <a:rPr lang="pt-BR" sz="2400" b="1" i="1" dirty="0" smtClean="0">
                <a:latin typeface="Times New Roman" panose="02020603050405020304" pitchFamily="18" charset="0"/>
                <a:cs typeface="Times New Roman" panose="02020603050405020304" pitchFamily="18" charset="0"/>
              </a:rPr>
              <a:t>(Anônimo) </a:t>
            </a:r>
          </a:p>
          <a:p>
            <a:pPr marL="457200" lvl="1" indent="0">
              <a:buNone/>
            </a:pPr>
            <a:r>
              <a:rPr lang="pt-BR" sz="2400" b="1" i="1" dirty="0" smtClean="0">
                <a:latin typeface="Times New Roman" panose="02020603050405020304" pitchFamily="18" charset="0"/>
                <a:cs typeface="Times New Roman" panose="02020603050405020304" pitchFamily="18" charset="0"/>
              </a:rPr>
              <a:t>	Resposta: </a:t>
            </a:r>
            <a:r>
              <a:rPr lang="pt-BR" sz="2400" dirty="0" smtClean="0">
                <a:latin typeface="Times New Roman" panose="02020603050405020304" pitchFamily="18" charset="0"/>
                <a:cs typeface="Times New Roman" panose="02020603050405020304" pitchFamily="18" charset="0"/>
              </a:rPr>
              <a:t>Informo que o ocorrido foi um caso isolado e passível de acontecer, visto que nunca sabemos o número exato de funcionários que irão almoçar/repetir. </a:t>
            </a:r>
            <a:r>
              <a:rPr lang="pt-BR" sz="2400" b="1" i="1" dirty="0" smtClean="0">
                <a:latin typeface="Times New Roman" panose="02020603050405020304" pitchFamily="18" charset="0"/>
                <a:cs typeface="Times New Roman" panose="02020603050405020304" pitchFamily="18" charset="0"/>
              </a:rPr>
              <a:t>(</a:t>
            </a:r>
            <a:r>
              <a:rPr lang="pt-BR" sz="2400" b="1" i="1" dirty="0" err="1" smtClean="0">
                <a:latin typeface="Times New Roman" panose="02020603050405020304" pitchFamily="18" charset="0"/>
                <a:cs typeface="Times New Roman" panose="02020603050405020304" pitchFamily="18" charset="0"/>
              </a:rPr>
              <a:t>Valquiria</a:t>
            </a:r>
            <a:r>
              <a:rPr lang="pt-BR" sz="2400" b="1" i="1" dirty="0" smtClean="0">
                <a:latin typeface="Times New Roman" panose="02020603050405020304" pitchFamily="18" charset="0"/>
                <a:cs typeface="Times New Roman" panose="02020603050405020304" pitchFamily="18" charset="0"/>
              </a:rPr>
              <a:t> Nutricionista – FUNSAU)</a:t>
            </a:r>
          </a:p>
          <a:p>
            <a:pPr marL="457200" lvl="1" indent="0">
              <a:buNone/>
            </a:pPr>
            <a:endParaRPr lang="pt-BR" sz="2400" b="1" i="1" dirty="0">
              <a:latin typeface="Times New Roman" panose="02020603050405020304" pitchFamily="18" charset="0"/>
              <a:cs typeface="Times New Roman" panose="02020603050405020304" pitchFamily="18" charset="0"/>
            </a:endParaRPr>
          </a:p>
          <a:p>
            <a:pPr marL="457200" lvl="1" indent="0">
              <a:buNone/>
            </a:pPr>
            <a:r>
              <a:rPr lang="pt-BR" sz="2400" b="1" i="1" dirty="0" smtClean="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Estão servindo pouca comida aos pacientes e funcionários e muito tarde e os pacientes só queixam a enfermagem</a:t>
            </a:r>
            <a:r>
              <a:rPr lang="pt-BR" sz="2400" dirty="0">
                <a:latin typeface="Times New Roman" panose="02020603050405020304" pitchFamily="18" charset="0"/>
                <a:cs typeface="Times New Roman" panose="02020603050405020304" pitchFamily="18" charset="0"/>
              </a:rPr>
              <a:t>” ” </a:t>
            </a:r>
            <a:r>
              <a:rPr lang="pt-BR" sz="2400" b="1" i="1" dirty="0">
                <a:latin typeface="Times New Roman" panose="02020603050405020304" pitchFamily="18" charset="0"/>
                <a:cs typeface="Times New Roman" panose="02020603050405020304" pitchFamily="18" charset="0"/>
              </a:rPr>
              <a:t>(Anônimo) </a:t>
            </a:r>
          </a:p>
          <a:p>
            <a:pPr marL="457200" lvl="1" indent="0">
              <a:buNone/>
            </a:pPr>
            <a:r>
              <a:rPr lang="pt-BR" sz="2400" b="1" i="1" dirty="0" smtClean="0">
                <a:latin typeface="Times New Roman" panose="02020603050405020304" pitchFamily="18" charset="0"/>
                <a:cs typeface="Times New Roman" panose="02020603050405020304" pitchFamily="18" charset="0"/>
              </a:rPr>
              <a:t>	Resposta: </a:t>
            </a:r>
            <a:r>
              <a:rPr lang="pt-BR" sz="2400" dirty="0" smtClean="0">
                <a:latin typeface="Times New Roman" panose="02020603050405020304" pitchFamily="18" charset="0"/>
                <a:cs typeface="Times New Roman" panose="02020603050405020304" pitchFamily="18" charset="0"/>
              </a:rPr>
              <a:t>Sobre as refeições dos funcionários, todos tem direito a serem servidos duas vezes. E os pacientes os mesmos realizam 6 refeições/dia, caso ainda sentirem fome, podem solicitar outra refeição. </a:t>
            </a:r>
            <a:r>
              <a:rPr lang="pt-BR" sz="2400" b="1" i="1" dirty="0">
                <a:latin typeface="Times New Roman" panose="02020603050405020304" pitchFamily="18" charset="0"/>
                <a:cs typeface="Times New Roman" panose="02020603050405020304" pitchFamily="18" charset="0"/>
              </a:rPr>
              <a:t>(</a:t>
            </a:r>
            <a:r>
              <a:rPr lang="pt-BR" sz="2400" b="1" i="1" dirty="0" err="1">
                <a:latin typeface="Times New Roman" panose="02020603050405020304" pitchFamily="18" charset="0"/>
                <a:cs typeface="Times New Roman" panose="02020603050405020304" pitchFamily="18" charset="0"/>
              </a:rPr>
              <a:t>Valquiria</a:t>
            </a:r>
            <a:r>
              <a:rPr lang="pt-BR" sz="2400" b="1" i="1" dirty="0">
                <a:latin typeface="Times New Roman" panose="02020603050405020304" pitchFamily="18" charset="0"/>
                <a:cs typeface="Times New Roman" panose="02020603050405020304" pitchFamily="18" charset="0"/>
              </a:rPr>
              <a:t> Nutricionista – FUNSAU</a:t>
            </a:r>
            <a:r>
              <a:rPr lang="pt-BR" sz="2400" b="1" i="1" dirty="0" smtClean="0">
                <a:latin typeface="Times New Roman" panose="02020603050405020304" pitchFamily="18" charset="0"/>
                <a:cs typeface="Times New Roman" panose="02020603050405020304" pitchFamily="18" charset="0"/>
              </a:rPr>
              <a:t>)</a:t>
            </a:r>
            <a:endParaRPr lang="pt-BR"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62603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
            <a:ext cx="10018713" cy="805218"/>
          </a:xfrm>
        </p:spPr>
        <p:txBody>
          <a:bodyPr/>
          <a:lstStyle/>
          <a:p>
            <a:r>
              <a:rPr lang="pt-BR" b="1" dirty="0"/>
              <a:t>RECLAMAÇÕES </a:t>
            </a:r>
            <a:endParaRPr lang="pt-BR" dirty="0"/>
          </a:p>
        </p:txBody>
      </p:sp>
      <p:sp>
        <p:nvSpPr>
          <p:cNvPr id="3" name="Espaço Reservado para Conteúdo 2"/>
          <p:cNvSpPr>
            <a:spLocks noGrp="1"/>
          </p:cNvSpPr>
          <p:nvPr>
            <p:ph idx="1"/>
          </p:nvPr>
        </p:nvSpPr>
        <p:spPr>
          <a:xfrm>
            <a:off x="1733266" y="805219"/>
            <a:ext cx="10345002" cy="5936775"/>
          </a:xfrm>
        </p:spPr>
        <p:txBody>
          <a:bodyPr>
            <a:normAutofit/>
          </a:bodyPr>
          <a:lstStyle/>
          <a:p>
            <a:pPr marL="0" indent="0">
              <a:buNone/>
            </a:pPr>
            <a:r>
              <a:rPr lang="pt-BR" b="1" dirty="0">
                <a:latin typeface="Times New Roman" panose="02020603050405020304" pitchFamily="18" charset="0"/>
                <a:cs typeface="Times New Roman" panose="02020603050405020304" pitchFamily="18" charset="0"/>
              </a:rPr>
              <a:t>	</a:t>
            </a:r>
            <a:r>
              <a:rPr lang="pt-BR" b="1" dirty="0" smtClean="0">
                <a:latin typeface="Times New Roman" panose="02020603050405020304" pitchFamily="18" charset="0"/>
                <a:cs typeface="Times New Roman" panose="02020603050405020304" pitchFamily="18" charset="0"/>
              </a:rPr>
              <a:t>“</a:t>
            </a:r>
            <a:r>
              <a:rPr lang="pt-BR" dirty="0" smtClean="0">
                <a:latin typeface="Times New Roman" panose="02020603050405020304" pitchFamily="18" charset="0"/>
                <a:cs typeface="Times New Roman" panose="02020603050405020304" pitchFamily="18" charset="0"/>
              </a:rPr>
              <a:t>Café muito doce!!! E fraco” </a:t>
            </a:r>
            <a:r>
              <a:rPr lang="pt-BR" b="1" i="1" dirty="0" smtClean="0">
                <a:latin typeface="Times New Roman" panose="02020603050405020304" pitchFamily="18" charset="0"/>
                <a:cs typeface="Times New Roman" panose="02020603050405020304" pitchFamily="18" charset="0"/>
              </a:rPr>
              <a:t>(Anônimo)</a:t>
            </a:r>
          </a:p>
          <a:p>
            <a:pPr marL="0" indent="0">
              <a:buNone/>
            </a:pPr>
            <a:r>
              <a:rPr lang="pt-BR" b="1" i="1" dirty="0" smtClean="0">
                <a:latin typeface="Times New Roman" panose="02020603050405020304" pitchFamily="18" charset="0"/>
                <a:cs typeface="Times New Roman" panose="02020603050405020304" pitchFamily="18" charset="0"/>
              </a:rPr>
              <a:t>	</a:t>
            </a:r>
            <a:r>
              <a:rPr lang="pt-BR" b="1" dirty="0" smtClean="0">
                <a:latin typeface="Times New Roman" panose="02020603050405020304" pitchFamily="18" charset="0"/>
                <a:cs typeface="Times New Roman" panose="02020603050405020304" pitchFamily="18" charset="0"/>
              </a:rPr>
              <a:t>Resposta:</a:t>
            </a:r>
            <a:r>
              <a:rPr lang="pt-BR" b="1" i="1" dirty="0">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Sem data e sem horário, impossível identificar o plantão. </a:t>
            </a:r>
            <a:r>
              <a:rPr lang="pt-BR" b="1" i="1" dirty="0" smtClean="0">
                <a:latin typeface="Times New Roman" panose="02020603050405020304" pitchFamily="18" charset="0"/>
                <a:cs typeface="Times New Roman" panose="02020603050405020304" pitchFamily="18" charset="0"/>
              </a:rPr>
              <a:t>(</a:t>
            </a:r>
            <a:r>
              <a:rPr lang="pt-BR" b="1" i="1" dirty="0" err="1" smtClean="0">
                <a:latin typeface="Times New Roman" panose="02020603050405020304" pitchFamily="18" charset="0"/>
                <a:cs typeface="Times New Roman" panose="02020603050405020304" pitchFamily="18" charset="0"/>
              </a:rPr>
              <a:t>Valquiria</a:t>
            </a:r>
            <a:r>
              <a:rPr lang="pt-BR" b="1" i="1" dirty="0" smtClean="0">
                <a:latin typeface="Times New Roman" panose="02020603050405020304" pitchFamily="18" charset="0"/>
                <a:cs typeface="Times New Roman" panose="02020603050405020304" pitchFamily="18" charset="0"/>
              </a:rPr>
              <a:t> Quirino Oliveira – Nutricionista FUNSAU)</a:t>
            </a:r>
          </a:p>
          <a:p>
            <a:pPr marL="0" indent="0">
              <a:buNone/>
            </a:pPr>
            <a:endParaRPr lang="pt-BR" b="1" i="1" dirty="0" smtClean="0">
              <a:latin typeface="Times New Roman" panose="02020603050405020304" pitchFamily="18" charset="0"/>
              <a:cs typeface="Times New Roman" panose="02020603050405020304" pitchFamily="18" charset="0"/>
            </a:endParaRPr>
          </a:p>
          <a:p>
            <a:pPr marL="0" indent="0">
              <a:buNone/>
            </a:pPr>
            <a:r>
              <a:rPr lang="pt-BR" b="1" i="1" dirty="0">
                <a:latin typeface="Times New Roman" panose="02020603050405020304" pitchFamily="18" charset="0"/>
                <a:cs typeface="Times New Roman" panose="02020603050405020304" pitchFamily="18" charset="0"/>
              </a:rPr>
              <a:t>	</a:t>
            </a:r>
            <a:r>
              <a:rPr lang="pt-BR" b="1" i="1" dirty="0" smtClean="0">
                <a:latin typeface="Times New Roman" panose="02020603050405020304" pitchFamily="18" charset="0"/>
                <a:cs typeface="Times New Roman" panose="02020603050405020304" pitchFamily="18" charset="0"/>
              </a:rPr>
              <a:t>“</a:t>
            </a:r>
            <a:r>
              <a:rPr lang="pt-BR" dirty="0" smtClean="0">
                <a:latin typeface="Times New Roman" panose="02020603050405020304" pitchFamily="18" charset="0"/>
                <a:cs typeface="Times New Roman" panose="02020603050405020304" pitchFamily="18" charset="0"/>
              </a:rPr>
              <a:t>Não adianta ter mesa sem cadeiras, até porque as pessoas se aglomeram em uma única mesa e quem chega fica sem sentar” </a:t>
            </a:r>
            <a:r>
              <a:rPr lang="pt-BR" b="1" i="1" dirty="0">
                <a:latin typeface="Times New Roman" panose="02020603050405020304" pitchFamily="18" charset="0"/>
                <a:cs typeface="Times New Roman" panose="02020603050405020304" pitchFamily="18" charset="0"/>
              </a:rPr>
              <a:t>(Anônimo)</a:t>
            </a:r>
          </a:p>
          <a:p>
            <a:pPr marL="0" indent="0">
              <a:buNone/>
            </a:pPr>
            <a:r>
              <a:rPr lang="pt-BR" b="1" i="1" dirty="0" smtClean="0">
                <a:latin typeface="Times New Roman" panose="02020603050405020304" pitchFamily="18" charset="0"/>
                <a:cs typeface="Times New Roman" panose="02020603050405020304" pitchFamily="18" charset="0"/>
              </a:rPr>
              <a:t>	</a:t>
            </a:r>
            <a:r>
              <a:rPr lang="pt-BR" b="1" dirty="0" smtClean="0">
                <a:latin typeface="Times New Roman" panose="02020603050405020304" pitchFamily="18" charset="0"/>
                <a:cs typeface="Times New Roman" panose="02020603050405020304" pitchFamily="18" charset="0"/>
              </a:rPr>
              <a:t>Resposta: </a:t>
            </a:r>
            <a:r>
              <a:rPr lang="pt-BR" dirty="0" smtClean="0">
                <a:latin typeface="Times New Roman" panose="02020603050405020304" pitchFamily="18" charset="0"/>
                <a:cs typeface="Times New Roman" panose="02020603050405020304" pitchFamily="18" charset="0"/>
              </a:rPr>
              <a:t>O número de cadeiras sempre se manteve 13 ao total e como todos sabemos, pois TRABALHAMOS EM UM HOSPITAL, devido o COVID-19</a:t>
            </a:r>
            <a:r>
              <a:rPr lang="pt-BR" b="1" dirty="0" smtClean="0">
                <a:latin typeface="Times New Roman" panose="02020603050405020304" pitchFamily="18" charset="0"/>
                <a:cs typeface="Times New Roman" panose="02020603050405020304" pitchFamily="18" charset="0"/>
              </a:rPr>
              <a:t> NÃO DEVEMOS AGLOMERAR</a:t>
            </a:r>
            <a:r>
              <a:rPr lang="pt-BR" dirty="0" smtClean="0">
                <a:latin typeface="Times New Roman" panose="02020603050405020304" pitchFamily="18" charset="0"/>
                <a:cs typeface="Times New Roman" panose="02020603050405020304" pitchFamily="18" charset="0"/>
              </a:rPr>
              <a:t>, vai da consciência de cada colaborador perceber que o outro precisa utilizar a cadeira. </a:t>
            </a:r>
            <a:r>
              <a:rPr lang="pt-BR" b="1" i="1" dirty="0">
                <a:latin typeface="Times New Roman" panose="02020603050405020304" pitchFamily="18" charset="0"/>
                <a:cs typeface="Times New Roman" panose="02020603050405020304" pitchFamily="18" charset="0"/>
              </a:rPr>
              <a:t>(</a:t>
            </a:r>
            <a:r>
              <a:rPr lang="pt-BR" b="1" i="1" dirty="0" err="1">
                <a:latin typeface="Times New Roman" panose="02020603050405020304" pitchFamily="18" charset="0"/>
                <a:cs typeface="Times New Roman" panose="02020603050405020304" pitchFamily="18" charset="0"/>
              </a:rPr>
              <a:t>Valquiria</a:t>
            </a:r>
            <a:r>
              <a:rPr lang="pt-BR" b="1" i="1" dirty="0">
                <a:latin typeface="Times New Roman" panose="02020603050405020304" pitchFamily="18" charset="0"/>
                <a:cs typeface="Times New Roman" panose="02020603050405020304" pitchFamily="18" charset="0"/>
              </a:rPr>
              <a:t> Quirino Oliveira – Nutricionista FUNSAU)</a:t>
            </a:r>
          </a:p>
          <a:p>
            <a:pPr marL="0" indent="0">
              <a:buNone/>
            </a:pPr>
            <a:endParaRPr lang="pt-B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6791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
            <a:ext cx="10018713" cy="723330"/>
          </a:xfrm>
        </p:spPr>
        <p:txBody>
          <a:bodyPr/>
          <a:lstStyle/>
          <a:p>
            <a:r>
              <a:rPr lang="pt-BR" b="1" dirty="0"/>
              <a:t>RECLAMAÇÕES </a:t>
            </a:r>
            <a:endParaRPr lang="pt-BR" dirty="0"/>
          </a:p>
        </p:txBody>
      </p:sp>
      <p:sp>
        <p:nvSpPr>
          <p:cNvPr id="3" name="Espaço Reservado para Conteúdo 2"/>
          <p:cNvSpPr>
            <a:spLocks noGrp="1"/>
          </p:cNvSpPr>
          <p:nvPr>
            <p:ph idx="1"/>
          </p:nvPr>
        </p:nvSpPr>
        <p:spPr>
          <a:xfrm>
            <a:off x="1801504" y="627797"/>
            <a:ext cx="10058400" cy="5950424"/>
          </a:xfrm>
        </p:spPr>
        <p:txBody>
          <a:bodyPr>
            <a:normAutofit fontScale="92500"/>
          </a:bodyPr>
          <a:lstStyle/>
          <a:p>
            <a:pPr marL="0" indent="0">
              <a:buNone/>
            </a:pPr>
            <a:r>
              <a:rPr lang="pt-BR" dirty="0" smtClean="0">
                <a:latin typeface="Times New Roman" panose="02020603050405020304" pitchFamily="18" charset="0"/>
                <a:cs typeface="Times New Roman" panose="02020603050405020304" pitchFamily="18" charset="0"/>
              </a:rPr>
              <a:t>		“Venho pedir que todos os funcionários sejam testados para </a:t>
            </a:r>
            <a:r>
              <a:rPr lang="pt-BR" dirty="0" err="1" smtClean="0">
                <a:latin typeface="Times New Roman" panose="02020603050405020304" pitchFamily="18" charset="0"/>
                <a:cs typeface="Times New Roman" panose="02020603050405020304" pitchFamily="18" charset="0"/>
              </a:rPr>
              <a:t>covid</a:t>
            </a:r>
            <a:r>
              <a:rPr lang="pt-BR" dirty="0" smtClean="0">
                <a:latin typeface="Times New Roman" panose="02020603050405020304" pitchFamily="18" charset="0"/>
                <a:cs typeface="Times New Roman" panose="02020603050405020304" pitchFamily="18" charset="0"/>
              </a:rPr>
              <a:t>. Pois nas ultimas semanas diversos funcionários foram afastados por terem contraído </a:t>
            </a:r>
            <a:r>
              <a:rPr lang="pt-BR" dirty="0" err="1" smtClean="0">
                <a:latin typeface="Times New Roman" panose="02020603050405020304" pitchFamily="18" charset="0"/>
                <a:cs typeface="Times New Roman" panose="02020603050405020304" pitchFamily="18" charset="0"/>
              </a:rPr>
              <a:t>covid</a:t>
            </a:r>
            <a:r>
              <a:rPr lang="pt-BR" dirty="0" smtClean="0">
                <a:latin typeface="Times New Roman" panose="02020603050405020304" pitchFamily="18" charset="0"/>
                <a:cs typeface="Times New Roman" panose="02020603050405020304" pitchFamily="18" charset="0"/>
              </a:rPr>
              <a:t>, principalmente na clinica médica, porém muitos não cumpriram o período adequado de isolamento. Desta forma, o hospital deveria testar todos os funcionários, pois temos famílias, pessoas que podem ser contaminadas pela </a:t>
            </a:r>
            <a:r>
              <a:rPr lang="pt-BR" dirty="0" err="1" smtClean="0">
                <a:latin typeface="Times New Roman" panose="02020603050405020304" pitchFamily="18" charset="0"/>
                <a:cs typeface="Times New Roman" panose="02020603050405020304" pitchFamily="18" charset="0"/>
              </a:rPr>
              <a:t>covid</a:t>
            </a:r>
            <a:r>
              <a:rPr lang="pt-BR" dirty="0" smtClean="0">
                <a:latin typeface="Times New Roman" panose="02020603050405020304" pitchFamily="18" charset="0"/>
                <a:cs typeface="Times New Roman" panose="02020603050405020304" pitchFamily="18" charset="0"/>
              </a:rPr>
              <a:t>, e deveríamos ser testados. Peço também que fiscalizem o setores de isolamento, pois diversos funcionários não cumprem os protocolos de segurança, não usam </a:t>
            </a:r>
            <a:r>
              <a:rPr lang="pt-BR" dirty="0" err="1" smtClean="0">
                <a:latin typeface="Times New Roman" panose="02020603050405020304" pitchFamily="18" charset="0"/>
                <a:cs typeface="Times New Roman" panose="02020603050405020304" pitchFamily="18" charset="0"/>
              </a:rPr>
              <a:t>EPI´s</a:t>
            </a:r>
            <a:r>
              <a:rPr lang="pt-BR" dirty="0" smtClean="0">
                <a:latin typeface="Times New Roman" panose="02020603050405020304" pitchFamily="18" charset="0"/>
                <a:cs typeface="Times New Roman" panose="02020603050405020304" pitchFamily="18" charset="0"/>
              </a:rPr>
              <a:t> quando entram nos quartos com pacientes positivos, comem nos postos de enfermagem, desta forma contaminando todos os outros.” </a:t>
            </a:r>
            <a:r>
              <a:rPr lang="pt-BR" b="1" i="1" dirty="0" smtClean="0">
                <a:latin typeface="Times New Roman" panose="02020603050405020304" pitchFamily="18" charset="0"/>
                <a:cs typeface="Times New Roman" panose="02020603050405020304" pitchFamily="18" charset="0"/>
              </a:rPr>
              <a:t>(Anônimo)</a:t>
            </a:r>
          </a:p>
          <a:p>
            <a:pPr marL="0" indent="0">
              <a:buNone/>
            </a:pPr>
            <a:r>
              <a:rPr lang="pt-BR" b="1" dirty="0">
                <a:latin typeface="Times New Roman" panose="02020603050405020304" pitchFamily="18" charset="0"/>
                <a:cs typeface="Times New Roman" panose="02020603050405020304" pitchFamily="18" charset="0"/>
              </a:rPr>
              <a:t>	</a:t>
            </a:r>
            <a:r>
              <a:rPr lang="pt-BR" b="1" dirty="0" smtClean="0">
                <a:latin typeface="Times New Roman" panose="02020603050405020304" pitchFamily="18" charset="0"/>
                <a:cs typeface="Times New Roman" panose="02020603050405020304" pitchFamily="18" charset="0"/>
              </a:rPr>
              <a:t>Resposta: </a:t>
            </a:r>
            <a:r>
              <a:rPr lang="pt-BR" dirty="0" smtClean="0">
                <a:latin typeface="Times New Roman" panose="02020603050405020304" pitchFamily="18" charset="0"/>
                <a:cs typeface="Times New Roman" panose="02020603050405020304" pitchFamily="18" charset="0"/>
              </a:rPr>
              <a:t>Todo funcionário esta orientado que ao apresentar sintomas que procure atendimento médico de imediato e realizar teste </a:t>
            </a:r>
            <a:r>
              <a:rPr lang="pt-BR" dirty="0" err="1" smtClean="0">
                <a:latin typeface="Times New Roman" panose="02020603050405020304" pitchFamily="18" charset="0"/>
                <a:cs typeface="Times New Roman" panose="02020603050405020304" pitchFamily="18" charset="0"/>
              </a:rPr>
              <a:t>swab</a:t>
            </a:r>
            <a:r>
              <a:rPr lang="pt-BR" dirty="0" smtClean="0">
                <a:latin typeface="Times New Roman" panose="02020603050405020304" pitchFamily="18" charset="0"/>
                <a:cs typeface="Times New Roman" panose="02020603050405020304" pitchFamily="18" charset="0"/>
              </a:rPr>
              <a:t>, seguimos a nota técnica 21 do estado, vigilância e ministério da saúde sobre afastamentos e todos os afastados por suspeita ou confirmados </a:t>
            </a:r>
            <a:r>
              <a:rPr lang="pt-BR" dirty="0" err="1" smtClean="0">
                <a:latin typeface="Times New Roman" panose="02020603050405020304" pitchFamily="18" charset="0"/>
                <a:cs typeface="Times New Roman" panose="02020603050405020304" pitchFamily="18" charset="0"/>
              </a:rPr>
              <a:t>covid</a:t>
            </a:r>
            <a:r>
              <a:rPr lang="pt-BR" dirty="0" smtClean="0">
                <a:latin typeface="Times New Roman" panose="02020603050405020304" pitchFamily="18" charset="0"/>
                <a:cs typeface="Times New Roman" panose="02020603050405020304" pitchFamily="18" charset="0"/>
              </a:rPr>
              <a:t> seguem em isolamento recomendado. No caso de testes para todos o estado não disponibilizou devido a falta do mesmo, e a equipe do afastado todos que apresentam sintomas foram encaminhados a avaliação médica sobre o setor </a:t>
            </a:r>
            <a:r>
              <a:rPr lang="pt-BR" dirty="0" err="1" smtClean="0">
                <a:latin typeface="Times New Roman" panose="02020603050405020304" pitchFamily="18" charset="0"/>
                <a:cs typeface="Times New Roman" panose="02020603050405020304" pitchFamily="18" charset="0"/>
              </a:rPr>
              <a:t>Covid</a:t>
            </a:r>
            <a:r>
              <a:rPr lang="pt-BR" dirty="0" smtClean="0">
                <a:latin typeface="Times New Roman" panose="02020603050405020304" pitchFamily="18" charset="0"/>
                <a:cs typeface="Times New Roman" panose="02020603050405020304" pitchFamily="18" charset="0"/>
              </a:rPr>
              <a:t> a CCIH e NSP já orientou sobre biossegurança. </a:t>
            </a:r>
            <a:r>
              <a:rPr lang="pt-BR" b="1" i="1" dirty="0" smtClean="0">
                <a:latin typeface="Times New Roman" panose="02020603050405020304" pitchFamily="18" charset="0"/>
                <a:cs typeface="Times New Roman" panose="02020603050405020304" pitchFamily="18" charset="0"/>
              </a:rPr>
              <a:t>(Tatiane Aparecida Negri – Diretora de atenção a saúde FUNSAU)</a:t>
            </a:r>
            <a:endParaRPr lang="pt-BR"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2148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
            <a:ext cx="10018713" cy="559558"/>
          </a:xfrm>
        </p:spPr>
        <p:txBody>
          <a:bodyPr>
            <a:normAutofit fontScale="90000"/>
          </a:bodyPr>
          <a:lstStyle/>
          <a:p>
            <a:pPr>
              <a:tabLst>
                <a:tab pos="1160463" algn="l"/>
              </a:tabLst>
            </a:pPr>
            <a:r>
              <a:rPr lang="pt-BR" b="1" dirty="0"/>
              <a:t>RECLAMAÇÕES </a:t>
            </a:r>
            <a:endParaRPr lang="pt-BR" dirty="0"/>
          </a:p>
        </p:txBody>
      </p:sp>
      <p:sp>
        <p:nvSpPr>
          <p:cNvPr id="3" name="Espaço Reservado para Conteúdo 2"/>
          <p:cNvSpPr>
            <a:spLocks noGrp="1"/>
          </p:cNvSpPr>
          <p:nvPr>
            <p:ph idx="1"/>
          </p:nvPr>
        </p:nvSpPr>
        <p:spPr>
          <a:xfrm>
            <a:off x="1760561" y="559559"/>
            <a:ext cx="10331355" cy="5854889"/>
          </a:xfrm>
        </p:spPr>
        <p:txBody>
          <a:bodyPr>
            <a:normAutofit lnSpcReduction="10000"/>
          </a:bodyPr>
          <a:lstStyle/>
          <a:p>
            <a:pPr marL="0" indent="0">
              <a:buNone/>
              <a:tabLst>
                <a:tab pos="531813" algn="l"/>
              </a:tabLst>
            </a:pPr>
            <a:r>
              <a:rPr lang="pt-BR" dirty="0" smtClean="0">
                <a:latin typeface="Times New Roman" panose="02020603050405020304" pitchFamily="18" charset="0"/>
                <a:cs typeface="Times New Roman" panose="02020603050405020304" pitchFamily="18" charset="0"/>
              </a:rPr>
              <a:t>	“Tec. Enfermagem ***, da maternidade não tem empatia com outros setores, pois se esta corrido na enfermagem também esta corrido nos outros setores, sendo assim nada justifica essa falta de educação, falta de respeito com colegas de trabalho” (</a:t>
            </a:r>
            <a:r>
              <a:rPr lang="pt-BR" b="1" i="1" dirty="0" smtClean="0">
                <a:latin typeface="Times New Roman" panose="02020603050405020304" pitchFamily="18" charset="0"/>
                <a:cs typeface="Times New Roman" panose="02020603050405020304" pitchFamily="18" charset="0"/>
              </a:rPr>
              <a:t>Anônimo) </a:t>
            </a:r>
            <a:endParaRPr lang="pt-BR" b="1" dirty="0" smtClean="0">
              <a:latin typeface="Times New Roman" panose="02020603050405020304" pitchFamily="18" charset="0"/>
              <a:cs typeface="Times New Roman" panose="02020603050405020304" pitchFamily="18" charset="0"/>
            </a:endParaRPr>
          </a:p>
          <a:p>
            <a:pPr marL="0" indent="0">
              <a:buNone/>
              <a:tabLst>
                <a:tab pos="627063" algn="l"/>
              </a:tabLst>
            </a:pPr>
            <a:r>
              <a:rPr lang="pt-BR" b="1" i="1" dirty="0">
                <a:latin typeface="Times New Roman" panose="02020603050405020304" pitchFamily="18" charset="0"/>
                <a:cs typeface="Times New Roman" panose="02020603050405020304" pitchFamily="18" charset="0"/>
              </a:rPr>
              <a:t>	</a:t>
            </a:r>
            <a:r>
              <a:rPr lang="pt-BR" b="1" i="1" dirty="0" smtClean="0">
                <a:latin typeface="Times New Roman" panose="02020603050405020304" pitchFamily="18" charset="0"/>
                <a:cs typeface="Times New Roman" panose="02020603050405020304" pitchFamily="18" charset="0"/>
              </a:rPr>
              <a:t> </a:t>
            </a:r>
            <a:r>
              <a:rPr lang="pt-BR" b="1" dirty="0" smtClean="0">
                <a:latin typeface="Times New Roman" panose="02020603050405020304" pitchFamily="18" charset="0"/>
                <a:cs typeface="Times New Roman" panose="02020603050405020304" pitchFamily="18" charset="0"/>
              </a:rPr>
              <a:t>Resposta</a:t>
            </a:r>
            <a:r>
              <a:rPr lang="pt-BR" b="1" dirty="0" smtClean="0">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Foi repassado a enfermeira RT *** para conversar com colaboradora, em conversa com a equipe não foi relatado falta de respeito com a mesma, esperamos melhoria com colaboradora. </a:t>
            </a:r>
            <a:r>
              <a:rPr lang="pt-BR" b="1" i="1" dirty="0" smtClean="0">
                <a:latin typeface="Times New Roman" panose="02020603050405020304" pitchFamily="18" charset="0"/>
                <a:cs typeface="Times New Roman" panose="02020603050405020304" pitchFamily="18" charset="0"/>
              </a:rPr>
              <a:t>(Tatiane Aparecida Negri- Diretora de atenção a saúde FUNSAU)</a:t>
            </a:r>
            <a:endParaRPr lang="pt-BR" b="1" i="1" dirty="0" smtClean="0">
              <a:latin typeface="Times New Roman" panose="02020603050405020304" pitchFamily="18" charset="0"/>
              <a:cs typeface="Times New Roman" panose="02020603050405020304" pitchFamily="18" charset="0"/>
            </a:endParaRPr>
          </a:p>
          <a:p>
            <a:pPr marL="0" indent="0">
              <a:buNone/>
              <a:tabLst>
                <a:tab pos="627063" algn="l"/>
              </a:tabLst>
            </a:pPr>
            <a:endParaRPr lang="pt-BR" b="1" dirty="0">
              <a:latin typeface="Times New Roman" panose="02020603050405020304" pitchFamily="18" charset="0"/>
              <a:cs typeface="Times New Roman" panose="02020603050405020304" pitchFamily="18" charset="0"/>
            </a:endParaRPr>
          </a:p>
          <a:p>
            <a:pPr marL="0" indent="0">
              <a:buNone/>
              <a:tabLst>
                <a:tab pos="627063" algn="l"/>
              </a:tabLst>
            </a:pPr>
            <a:r>
              <a:rPr lang="pt-BR" dirty="0" smtClean="0">
                <a:latin typeface="Times New Roman" panose="02020603050405020304" pitchFamily="18" charset="0"/>
                <a:cs typeface="Times New Roman" panose="02020603050405020304" pitchFamily="18" charset="0"/>
              </a:rPr>
              <a:t>	“ A secretária da administração ***, podia agir com mais educação e clareza ao prestar informações, tanto para funcionários quanto para usuários do SUS, muito mal educada”  </a:t>
            </a:r>
            <a:r>
              <a:rPr lang="pt-BR" dirty="0">
                <a:latin typeface="Times New Roman" panose="02020603050405020304" pitchFamily="18" charset="0"/>
                <a:cs typeface="Times New Roman" panose="02020603050405020304" pitchFamily="18" charset="0"/>
              </a:rPr>
              <a:t>(</a:t>
            </a:r>
            <a:r>
              <a:rPr lang="pt-BR" b="1" i="1" dirty="0">
                <a:latin typeface="Times New Roman" panose="02020603050405020304" pitchFamily="18" charset="0"/>
                <a:cs typeface="Times New Roman" panose="02020603050405020304" pitchFamily="18" charset="0"/>
              </a:rPr>
              <a:t>Anônimo) </a:t>
            </a:r>
            <a:endParaRPr lang="pt-BR" b="1" dirty="0">
              <a:latin typeface="Times New Roman" panose="02020603050405020304" pitchFamily="18" charset="0"/>
              <a:cs typeface="Times New Roman" panose="02020603050405020304" pitchFamily="18" charset="0"/>
            </a:endParaRPr>
          </a:p>
          <a:p>
            <a:pPr marL="0" indent="0">
              <a:buNone/>
              <a:tabLst>
                <a:tab pos="627063" algn="l"/>
              </a:tabLst>
            </a:pPr>
            <a:r>
              <a:rPr lang="pt-BR" dirty="0" smtClean="0">
                <a:latin typeface="Times New Roman" panose="02020603050405020304" pitchFamily="18" charset="0"/>
                <a:cs typeface="Times New Roman" panose="02020603050405020304" pitchFamily="18" charset="0"/>
              </a:rPr>
              <a:t>	Resposta: Após conversado com a mesma foi orientada a não cometer tal fato novamente, e tratar as pessoas com mais delicadeza. </a:t>
            </a:r>
            <a:r>
              <a:rPr lang="pt-BR" b="1" i="1" dirty="0" smtClean="0">
                <a:latin typeface="Times New Roman" panose="02020603050405020304" pitchFamily="18" charset="0"/>
                <a:cs typeface="Times New Roman" panose="02020603050405020304" pitchFamily="18" charset="0"/>
              </a:rPr>
              <a:t>(Valmir Moraes da Silva – Diretor administrativo e financeiro FUNSAU)</a:t>
            </a:r>
            <a:endParaRPr lang="pt-BR"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1260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
            <a:ext cx="10018713" cy="723330"/>
          </a:xfrm>
        </p:spPr>
        <p:txBody>
          <a:bodyPr/>
          <a:lstStyle/>
          <a:p>
            <a:r>
              <a:rPr lang="pt-BR" b="1" dirty="0"/>
              <a:t>RECLAMAÇÕES </a:t>
            </a:r>
            <a:endParaRPr lang="pt-BR" dirty="0"/>
          </a:p>
        </p:txBody>
      </p:sp>
      <p:sp>
        <p:nvSpPr>
          <p:cNvPr id="3" name="Espaço Reservado para Conteúdo 2"/>
          <p:cNvSpPr>
            <a:spLocks noGrp="1"/>
          </p:cNvSpPr>
          <p:nvPr>
            <p:ph idx="1"/>
          </p:nvPr>
        </p:nvSpPr>
        <p:spPr>
          <a:xfrm>
            <a:off x="1746914" y="723331"/>
            <a:ext cx="10062950" cy="5759355"/>
          </a:xfrm>
        </p:spPr>
        <p:txBody>
          <a:bodyPr>
            <a:normAutofit fontScale="92500"/>
          </a:bodyPr>
          <a:lstStyle/>
          <a:p>
            <a:pPr marL="0" indent="0">
              <a:buNone/>
            </a:pPr>
            <a:r>
              <a:rPr lang="pt-BR" dirty="0" smtClean="0">
                <a:latin typeface="Times New Roman" panose="02020603050405020304" pitchFamily="18" charset="0"/>
                <a:cs typeface="Times New Roman" panose="02020603050405020304" pitchFamily="18" charset="0"/>
              </a:rPr>
              <a:t>	</a:t>
            </a:r>
          </a:p>
          <a:p>
            <a:pPr marL="0" indent="0">
              <a:buNone/>
            </a:pPr>
            <a:r>
              <a:rPr lang="pt-BR" b="1" i="1" dirty="0" smtClean="0">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Venho aqui expor minha indignação quanto atendimento da funcionaria do RH, a sua falta de educação quanto ao atendimento aos funcionários, falo por mim que fui extremamente, chateada pela sua grosseria, não tem nenhum pingo de respeito ao falar com a gente, espero que tomem providencia.” </a:t>
            </a:r>
            <a:r>
              <a:rPr lang="pt-BR" b="1" i="1" dirty="0" smtClean="0">
                <a:latin typeface="Times New Roman" panose="02020603050405020304" pitchFamily="18" charset="0"/>
                <a:cs typeface="Times New Roman" panose="02020603050405020304" pitchFamily="18" charset="0"/>
              </a:rPr>
              <a:t>(Anônimo) </a:t>
            </a:r>
          </a:p>
          <a:p>
            <a:pPr marL="0" indent="0">
              <a:buNone/>
            </a:pPr>
            <a:r>
              <a:rPr lang="pt-BR" b="1" i="1" dirty="0">
                <a:latin typeface="Times New Roman" panose="02020603050405020304" pitchFamily="18" charset="0"/>
                <a:cs typeface="Times New Roman" panose="02020603050405020304" pitchFamily="18" charset="0"/>
              </a:rPr>
              <a:t>	</a:t>
            </a:r>
            <a:r>
              <a:rPr lang="pt-BR" b="1" dirty="0" smtClean="0">
                <a:latin typeface="Times New Roman" panose="02020603050405020304" pitchFamily="18" charset="0"/>
                <a:cs typeface="Times New Roman" panose="02020603050405020304" pitchFamily="18" charset="0"/>
              </a:rPr>
              <a:t>Resposta</a:t>
            </a:r>
            <a:r>
              <a:rPr lang="pt-BR" b="1" dirty="0" smtClean="0">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Diante do relato, esclarecemos ao funcionário anônimo que o comportamento relatado não condiz com a condut</a:t>
            </a:r>
            <a:r>
              <a:rPr lang="pt-BR" dirty="0" smtClean="0">
                <a:latin typeface="Times New Roman" panose="02020603050405020304" pitchFamily="18" charset="0"/>
                <a:cs typeface="Times New Roman" panose="02020603050405020304" pitchFamily="18" charset="0"/>
              </a:rPr>
              <a:t>a praticada pela atual gestão do setor de RH, que sempre prioriza um relacionamento de reciprocidade com todos os funcionários da instituição, pautado na educação, no respeito e na ética profissional. Portanto se houve algum episódio ou conversa com qualquer funcionário em que alguma palavra pode ter sido mal colocada, ou cujo interpretação tenha gerado entendimento de “grosseria” ou “falta de educação”; pedimos as mais sinceras desculpas, nos colocamos a inteira disposição para eventual esclarecimento</a:t>
            </a:r>
            <a:r>
              <a:rPr lang="pt-BR" b="1" i="1" dirty="0" smtClean="0">
                <a:latin typeface="Times New Roman" panose="02020603050405020304" pitchFamily="18" charset="0"/>
                <a:cs typeface="Times New Roman" panose="02020603050405020304" pitchFamily="18" charset="0"/>
              </a:rPr>
              <a:t>. (</a:t>
            </a:r>
            <a:r>
              <a:rPr lang="pt-BR" b="1" i="1" dirty="0" err="1" smtClean="0">
                <a:latin typeface="Times New Roman" panose="02020603050405020304" pitchFamily="18" charset="0"/>
                <a:cs typeface="Times New Roman" panose="02020603050405020304" pitchFamily="18" charset="0"/>
              </a:rPr>
              <a:t>Elcio</a:t>
            </a:r>
            <a:r>
              <a:rPr lang="pt-BR" b="1" i="1" dirty="0" smtClean="0">
                <a:latin typeface="Times New Roman" panose="02020603050405020304" pitchFamily="18" charset="0"/>
                <a:cs typeface="Times New Roman" panose="02020603050405020304" pitchFamily="18" charset="0"/>
              </a:rPr>
              <a:t> de Abreu Garcia – Gerente de Recursos Humanos-FUNSAU)</a:t>
            </a:r>
            <a:endParaRPr lang="pt-BR" b="1" i="1" dirty="0" smtClean="0">
              <a:latin typeface="Times New Roman" panose="02020603050405020304" pitchFamily="18" charset="0"/>
              <a:cs typeface="Times New Roman" panose="02020603050405020304" pitchFamily="18" charset="0"/>
            </a:endParaRPr>
          </a:p>
          <a:p>
            <a:pPr marL="0" indent="0">
              <a:buNone/>
            </a:pPr>
            <a:r>
              <a:rPr lang="pt-BR" b="1"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59662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81887"/>
            <a:ext cx="10018713" cy="895194"/>
          </a:xfrm>
        </p:spPr>
        <p:txBody>
          <a:bodyPr/>
          <a:lstStyle/>
          <a:p>
            <a:r>
              <a:rPr lang="pt-BR" b="1" dirty="0"/>
              <a:t>PERFIL DOS MANISFESTANTES </a:t>
            </a:r>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3778973633"/>
              </p:ext>
            </p:extLst>
          </p:nvPr>
        </p:nvGraphicFramePr>
        <p:xfrm>
          <a:off x="2132896" y="977081"/>
          <a:ext cx="9370128" cy="3704101"/>
        </p:xfrm>
        <a:graphic>
          <a:graphicData uri="http://schemas.openxmlformats.org/drawingml/2006/chart">
            <c:chart xmlns:c="http://schemas.openxmlformats.org/drawingml/2006/chart" xmlns:r="http://schemas.openxmlformats.org/officeDocument/2006/relationships" r:id="rId2"/>
          </a:graphicData>
        </a:graphic>
      </p:graphicFrame>
      <p:sp>
        <p:nvSpPr>
          <p:cNvPr id="7" name="CaixaDeTexto 6"/>
          <p:cNvSpPr txBox="1"/>
          <p:nvPr/>
        </p:nvSpPr>
        <p:spPr>
          <a:xfrm>
            <a:off x="2132896" y="4850512"/>
            <a:ext cx="3643338" cy="2308324"/>
          </a:xfrm>
          <a:prstGeom prst="rect">
            <a:avLst/>
          </a:prstGeom>
          <a:noFill/>
        </p:spPr>
        <p:txBody>
          <a:bodyPr wrap="square" rtlCol="0">
            <a:spAutoFit/>
          </a:bodyPr>
          <a:lstStyle/>
          <a:p>
            <a:r>
              <a:rPr lang="pt-BR" b="1" dirty="0">
                <a:solidFill>
                  <a:schemeClr val="tx1">
                    <a:lumMod val="95000"/>
                    <a:lumOff val="5000"/>
                  </a:schemeClr>
                </a:solidFill>
                <a:latin typeface="Times New Roman" pitchFamily="18" charset="0"/>
                <a:cs typeface="Times New Roman" pitchFamily="18" charset="0"/>
              </a:rPr>
              <a:t>TOTAL DE AVALIAÇÕES: </a:t>
            </a:r>
            <a:r>
              <a:rPr lang="pt-BR" b="1" dirty="0" smtClean="0">
                <a:solidFill>
                  <a:schemeClr val="tx1">
                    <a:lumMod val="95000"/>
                    <a:lumOff val="5000"/>
                  </a:schemeClr>
                </a:solidFill>
                <a:latin typeface="Times New Roman" pitchFamily="18" charset="0"/>
                <a:cs typeface="Times New Roman" pitchFamily="18" charset="0"/>
              </a:rPr>
              <a:t>21</a:t>
            </a:r>
            <a:endParaRPr lang="pt-BR" b="1"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Usuário:  </a:t>
            </a:r>
            <a:r>
              <a:rPr lang="pt-BR" b="1" dirty="0" smtClean="0">
                <a:solidFill>
                  <a:schemeClr val="tx1">
                    <a:lumMod val="95000"/>
                    <a:lumOff val="5000"/>
                  </a:schemeClr>
                </a:solidFill>
                <a:latin typeface="Times New Roman" pitchFamily="18" charset="0"/>
                <a:cs typeface="Times New Roman" pitchFamily="18" charset="0"/>
              </a:rPr>
              <a:t>01</a:t>
            </a:r>
            <a:endParaRPr lang="pt-BR" b="1"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Familiares: </a:t>
            </a:r>
            <a:r>
              <a:rPr lang="pt-BR" b="1" dirty="0" smtClean="0">
                <a:solidFill>
                  <a:schemeClr val="tx1">
                    <a:lumMod val="95000"/>
                    <a:lumOff val="5000"/>
                  </a:schemeClr>
                </a:solidFill>
                <a:latin typeface="Times New Roman" pitchFamily="18" charset="0"/>
                <a:cs typeface="Times New Roman" pitchFamily="18" charset="0"/>
              </a:rPr>
              <a:t>05</a:t>
            </a:r>
            <a:endParaRPr lang="pt-BR" b="1"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Outros: </a:t>
            </a:r>
            <a:r>
              <a:rPr lang="pt-BR" b="1" dirty="0" smtClean="0">
                <a:solidFill>
                  <a:schemeClr val="tx1">
                    <a:lumMod val="95000"/>
                    <a:lumOff val="5000"/>
                  </a:schemeClr>
                </a:solidFill>
                <a:latin typeface="Times New Roman" pitchFamily="18" charset="0"/>
                <a:cs typeface="Times New Roman" pitchFamily="18" charset="0"/>
              </a:rPr>
              <a:t>0</a:t>
            </a:r>
            <a:endParaRPr lang="pt-BR" b="1"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Não </a:t>
            </a:r>
            <a:r>
              <a:rPr lang="pt-BR" b="1" dirty="0" smtClean="0">
                <a:solidFill>
                  <a:schemeClr val="tx1">
                    <a:lumMod val="95000"/>
                    <a:lumOff val="5000"/>
                  </a:schemeClr>
                </a:solidFill>
                <a:latin typeface="Times New Roman" pitchFamily="18" charset="0"/>
                <a:cs typeface="Times New Roman" pitchFamily="18" charset="0"/>
              </a:rPr>
              <a:t>se identificaram: 02</a:t>
            </a:r>
            <a:endParaRPr lang="pt-BR" b="1"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Colaboradores: </a:t>
            </a:r>
            <a:r>
              <a:rPr lang="pt-BR" b="1" dirty="0" smtClean="0">
                <a:solidFill>
                  <a:schemeClr val="tx1">
                    <a:lumMod val="95000"/>
                    <a:lumOff val="5000"/>
                  </a:schemeClr>
                </a:solidFill>
                <a:latin typeface="Times New Roman" pitchFamily="18" charset="0"/>
                <a:cs typeface="Times New Roman" pitchFamily="18" charset="0"/>
              </a:rPr>
              <a:t>13</a:t>
            </a:r>
            <a:endParaRPr lang="pt-BR" b="1" dirty="0">
              <a:solidFill>
                <a:schemeClr val="tx1">
                  <a:lumMod val="95000"/>
                  <a:lumOff val="5000"/>
                </a:schemeClr>
              </a:solidFill>
              <a:latin typeface="Times New Roman" pitchFamily="18" charset="0"/>
              <a:cs typeface="Times New Roman" pitchFamily="18" charset="0"/>
            </a:endParaRPr>
          </a:p>
          <a:p>
            <a:endParaRPr lang="pt-BR" b="1" dirty="0">
              <a:solidFill>
                <a:schemeClr val="tx1">
                  <a:lumMod val="95000"/>
                  <a:lumOff val="5000"/>
                </a:schemeClr>
              </a:solidFill>
              <a:latin typeface="Times New Roman" pitchFamily="18" charset="0"/>
              <a:cs typeface="Times New Roman" pitchFamily="18" charset="0"/>
            </a:endParaRPr>
          </a:p>
          <a:p>
            <a:endParaRPr lang="pt-BR" b="1" dirty="0"/>
          </a:p>
        </p:txBody>
      </p:sp>
    </p:spTree>
    <p:extLst>
      <p:ext uri="{BB962C8B-B14F-4D97-AF65-F5344CB8AC3E}">
        <p14:creationId xmlns:p14="http://schemas.microsoft.com/office/powerpoint/2010/main" val="2634047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327546"/>
            <a:ext cx="10018713" cy="982639"/>
          </a:xfrm>
        </p:spPr>
        <p:txBody>
          <a:bodyPr/>
          <a:lstStyle/>
          <a:p>
            <a:r>
              <a:rPr lang="pt-BR" b="1" dirty="0"/>
              <a:t>CONCLUSÃO</a:t>
            </a:r>
          </a:p>
        </p:txBody>
      </p:sp>
      <p:sp>
        <p:nvSpPr>
          <p:cNvPr id="3" name="Espaço Reservado para Conteúdo 2"/>
          <p:cNvSpPr>
            <a:spLocks noGrp="1"/>
          </p:cNvSpPr>
          <p:nvPr>
            <p:ph idx="1"/>
          </p:nvPr>
        </p:nvSpPr>
        <p:spPr>
          <a:xfrm>
            <a:off x="1351128" y="545908"/>
            <a:ext cx="10345003" cy="6223378"/>
          </a:xfrm>
        </p:spPr>
        <p:txBody>
          <a:bodyPr/>
          <a:lstStyle/>
          <a:p>
            <a:pPr marL="0" indent="0" algn="just">
              <a:buNone/>
            </a:pPr>
            <a:r>
              <a:rPr lang="pt-BR" dirty="0">
                <a:latin typeface="Times New Roman" panose="02020603050405020304" pitchFamily="18" charset="0"/>
                <a:cs typeface="Times New Roman" panose="02020603050405020304" pitchFamily="18" charset="0"/>
              </a:rPr>
              <a:t>       Diante dos indicadores expostos e da análise dos dados, verifica-se que a prestação de serviços realizados pelo Hospital Regional conforme as manifestações dos usuários demonstraram uma maior incidência nos conceitos </a:t>
            </a:r>
            <a:r>
              <a:rPr lang="pt-BR"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ó</a:t>
            </a:r>
            <a:r>
              <a:rPr lang="pt-BR"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timo</a:t>
            </a:r>
            <a:r>
              <a:rPr lang="pt-BR"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e </a:t>
            </a:r>
            <a:r>
              <a:rPr lang="pt-BR"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a:t>
            </a:r>
            <a:r>
              <a:rPr lang="pt-BR"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
            </a:r>
            <a:r>
              <a:rPr lang="pt-BR" b="1" dirty="0" smtClean="0">
                <a:latin typeface="Times New Roman" panose="02020603050405020304" pitchFamily="18" charset="0"/>
                <a:cs typeface="Times New Roman" panose="02020603050405020304" pitchFamily="18" charset="0"/>
              </a:rPr>
              <a:t>.</a:t>
            </a:r>
            <a:endParaRPr lang="pt-BR" b="1" dirty="0">
              <a:latin typeface="Times New Roman" panose="02020603050405020304" pitchFamily="18" charset="0"/>
              <a:cs typeface="Times New Roman" panose="02020603050405020304" pitchFamily="18" charset="0"/>
            </a:endParaRPr>
          </a:p>
          <a:p>
            <a:pPr marL="0" indent="0" algn="just">
              <a:buNone/>
            </a:pPr>
            <a:r>
              <a:rPr lang="pt-BR" dirty="0" smtClean="0">
                <a:latin typeface="Times New Roman" panose="02020603050405020304" pitchFamily="18" charset="0"/>
                <a:cs typeface="Times New Roman" panose="02020603050405020304" pitchFamily="18" charset="0"/>
              </a:rPr>
              <a:t>		Em relação aos comentários realizados pelos nossos usuários e colaboradores como observado nas medidas adotadas </a:t>
            </a:r>
            <a:r>
              <a:rPr lang="pt-BR" i="1" dirty="0" smtClean="0">
                <a:latin typeface="Times New Roman" panose="02020603050405020304" pitchFamily="18" charset="0"/>
                <a:cs typeface="Times New Roman" panose="02020603050405020304" pitchFamily="18" charset="0"/>
              </a:rPr>
              <a:t>(Diretora de Atenção a Saúde, Diretor Admirativo e financeiro, </a:t>
            </a:r>
            <a:r>
              <a:rPr lang="pt-BR" i="1" dirty="0" smtClean="0">
                <a:latin typeface="Times New Roman" panose="02020603050405020304" pitchFamily="18" charset="0"/>
                <a:cs typeface="Times New Roman" panose="02020603050405020304" pitchFamily="18" charset="0"/>
              </a:rPr>
              <a:t>Gerente de Recursos Humanos e </a:t>
            </a:r>
            <a:r>
              <a:rPr lang="pt-BR" i="1" dirty="0" smtClean="0">
                <a:latin typeface="Times New Roman" panose="02020603050405020304" pitchFamily="18" charset="0"/>
                <a:cs typeface="Times New Roman" panose="02020603050405020304" pitchFamily="18" charset="0"/>
              </a:rPr>
              <a:t>Nutricionista)</a:t>
            </a:r>
            <a:r>
              <a:rPr lang="pt-BR" dirty="0" smtClean="0">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se  </a:t>
            </a:r>
            <a:r>
              <a:rPr lang="pt-BR" dirty="0" smtClean="0">
                <a:latin typeface="Times New Roman" panose="02020603050405020304" pitchFamily="18" charset="0"/>
                <a:cs typeface="Times New Roman" panose="02020603050405020304" pitchFamily="18" charset="0"/>
              </a:rPr>
              <a:t>manifestaram </a:t>
            </a:r>
            <a:r>
              <a:rPr lang="pt-BR" dirty="0" smtClean="0">
                <a:latin typeface="Times New Roman" panose="02020603050405020304" pitchFamily="18" charset="0"/>
                <a:cs typeface="Times New Roman" panose="02020603050405020304" pitchFamily="18" charset="0"/>
              </a:rPr>
              <a:t>de maneira a amenizar e resolver as insatisfações elencadas.</a:t>
            </a:r>
            <a:endParaRPr lang="pt-BR" dirty="0"/>
          </a:p>
        </p:txBody>
      </p:sp>
      <p:pic>
        <p:nvPicPr>
          <p:cNvPr id="5" name="Imagem 4">
            <a:extLst>
              <a:ext uri="{FF2B5EF4-FFF2-40B4-BE49-F238E27FC236}">
                <a16:creationId xmlns:a16="http://schemas.microsoft.com/office/drawing/2014/main" id="{8B715325-6E61-4EB7-8087-1395DE6A9C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7550" y="5530296"/>
            <a:ext cx="1690750" cy="1121921"/>
          </a:xfrm>
          <a:prstGeom prst="rect">
            <a:avLst/>
          </a:prstGeom>
        </p:spPr>
      </p:pic>
    </p:spTree>
    <p:extLst>
      <p:ext uri="{BB962C8B-B14F-4D97-AF65-F5344CB8AC3E}">
        <p14:creationId xmlns:p14="http://schemas.microsoft.com/office/powerpoint/2010/main" val="78051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272956"/>
            <a:ext cx="10018713" cy="928047"/>
          </a:xfrm>
        </p:spPr>
        <p:txBody>
          <a:bodyPr/>
          <a:lstStyle/>
          <a:p>
            <a:r>
              <a:rPr lang="pt-BR" b="1" dirty="0">
                <a:latin typeface="Times New Roman" pitchFamily="18" charset="0"/>
                <a:cs typeface="Times New Roman" pitchFamily="18" charset="0"/>
              </a:rPr>
              <a:t>Ouvidoria </a:t>
            </a:r>
            <a:endParaRPr lang="pt-BR" dirty="0"/>
          </a:p>
        </p:txBody>
      </p:sp>
      <p:sp>
        <p:nvSpPr>
          <p:cNvPr id="3" name="Espaço Reservado para Conteúdo 2"/>
          <p:cNvSpPr>
            <a:spLocks noGrp="1"/>
          </p:cNvSpPr>
          <p:nvPr>
            <p:ph idx="1"/>
          </p:nvPr>
        </p:nvSpPr>
        <p:spPr>
          <a:xfrm>
            <a:off x="1965278" y="1201003"/>
            <a:ext cx="9826388" cy="5759355"/>
          </a:xfrm>
        </p:spPr>
        <p:txBody>
          <a:bodyPr>
            <a:normAutofit fontScale="92500" lnSpcReduction="10000"/>
          </a:bodyPr>
          <a:lstStyle/>
          <a:p>
            <a:pPr algn="just"/>
            <a:r>
              <a:rPr lang="pt-BR" dirty="0">
                <a:latin typeface="Times New Roman" pitchFamily="18" charset="0"/>
                <a:cs typeface="Times New Roman" pitchFamily="18" charset="0"/>
              </a:rPr>
              <a:t>A ouvidoria do Hospital Regional tem por objetivo, receber as reclamações/sugestões, analisar e dar um parecer ao usuário e/ou colaborador que realizou a manifestação dentro da nossa Unidade Hospitalar. </a:t>
            </a:r>
          </a:p>
          <a:p>
            <a:pPr algn="just"/>
            <a:r>
              <a:rPr lang="pt-BR" dirty="0">
                <a:latin typeface="Times New Roman" pitchFamily="18" charset="0"/>
                <a:cs typeface="Times New Roman" pitchFamily="18" charset="0"/>
              </a:rPr>
              <a:t>Todas as manifestações pertinentes à Ouvidoria são registradas em um formulário especifico de cada setor e desta forma recolhido nos primeiros dias do mês, onde é realizada a contagem e apresentada em tabela.</a:t>
            </a:r>
          </a:p>
          <a:p>
            <a:pPr algn="just"/>
            <a:r>
              <a:rPr lang="pt-BR" dirty="0">
                <a:latin typeface="Times New Roman" pitchFamily="18" charset="0"/>
                <a:cs typeface="Times New Roman" pitchFamily="18" charset="0"/>
              </a:rPr>
              <a:t>Reclamações relatadas por escrito são lidas e encaminhadas por meio de comunicado interno, para os responsáveis dos setores, que tem um prazo de no máximo 03 (três) dias para apresentarem uma resolução. Posteriormente é repassado para o usuário as medidas tomadas, desta forma dando devolução às reclamações.</a:t>
            </a:r>
          </a:p>
          <a:p>
            <a:pPr algn="just"/>
            <a:r>
              <a:rPr lang="pt-BR" dirty="0">
                <a:latin typeface="Times New Roman" pitchFamily="18" charset="0"/>
                <a:cs typeface="Times New Roman" pitchFamily="18" charset="0"/>
              </a:rPr>
              <a:t>Reclamações relatadas por escrito que necessitam de parecer Administrativo, são repassados diretamente para a direção que analisa e posteriormente são direcionadas para o setor Jurídico do hospital para adotar as medidas cabíveis.</a:t>
            </a:r>
          </a:p>
          <a:p>
            <a:pPr algn="just"/>
            <a:r>
              <a:rPr lang="pt-BR" dirty="0">
                <a:latin typeface="Times New Roman" pitchFamily="18" charset="0"/>
                <a:cs typeface="Times New Roman" pitchFamily="18" charset="0"/>
              </a:rPr>
              <a:t>Acerca dos elogios é apresentado no mural do refeitório no </a:t>
            </a:r>
            <a:r>
              <a:rPr lang="pt-BR" dirty="0" smtClean="0">
                <a:latin typeface="Times New Roman" pitchFamily="18" charset="0"/>
                <a:cs typeface="Times New Roman" pitchFamily="18" charset="0"/>
              </a:rPr>
              <a:t>intuito </a:t>
            </a:r>
            <a:r>
              <a:rPr lang="pt-BR" dirty="0">
                <a:latin typeface="Times New Roman" pitchFamily="18" charset="0"/>
                <a:cs typeface="Times New Roman" pitchFamily="18" charset="0"/>
              </a:rPr>
              <a:t>de divulgação.</a:t>
            </a:r>
          </a:p>
          <a:p>
            <a:endParaRPr lang="pt-BR" dirty="0"/>
          </a:p>
        </p:txBody>
      </p:sp>
    </p:spTree>
    <p:extLst>
      <p:ext uri="{BB962C8B-B14F-4D97-AF65-F5344CB8AC3E}">
        <p14:creationId xmlns:p14="http://schemas.microsoft.com/office/powerpoint/2010/main" val="2392295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latin typeface="Times New Roman" pitchFamily="18" charset="0"/>
                <a:cs typeface="Times New Roman" pitchFamily="18" charset="0"/>
              </a:rPr>
              <a:t/>
            </a:r>
            <a:br>
              <a:rPr lang="pt-BR" dirty="0">
                <a:latin typeface="Times New Roman" pitchFamily="18" charset="0"/>
                <a:cs typeface="Times New Roman" pitchFamily="18" charset="0"/>
              </a:rPr>
            </a:br>
            <a:endParaRPr lang="pt-BR" dirty="0"/>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42448" y="232012"/>
            <a:ext cx="9976513" cy="662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6081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9116" y="259308"/>
            <a:ext cx="10536071" cy="1637731"/>
          </a:xfrm>
        </p:spPr>
        <p:txBody>
          <a:bodyPr>
            <a:normAutofit fontScale="90000"/>
          </a:bodyPr>
          <a:lstStyle/>
          <a:p>
            <a:r>
              <a:rPr lang="pt-BR" b="1" dirty="0"/>
              <a:t>GRÁFICO REPRESENTATIVO</a:t>
            </a:r>
            <a:br>
              <a:rPr lang="pt-BR" b="1" dirty="0"/>
            </a:br>
            <a:r>
              <a:rPr lang="pt-BR" b="1" dirty="0"/>
              <a:t>USUÁRIOS E FUNCIONÁRIOS QUE SE MANIFESTARAM NAS URNAS - </a:t>
            </a:r>
            <a:r>
              <a:rPr lang="pt-BR" sz="3600" b="1" dirty="0"/>
              <a:t>MÊS DE </a:t>
            </a:r>
            <a:r>
              <a:rPr lang="pt-BR" sz="3600" b="1" dirty="0" smtClean="0"/>
              <a:t>MARÇO</a:t>
            </a:r>
            <a:endParaRPr lang="pt-BR" sz="3600" b="1"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002938251"/>
              </p:ext>
            </p:extLst>
          </p:nvPr>
        </p:nvGraphicFramePr>
        <p:xfrm>
          <a:off x="2197290" y="1897038"/>
          <a:ext cx="8256895" cy="2947917"/>
        </p:xfrm>
        <a:graphic>
          <a:graphicData uri="http://schemas.openxmlformats.org/drawingml/2006/chart">
            <c:chart xmlns:c="http://schemas.openxmlformats.org/drawingml/2006/chart" xmlns:r="http://schemas.openxmlformats.org/officeDocument/2006/relationships" r:id="rId2"/>
          </a:graphicData>
        </a:graphic>
      </p:graphicFrame>
      <p:sp>
        <p:nvSpPr>
          <p:cNvPr id="7" name="Retângulo 6"/>
          <p:cNvSpPr/>
          <p:nvPr/>
        </p:nvSpPr>
        <p:spPr>
          <a:xfrm>
            <a:off x="2197289" y="5025830"/>
            <a:ext cx="8256895" cy="1477328"/>
          </a:xfrm>
          <a:prstGeom prst="rect">
            <a:avLst/>
          </a:prstGeom>
        </p:spPr>
        <p:txBody>
          <a:bodyPr wrap="square">
            <a:spAutoFit/>
          </a:bodyPr>
          <a:lstStyle/>
          <a:p>
            <a:pPr algn="just"/>
            <a:r>
              <a:rPr lang="pt-BR" b="1" dirty="0">
                <a:solidFill>
                  <a:schemeClr val="tx1">
                    <a:lumMod val="95000"/>
                    <a:lumOff val="5000"/>
                  </a:schemeClr>
                </a:solidFill>
                <a:latin typeface="Times New Roman" pitchFamily="18" charset="0"/>
                <a:cs typeface="Times New Roman" pitchFamily="18" charset="0"/>
              </a:rPr>
              <a:t>Valores totais: </a:t>
            </a:r>
            <a:r>
              <a:rPr lang="pt-BR" b="1" dirty="0" smtClean="0">
                <a:solidFill>
                  <a:schemeClr val="tx1">
                    <a:lumMod val="95000"/>
                    <a:lumOff val="5000"/>
                  </a:schemeClr>
                </a:solidFill>
                <a:latin typeface="Times New Roman" pitchFamily="18" charset="0"/>
                <a:cs typeface="Times New Roman" pitchFamily="18" charset="0"/>
              </a:rPr>
              <a:t>21 </a:t>
            </a:r>
            <a:r>
              <a:rPr lang="pt-BR" b="1" dirty="0">
                <a:solidFill>
                  <a:schemeClr val="tx1">
                    <a:lumMod val="95000"/>
                    <a:lumOff val="5000"/>
                  </a:schemeClr>
                </a:solidFill>
                <a:latin typeface="Times New Roman" pitchFamily="18" charset="0"/>
                <a:cs typeface="Times New Roman" pitchFamily="18" charset="0"/>
              </a:rPr>
              <a:t>manifestações recebidas</a:t>
            </a:r>
          </a:p>
          <a:p>
            <a:pPr algn="just"/>
            <a:endParaRPr lang="pt-BR" b="1" dirty="0">
              <a:solidFill>
                <a:schemeClr val="tx1">
                  <a:lumMod val="95000"/>
                  <a:lumOff val="5000"/>
                </a:schemeClr>
              </a:solidFill>
              <a:latin typeface="Times New Roman" pitchFamily="18" charset="0"/>
              <a:cs typeface="Times New Roman" pitchFamily="18" charset="0"/>
            </a:endParaRPr>
          </a:p>
          <a:p>
            <a:pPr algn="just"/>
            <a:r>
              <a:rPr lang="pt-BR" b="1" dirty="0" smtClean="0">
                <a:solidFill>
                  <a:schemeClr val="tx1">
                    <a:lumMod val="95000"/>
                    <a:lumOff val="5000"/>
                  </a:schemeClr>
                </a:solidFill>
                <a:latin typeface="Times New Roman" pitchFamily="18" charset="0"/>
                <a:cs typeface="Times New Roman" pitchFamily="18" charset="0"/>
              </a:rPr>
              <a:t>Internações: 03</a:t>
            </a:r>
            <a:r>
              <a:rPr lang="pt-BR"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manifestações recebidas</a:t>
            </a:r>
          </a:p>
          <a:p>
            <a:pPr algn="just"/>
            <a:r>
              <a:rPr lang="pt-BR" b="1" dirty="0">
                <a:solidFill>
                  <a:schemeClr val="tx1">
                    <a:lumMod val="95000"/>
                    <a:lumOff val="5000"/>
                  </a:schemeClr>
                </a:solidFill>
                <a:latin typeface="Times New Roman" pitchFamily="18" charset="0"/>
                <a:cs typeface="Times New Roman" pitchFamily="18" charset="0"/>
              </a:rPr>
              <a:t>Pronto-Socorro:</a:t>
            </a:r>
            <a:r>
              <a:rPr lang="pt-BR"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05</a:t>
            </a:r>
            <a:r>
              <a:rPr lang="pt-BR"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manifestações recebidas</a:t>
            </a:r>
          </a:p>
          <a:p>
            <a:pPr algn="just"/>
            <a:r>
              <a:rPr lang="pt-BR" b="1" dirty="0">
                <a:solidFill>
                  <a:schemeClr val="tx1">
                    <a:lumMod val="95000"/>
                    <a:lumOff val="5000"/>
                  </a:schemeClr>
                </a:solidFill>
                <a:latin typeface="Times New Roman" pitchFamily="18" charset="0"/>
                <a:cs typeface="Times New Roman" pitchFamily="18" charset="0"/>
              </a:rPr>
              <a:t>Colaboradores: </a:t>
            </a:r>
            <a:r>
              <a:rPr lang="pt-BR" b="1" dirty="0" smtClean="0">
                <a:solidFill>
                  <a:schemeClr val="tx1">
                    <a:lumMod val="95000"/>
                    <a:lumOff val="5000"/>
                  </a:schemeClr>
                </a:solidFill>
                <a:latin typeface="Times New Roman" pitchFamily="18" charset="0"/>
                <a:cs typeface="Times New Roman" pitchFamily="18" charset="0"/>
              </a:rPr>
              <a:t>13 </a:t>
            </a:r>
            <a:r>
              <a:rPr lang="pt-BR" dirty="0" smtClean="0">
                <a:solidFill>
                  <a:schemeClr val="tx1">
                    <a:lumMod val="95000"/>
                    <a:lumOff val="5000"/>
                  </a:schemeClr>
                </a:solidFill>
                <a:latin typeface="Times New Roman" pitchFamily="18" charset="0"/>
                <a:cs typeface="Times New Roman" pitchFamily="18" charset="0"/>
              </a:rPr>
              <a:t>manifestações </a:t>
            </a:r>
            <a:r>
              <a:rPr lang="pt-BR" dirty="0">
                <a:solidFill>
                  <a:schemeClr val="tx1">
                    <a:lumMod val="95000"/>
                    <a:lumOff val="5000"/>
                  </a:schemeClr>
                </a:solidFill>
                <a:latin typeface="Times New Roman" pitchFamily="18" charset="0"/>
                <a:cs typeface="Times New Roman" pitchFamily="18" charset="0"/>
              </a:rPr>
              <a:t>recebidas</a:t>
            </a:r>
          </a:p>
        </p:txBody>
      </p:sp>
    </p:spTree>
    <p:extLst>
      <p:ext uri="{BB962C8B-B14F-4D97-AF65-F5344CB8AC3E}">
        <p14:creationId xmlns:p14="http://schemas.microsoft.com/office/powerpoint/2010/main" val="2348612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ço Reservado para Conteúdo 5">
            <a:extLst>
              <a:ext uri="{FF2B5EF4-FFF2-40B4-BE49-F238E27FC236}">
                <a16:creationId xmlns:a16="http://schemas.microsoft.com/office/drawing/2014/main" id="{7A7B2E9C-6674-40E3-9D2B-9F177DDC94A0}"/>
              </a:ext>
            </a:extLst>
          </p:cNvPr>
          <p:cNvGraphicFramePr>
            <a:graphicFrameLocks noGrp="1"/>
          </p:cNvGraphicFramePr>
          <p:nvPr>
            <p:ph idx="1"/>
            <p:extLst>
              <p:ext uri="{D42A27DB-BD31-4B8C-83A1-F6EECF244321}">
                <p14:modId xmlns:p14="http://schemas.microsoft.com/office/powerpoint/2010/main" val="2843659401"/>
              </p:ext>
            </p:extLst>
          </p:nvPr>
        </p:nvGraphicFramePr>
        <p:xfrm>
          <a:off x="1086644" y="2144487"/>
          <a:ext cx="10018712" cy="2270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847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71248" y="232012"/>
            <a:ext cx="10018713" cy="1221865"/>
          </a:xfrm>
        </p:spPr>
        <p:txBody>
          <a:bodyPr>
            <a:normAutofit/>
          </a:bodyPr>
          <a:lstStyle/>
          <a:p>
            <a:r>
              <a:rPr lang="pt-BR" sz="4400" b="1" dirty="0"/>
              <a:t>ELOGIOS</a:t>
            </a:r>
          </a:p>
        </p:txBody>
      </p:sp>
      <p:sp>
        <p:nvSpPr>
          <p:cNvPr id="3" name="Espaço Reservado para Conteúdo 2"/>
          <p:cNvSpPr>
            <a:spLocks noGrp="1"/>
          </p:cNvSpPr>
          <p:nvPr>
            <p:ph idx="1"/>
          </p:nvPr>
        </p:nvSpPr>
        <p:spPr>
          <a:xfrm>
            <a:off x="1706378" y="805219"/>
            <a:ext cx="10018713" cy="5841242"/>
          </a:xfrm>
        </p:spPr>
        <p:txBody>
          <a:bodyPr>
            <a:normAutofit/>
          </a:bodyPr>
          <a:lstStyle/>
          <a:p>
            <a:pPr marL="0" indent="0">
              <a:buNone/>
            </a:pPr>
            <a:endParaRPr lang="pt-BR" sz="3200" dirty="0">
              <a:latin typeface="Times New Roman" panose="02020603050405020304" pitchFamily="18" charset="0"/>
              <a:cs typeface="Times New Roman" panose="02020603050405020304" pitchFamily="18" charset="0"/>
            </a:endParaRPr>
          </a:p>
          <a:p>
            <a:pPr marL="0" indent="0">
              <a:buNone/>
            </a:pPr>
            <a:r>
              <a:rPr lang="pt-BR" sz="3200" dirty="0" smtClean="0">
                <a:latin typeface="Times New Roman" panose="02020603050405020304" pitchFamily="18" charset="0"/>
                <a:cs typeface="Times New Roman" panose="02020603050405020304" pitchFamily="18" charset="0"/>
              </a:rPr>
              <a:t>	</a:t>
            </a:r>
            <a:r>
              <a:rPr lang="pt-BR" sz="3000" dirty="0" smtClean="0">
                <a:latin typeface="Times New Roman" panose="02020603050405020304" pitchFamily="18" charset="0"/>
                <a:cs typeface="Times New Roman" panose="02020603050405020304" pitchFamily="18" charset="0"/>
              </a:rPr>
              <a:t>“ Ótimo atendimento equipe da enfermagem muito atenciosa, equipe da noite e da manhã, fomos tratados com a verdadeira humanização, Katia </a:t>
            </a:r>
            <a:r>
              <a:rPr lang="pt-BR" sz="3000" dirty="0" err="1" smtClean="0">
                <a:latin typeface="Times New Roman" panose="02020603050405020304" pitchFamily="18" charset="0"/>
                <a:cs typeface="Times New Roman" panose="02020603050405020304" pitchFamily="18" charset="0"/>
              </a:rPr>
              <a:t>Bressan</a:t>
            </a:r>
            <a:r>
              <a:rPr lang="pt-BR" sz="3000" dirty="0" smtClean="0">
                <a:latin typeface="Times New Roman" panose="02020603050405020304" pitchFamily="18" charset="0"/>
                <a:cs typeface="Times New Roman" panose="02020603050405020304" pitchFamily="18" charset="0"/>
              </a:rPr>
              <a:t>, Glaucia, Flavia e de manhã Elaine Cristina e Elaine Vieira, médicos Roque e Murilo, nossos hospitais precisam de funcionários igual a esses, com belo sorriso mesmo com tudo que estamos passando merecem reconhecimento” </a:t>
            </a:r>
            <a:r>
              <a:rPr lang="pt-BR" sz="3000" b="1" i="1" dirty="0" smtClean="0">
                <a:latin typeface="Times New Roman" panose="02020603050405020304" pitchFamily="18" charset="0"/>
                <a:cs typeface="Times New Roman" panose="02020603050405020304" pitchFamily="18" charset="0"/>
              </a:rPr>
              <a:t>(Anônimo)</a:t>
            </a:r>
            <a:endParaRPr lang="pt-BR" sz="3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5316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313899"/>
            <a:ext cx="10018713" cy="1323832"/>
          </a:xfrm>
        </p:spPr>
        <p:txBody>
          <a:bodyPr>
            <a:normAutofit/>
          </a:bodyPr>
          <a:lstStyle/>
          <a:p>
            <a:r>
              <a:rPr lang="pt-BR" b="1" dirty="0"/>
              <a:t>ATENDIMENTO GERAL</a:t>
            </a:r>
            <a:br>
              <a:rPr lang="pt-BR" b="1" dirty="0"/>
            </a:br>
            <a:r>
              <a:rPr lang="pt-BR" sz="2800" b="1" dirty="0"/>
              <a:t>RECEPÇÃO E SERVIÇO DE SEGURANÇA </a:t>
            </a: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497101336"/>
              </p:ext>
            </p:extLst>
          </p:nvPr>
        </p:nvGraphicFramePr>
        <p:xfrm>
          <a:off x="2210937" y="1514901"/>
          <a:ext cx="8802807" cy="3289111"/>
        </p:xfrm>
        <a:graphic>
          <a:graphicData uri="http://schemas.openxmlformats.org/drawingml/2006/chart">
            <c:chart xmlns:c="http://schemas.openxmlformats.org/drawingml/2006/chart" xmlns:r="http://schemas.openxmlformats.org/officeDocument/2006/relationships" r:id="rId2"/>
          </a:graphicData>
        </a:graphic>
      </p:graphicFrame>
      <p:sp>
        <p:nvSpPr>
          <p:cNvPr id="6" name="CaixaDeTexto 5"/>
          <p:cNvSpPr txBox="1"/>
          <p:nvPr/>
        </p:nvSpPr>
        <p:spPr>
          <a:xfrm>
            <a:off x="2210937" y="4885900"/>
            <a:ext cx="4032448" cy="2031325"/>
          </a:xfrm>
          <a:prstGeom prst="rect">
            <a:avLst/>
          </a:prstGeom>
          <a:noFill/>
        </p:spPr>
        <p:txBody>
          <a:bodyPr wrap="square" rtlCol="0">
            <a:spAutoFit/>
          </a:bodyPr>
          <a:lstStyle/>
          <a:p>
            <a:r>
              <a:rPr lang="pt-BR" b="1" dirty="0">
                <a:solidFill>
                  <a:schemeClr val="tx1">
                    <a:lumMod val="95000"/>
                    <a:lumOff val="5000"/>
                  </a:schemeClr>
                </a:solidFill>
                <a:latin typeface="Times New Roman" pitchFamily="18" charset="0"/>
                <a:cs typeface="Times New Roman" pitchFamily="18" charset="0"/>
              </a:rPr>
              <a:t>ÓTIMO: </a:t>
            </a:r>
            <a:r>
              <a:rPr lang="pt-BR" b="1" dirty="0" smtClean="0">
                <a:solidFill>
                  <a:schemeClr val="tx1">
                    <a:lumMod val="95000"/>
                    <a:lumOff val="5000"/>
                  </a:schemeClr>
                </a:solidFill>
                <a:latin typeface="Times New Roman" pitchFamily="18" charset="0"/>
                <a:cs typeface="Times New Roman" pitchFamily="18" charset="0"/>
              </a:rPr>
              <a:t>0 </a:t>
            </a:r>
            <a:r>
              <a:rPr lang="pt-BR" dirty="0">
                <a:solidFill>
                  <a:schemeClr val="tx1">
                    <a:lumMod val="95000"/>
                    <a:lumOff val="5000"/>
                  </a:schemeClr>
                </a:solidFill>
                <a:latin typeface="Times New Roman" pitchFamily="18" charset="0"/>
                <a:cs typeface="Times New Roman" pitchFamily="18" charset="0"/>
              </a:rPr>
              <a:t>manifestações recebidas   </a:t>
            </a:r>
          </a:p>
          <a:p>
            <a:r>
              <a:rPr lang="pt-BR" b="1" dirty="0">
                <a:solidFill>
                  <a:schemeClr val="tx1">
                    <a:lumMod val="95000"/>
                    <a:lumOff val="5000"/>
                  </a:schemeClr>
                </a:solidFill>
                <a:latin typeface="Times New Roman" pitchFamily="18" charset="0"/>
                <a:cs typeface="Times New Roman" pitchFamily="18" charset="0"/>
              </a:rPr>
              <a:t>BOM</a:t>
            </a:r>
            <a:r>
              <a:rPr lang="pt-BR"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06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REGULAR: </a:t>
            </a:r>
            <a:r>
              <a:rPr lang="pt-BR" b="1" dirty="0" smtClean="0">
                <a:solidFill>
                  <a:schemeClr val="tx1">
                    <a:lumMod val="95000"/>
                    <a:lumOff val="5000"/>
                  </a:schemeClr>
                </a:solidFill>
                <a:latin typeface="Times New Roman" pitchFamily="18" charset="0"/>
                <a:cs typeface="Times New Roman" pitchFamily="18" charset="0"/>
              </a:rPr>
              <a:t>0</a:t>
            </a:r>
            <a:r>
              <a:rPr lang="pt-BR"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manifestação recebida</a:t>
            </a:r>
          </a:p>
          <a:p>
            <a:r>
              <a:rPr lang="pt-BR" b="1" dirty="0">
                <a:solidFill>
                  <a:schemeClr val="tx1">
                    <a:lumMod val="95000"/>
                    <a:lumOff val="5000"/>
                  </a:schemeClr>
                </a:solidFill>
                <a:latin typeface="Times New Roman" pitchFamily="18" charset="0"/>
                <a:cs typeface="Times New Roman" pitchFamily="18" charset="0"/>
              </a:rPr>
              <a:t>RUIM: </a:t>
            </a:r>
            <a:r>
              <a:rPr lang="pt-BR" b="1" dirty="0" smtClean="0">
                <a:solidFill>
                  <a:schemeClr val="tx1">
                    <a:lumMod val="95000"/>
                    <a:lumOff val="5000"/>
                  </a:schemeClr>
                </a:solidFill>
                <a:latin typeface="Times New Roman" pitchFamily="18" charset="0"/>
                <a:cs typeface="Times New Roman" pitchFamily="18" charset="0"/>
              </a:rPr>
              <a:t>02 </a:t>
            </a:r>
            <a:r>
              <a:rPr lang="pt-BR" dirty="0" smtClean="0">
                <a:solidFill>
                  <a:schemeClr val="tx1">
                    <a:lumMod val="95000"/>
                    <a:lumOff val="5000"/>
                  </a:schemeClr>
                </a:solidFill>
                <a:latin typeface="Times New Roman" pitchFamily="18" charset="0"/>
                <a:cs typeface="Times New Roman" pitchFamily="18" charset="0"/>
              </a:rPr>
              <a:t>manifestações </a:t>
            </a:r>
            <a:r>
              <a:rPr lang="pt-BR" dirty="0">
                <a:solidFill>
                  <a:schemeClr val="tx1">
                    <a:lumMod val="95000"/>
                    <a:lumOff val="5000"/>
                  </a:schemeClr>
                </a:solidFill>
                <a:latin typeface="Times New Roman" pitchFamily="18" charset="0"/>
                <a:cs typeface="Times New Roman" pitchFamily="18" charset="0"/>
              </a:rPr>
              <a:t>recebidas</a:t>
            </a:r>
          </a:p>
          <a:p>
            <a:endParaRPr lang="pt-BR"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NÃO AVALIARAM</a:t>
            </a:r>
            <a:r>
              <a:rPr lang="pt-BR"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02</a:t>
            </a:r>
            <a:endParaRPr lang="pt-BR" b="1" dirty="0">
              <a:solidFill>
                <a:schemeClr val="tx1">
                  <a:lumMod val="95000"/>
                  <a:lumOff val="5000"/>
                </a:schemeClr>
              </a:solidFill>
              <a:latin typeface="Times New Roman" pitchFamily="18" charset="0"/>
              <a:cs typeface="Times New Roman" pitchFamily="18" charset="0"/>
            </a:endParaRPr>
          </a:p>
          <a:p>
            <a:endParaRPr lang="pt-BR" dirty="0"/>
          </a:p>
        </p:txBody>
      </p:sp>
      <p:graphicFrame>
        <p:nvGraphicFramePr>
          <p:cNvPr id="7" name="Tabela 6"/>
          <p:cNvGraphicFramePr>
            <a:graphicFrameLocks noGrp="1"/>
          </p:cNvGraphicFramePr>
          <p:nvPr>
            <p:extLst>
              <p:ext uri="{D42A27DB-BD31-4B8C-83A1-F6EECF244321}">
                <p14:modId xmlns:p14="http://schemas.microsoft.com/office/powerpoint/2010/main" val="1600208578"/>
              </p:ext>
            </p:extLst>
          </p:nvPr>
        </p:nvGraphicFramePr>
        <p:xfrm>
          <a:off x="6243385" y="4926843"/>
          <a:ext cx="4770359" cy="1321558"/>
        </p:xfrm>
        <a:graphic>
          <a:graphicData uri="http://schemas.openxmlformats.org/drawingml/2006/table">
            <a:tbl>
              <a:tblPr firstRow="1" bandRow="1">
                <a:tableStyleId>{21E4AEA4-8DFA-4A89-87EB-49C32662AFE0}</a:tableStyleId>
              </a:tblPr>
              <a:tblGrid>
                <a:gridCol w="1254246">
                  <a:extLst>
                    <a:ext uri="{9D8B030D-6E8A-4147-A177-3AD203B41FA5}">
                      <a16:colId xmlns:a16="http://schemas.microsoft.com/office/drawing/2014/main" val="20000"/>
                    </a:ext>
                  </a:extLst>
                </a:gridCol>
                <a:gridCol w="773545">
                  <a:extLst>
                    <a:ext uri="{9D8B030D-6E8A-4147-A177-3AD203B41FA5}">
                      <a16:colId xmlns:a16="http://schemas.microsoft.com/office/drawing/2014/main" val="20001"/>
                    </a:ext>
                  </a:extLst>
                </a:gridCol>
                <a:gridCol w="773545">
                  <a:extLst>
                    <a:ext uri="{9D8B030D-6E8A-4147-A177-3AD203B41FA5}">
                      <a16:colId xmlns:a16="http://schemas.microsoft.com/office/drawing/2014/main" val="20002"/>
                    </a:ext>
                  </a:extLst>
                </a:gridCol>
                <a:gridCol w="1125156">
                  <a:extLst>
                    <a:ext uri="{9D8B030D-6E8A-4147-A177-3AD203B41FA5}">
                      <a16:colId xmlns:a16="http://schemas.microsoft.com/office/drawing/2014/main" val="20003"/>
                    </a:ext>
                  </a:extLst>
                </a:gridCol>
                <a:gridCol w="843867">
                  <a:extLst>
                    <a:ext uri="{9D8B030D-6E8A-4147-A177-3AD203B41FA5}">
                      <a16:colId xmlns:a16="http://schemas.microsoft.com/office/drawing/2014/main" val="20004"/>
                    </a:ext>
                  </a:extLst>
                </a:gridCol>
              </a:tblGrid>
              <a:tr h="432179">
                <a:tc>
                  <a:txBody>
                    <a:bodyPr/>
                    <a:lstStyle/>
                    <a:p>
                      <a:endParaRPr lang="pt-BR" dirty="0"/>
                    </a:p>
                  </a:txBody>
                  <a:tcPr/>
                </a:tc>
                <a:tc>
                  <a:txBody>
                    <a:bodyPr/>
                    <a:lstStyle/>
                    <a:p>
                      <a:pPr algn="ctr"/>
                      <a:r>
                        <a:rPr lang="pt-BR" sz="1200" dirty="0"/>
                        <a:t>ÓTIMO </a:t>
                      </a:r>
                    </a:p>
                  </a:txBody>
                  <a:tcPr/>
                </a:tc>
                <a:tc>
                  <a:txBody>
                    <a:bodyPr/>
                    <a:lstStyle/>
                    <a:p>
                      <a:pPr algn="ctr"/>
                      <a:r>
                        <a:rPr lang="pt-BR" sz="1200" dirty="0"/>
                        <a:t>BOM </a:t>
                      </a:r>
                    </a:p>
                  </a:txBody>
                  <a:tcPr/>
                </a:tc>
                <a:tc>
                  <a:txBody>
                    <a:bodyPr/>
                    <a:lstStyle/>
                    <a:p>
                      <a:pPr algn="ctr"/>
                      <a:r>
                        <a:rPr lang="pt-BR" sz="1200" dirty="0"/>
                        <a:t>REGULAR</a:t>
                      </a:r>
                    </a:p>
                  </a:txBody>
                  <a:tcPr/>
                </a:tc>
                <a:tc>
                  <a:txBody>
                    <a:bodyPr/>
                    <a:lstStyle/>
                    <a:p>
                      <a:pPr algn="ctr"/>
                      <a:r>
                        <a:rPr lang="pt-BR" sz="1200" dirty="0"/>
                        <a:t>RUIM</a:t>
                      </a:r>
                    </a:p>
                  </a:txBody>
                  <a:tcPr/>
                </a:tc>
                <a:extLst>
                  <a:ext uri="{0D108BD9-81ED-4DB2-BD59-A6C34878D82A}">
                    <a16:rowId xmlns:a16="http://schemas.microsoft.com/office/drawing/2014/main" val="10000"/>
                  </a:ext>
                </a:extLst>
              </a:tr>
              <a:tr h="432179">
                <a:tc>
                  <a:txBody>
                    <a:bodyPr/>
                    <a:lstStyle/>
                    <a:p>
                      <a:r>
                        <a:rPr lang="pt-BR" sz="1200" dirty="0"/>
                        <a:t>RECEPÇÃO</a:t>
                      </a:r>
                    </a:p>
                  </a:txBody>
                  <a:tcPr/>
                </a:tc>
                <a:tc>
                  <a:txBody>
                    <a:bodyPr/>
                    <a:lstStyle/>
                    <a:p>
                      <a:pPr algn="ctr"/>
                      <a:r>
                        <a:rPr lang="pt-BR" sz="1200" dirty="0" smtClean="0"/>
                        <a:t>0</a:t>
                      </a:r>
                    </a:p>
                    <a:p>
                      <a:pPr algn="ctr"/>
                      <a:endParaRPr lang="pt-BR" sz="1200" dirty="0"/>
                    </a:p>
                  </a:txBody>
                  <a:tcPr/>
                </a:tc>
                <a:tc>
                  <a:txBody>
                    <a:bodyPr/>
                    <a:lstStyle/>
                    <a:p>
                      <a:pPr algn="ctr"/>
                      <a:r>
                        <a:rPr lang="pt-BR" sz="1200" dirty="0" smtClean="0"/>
                        <a:t>04</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01</a:t>
                      </a:r>
                      <a:endParaRPr lang="pt-BR" sz="1200" dirty="0"/>
                    </a:p>
                  </a:txBody>
                  <a:tcPr/>
                </a:tc>
                <a:extLst>
                  <a:ext uri="{0D108BD9-81ED-4DB2-BD59-A6C34878D82A}">
                    <a16:rowId xmlns:a16="http://schemas.microsoft.com/office/drawing/2014/main" val="10001"/>
                  </a:ext>
                </a:extLst>
              </a:tr>
              <a:tr h="432179">
                <a:tc>
                  <a:txBody>
                    <a:bodyPr/>
                    <a:lstStyle/>
                    <a:p>
                      <a:r>
                        <a:rPr lang="pt-BR" sz="1200" dirty="0"/>
                        <a:t>SEGURANÇA</a:t>
                      </a:r>
                    </a:p>
                  </a:txBody>
                  <a:tcPr/>
                </a:tc>
                <a:tc>
                  <a:txBody>
                    <a:bodyPr/>
                    <a:lstStyle/>
                    <a:p>
                      <a:pPr algn="ctr"/>
                      <a:r>
                        <a:rPr lang="pt-BR" sz="1200" dirty="0" smtClean="0"/>
                        <a:t>0</a:t>
                      </a:r>
                      <a:endParaRPr lang="pt-BR" sz="1200" dirty="0"/>
                    </a:p>
                  </a:txBody>
                  <a:tcPr/>
                </a:tc>
                <a:tc>
                  <a:txBody>
                    <a:bodyPr/>
                    <a:lstStyle/>
                    <a:p>
                      <a:pPr algn="ctr"/>
                      <a:r>
                        <a:rPr lang="pt-BR" sz="1200" dirty="0" smtClean="0"/>
                        <a:t>02</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01</a:t>
                      </a:r>
                      <a:endParaRPr lang="pt-BR" sz="12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7732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
            <a:ext cx="10018713" cy="1801504"/>
          </a:xfrm>
        </p:spPr>
        <p:txBody>
          <a:bodyPr>
            <a:normAutofit/>
          </a:bodyPr>
          <a:lstStyle/>
          <a:p>
            <a:r>
              <a:rPr lang="pt-BR" b="1" dirty="0"/>
              <a:t>AVALIAÇÃO DO ATENDIMENTO</a:t>
            </a:r>
            <a:br>
              <a:rPr lang="pt-BR" b="1" dirty="0"/>
            </a:br>
            <a:r>
              <a:rPr lang="pt-BR" sz="3100" b="1" dirty="0"/>
              <a:t>CLASSIFICAÇÃO DE RISCO, EQUIPE MÉDICA E EQUIPE DE ENFERMAGEM </a:t>
            </a: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931568359"/>
              </p:ext>
            </p:extLst>
          </p:nvPr>
        </p:nvGraphicFramePr>
        <p:xfrm>
          <a:off x="2006221" y="1801505"/>
          <a:ext cx="9496804" cy="2811437"/>
        </p:xfrm>
        <a:graphic>
          <a:graphicData uri="http://schemas.openxmlformats.org/drawingml/2006/chart">
            <c:chart xmlns:c="http://schemas.openxmlformats.org/drawingml/2006/chart" xmlns:r="http://schemas.openxmlformats.org/officeDocument/2006/relationships" r:id="rId2"/>
          </a:graphicData>
        </a:graphic>
      </p:graphicFrame>
      <p:sp>
        <p:nvSpPr>
          <p:cNvPr id="8" name="CaixaDeTexto 7"/>
          <p:cNvSpPr txBox="1"/>
          <p:nvPr/>
        </p:nvSpPr>
        <p:spPr>
          <a:xfrm>
            <a:off x="2006221" y="4660120"/>
            <a:ext cx="4203510" cy="2031325"/>
          </a:xfrm>
          <a:prstGeom prst="rect">
            <a:avLst/>
          </a:prstGeom>
          <a:noFill/>
        </p:spPr>
        <p:txBody>
          <a:bodyPr wrap="square" rtlCol="0">
            <a:spAutoFit/>
          </a:bodyPr>
          <a:lstStyle/>
          <a:p>
            <a:r>
              <a:rPr lang="pt-BR" b="1" dirty="0">
                <a:solidFill>
                  <a:schemeClr val="tx1">
                    <a:lumMod val="95000"/>
                    <a:lumOff val="5000"/>
                  </a:schemeClr>
                </a:solidFill>
                <a:latin typeface="Times New Roman" pitchFamily="18" charset="0"/>
                <a:cs typeface="Times New Roman" pitchFamily="18" charset="0"/>
              </a:rPr>
              <a:t>ÓTIMO: </a:t>
            </a:r>
            <a:r>
              <a:rPr lang="pt-BR" b="1" dirty="0" smtClean="0">
                <a:solidFill>
                  <a:schemeClr val="tx1">
                    <a:lumMod val="95000"/>
                    <a:lumOff val="5000"/>
                  </a:schemeClr>
                </a:solidFill>
                <a:latin typeface="Times New Roman" pitchFamily="18" charset="0"/>
                <a:cs typeface="Times New Roman" pitchFamily="18" charset="0"/>
              </a:rPr>
              <a:t>03 </a:t>
            </a:r>
            <a:r>
              <a:rPr lang="pt-BR" dirty="0" smtClean="0">
                <a:solidFill>
                  <a:schemeClr val="tx1">
                    <a:lumMod val="95000"/>
                    <a:lumOff val="5000"/>
                  </a:schemeClr>
                </a:solidFill>
                <a:latin typeface="Times New Roman" pitchFamily="18" charset="0"/>
                <a:cs typeface="Times New Roman" pitchFamily="18" charset="0"/>
              </a:rPr>
              <a:t>manifestações </a:t>
            </a:r>
            <a:r>
              <a:rPr lang="pt-BR" dirty="0">
                <a:solidFill>
                  <a:schemeClr val="tx1">
                    <a:lumMod val="95000"/>
                    <a:lumOff val="5000"/>
                  </a:schemeClr>
                </a:solidFill>
                <a:latin typeface="Times New Roman" pitchFamily="18" charset="0"/>
                <a:cs typeface="Times New Roman" pitchFamily="18" charset="0"/>
              </a:rPr>
              <a:t>recebidas</a:t>
            </a:r>
          </a:p>
          <a:p>
            <a:r>
              <a:rPr lang="pt-BR" b="1" dirty="0">
                <a:solidFill>
                  <a:schemeClr val="tx1">
                    <a:lumMod val="95000"/>
                    <a:lumOff val="5000"/>
                  </a:schemeClr>
                </a:solidFill>
                <a:latin typeface="Times New Roman" pitchFamily="18" charset="0"/>
                <a:cs typeface="Times New Roman" pitchFamily="18" charset="0"/>
              </a:rPr>
              <a:t>BOM</a:t>
            </a:r>
            <a:r>
              <a:rPr lang="pt-BR"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07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REGULAR: </a:t>
            </a:r>
            <a:r>
              <a:rPr lang="pt-BR" b="1" dirty="0" smtClean="0">
                <a:solidFill>
                  <a:schemeClr val="tx1">
                    <a:lumMod val="95000"/>
                    <a:lumOff val="5000"/>
                  </a:schemeClr>
                </a:solidFill>
                <a:latin typeface="Times New Roman" pitchFamily="18" charset="0"/>
                <a:cs typeface="Times New Roman" pitchFamily="18" charset="0"/>
              </a:rPr>
              <a:t>01 </a:t>
            </a:r>
            <a:r>
              <a:rPr lang="pt-BR" dirty="0" smtClean="0">
                <a:solidFill>
                  <a:schemeClr val="tx1">
                    <a:lumMod val="95000"/>
                    <a:lumOff val="5000"/>
                  </a:schemeClr>
                </a:solidFill>
                <a:latin typeface="Times New Roman" pitchFamily="18" charset="0"/>
                <a:cs typeface="Times New Roman" pitchFamily="18" charset="0"/>
              </a:rPr>
              <a:t>manifestações </a:t>
            </a:r>
            <a:r>
              <a:rPr lang="pt-BR" dirty="0">
                <a:solidFill>
                  <a:schemeClr val="tx1">
                    <a:lumMod val="95000"/>
                    <a:lumOff val="5000"/>
                  </a:schemeClr>
                </a:solidFill>
                <a:latin typeface="Times New Roman" pitchFamily="18" charset="0"/>
                <a:cs typeface="Times New Roman" pitchFamily="18" charset="0"/>
              </a:rPr>
              <a:t>recebidas</a:t>
            </a:r>
          </a:p>
          <a:p>
            <a:r>
              <a:rPr lang="pt-BR" b="1" dirty="0">
                <a:solidFill>
                  <a:schemeClr val="tx1">
                    <a:lumMod val="95000"/>
                    <a:lumOff val="5000"/>
                  </a:schemeClr>
                </a:solidFill>
                <a:latin typeface="Times New Roman" pitchFamily="18" charset="0"/>
                <a:cs typeface="Times New Roman" pitchFamily="18" charset="0"/>
              </a:rPr>
              <a:t>RUIM</a:t>
            </a:r>
            <a:r>
              <a:rPr lang="pt-BR"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02</a:t>
            </a:r>
            <a:r>
              <a:rPr lang="pt-BR"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manifestação recebida</a:t>
            </a:r>
          </a:p>
          <a:p>
            <a:endParaRPr lang="pt-BR"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NÃO AVALIARAM: </a:t>
            </a:r>
            <a:r>
              <a:rPr lang="pt-BR" b="1" dirty="0" smtClean="0">
                <a:solidFill>
                  <a:schemeClr val="tx1">
                    <a:lumMod val="95000"/>
                    <a:lumOff val="5000"/>
                  </a:schemeClr>
                </a:solidFill>
                <a:latin typeface="Times New Roman" pitchFamily="18" charset="0"/>
                <a:cs typeface="Times New Roman" pitchFamily="18" charset="0"/>
              </a:rPr>
              <a:t>02</a:t>
            </a:r>
          </a:p>
          <a:p>
            <a:endParaRPr lang="pt-BR" b="1" dirty="0" smtClean="0">
              <a:solidFill>
                <a:schemeClr val="tx1">
                  <a:lumMod val="95000"/>
                  <a:lumOff val="5000"/>
                </a:schemeClr>
              </a:solidFill>
              <a:latin typeface="Times New Roman" pitchFamily="18" charset="0"/>
              <a:cs typeface="Times New Roman" pitchFamily="18" charset="0"/>
            </a:endParaRPr>
          </a:p>
        </p:txBody>
      </p:sp>
      <p:graphicFrame>
        <p:nvGraphicFramePr>
          <p:cNvPr id="10" name="Tabela 9"/>
          <p:cNvGraphicFramePr>
            <a:graphicFrameLocks noGrp="1"/>
          </p:cNvGraphicFramePr>
          <p:nvPr>
            <p:extLst>
              <p:ext uri="{D42A27DB-BD31-4B8C-83A1-F6EECF244321}">
                <p14:modId xmlns:p14="http://schemas.microsoft.com/office/powerpoint/2010/main" val="834847590"/>
              </p:ext>
            </p:extLst>
          </p:nvPr>
        </p:nvGraphicFramePr>
        <p:xfrm>
          <a:off x="6537279" y="4790365"/>
          <a:ext cx="4965746" cy="1596786"/>
        </p:xfrm>
        <a:graphic>
          <a:graphicData uri="http://schemas.openxmlformats.org/drawingml/2006/table">
            <a:tbl>
              <a:tblPr firstRow="1" bandRow="1">
                <a:tableStyleId>{21E4AEA4-8DFA-4A89-87EB-49C32662AFE0}</a:tableStyleId>
              </a:tblPr>
              <a:tblGrid>
                <a:gridCol w="1305618">
                  <a:extLst>
                    <a:ext uri="{9D8B030D-6E8A-4147-A177-3AD203B41FA5}">
                      <a16:colId xmlns:a16="http://schemas.microsoft.com/office/drawing/2014/main" val="20000"/>
                    </a:ext>
                  </a:extLst>
                </a:gridCol>
                <a:gridCol w="805228">
                  <a:extLst>
                    <a:ext uri="{9D8B030D-6E8A-4147-A177-3AD203B41FA5}">
                      <a16:colId xmlns:a16="http://schemas.microsoft.com/office/drawing/2014/main" val="20001"/>
                    </a:ext>
                  </a:extLst>
                </a:gridCol>
                <a:gridCol w="805228">
                  <a:extLst>
                    <a:ext uri="{9D8B030D-6E8A-4147-A177-3AD203B41FA5}">
                      <a16:colId xmlns:a16="http://schemas.microsoft.com/office/drawing/2014/main" val="20002"/>
                    </a:ext>
                  </a:extLst>
                </a:gridCol>
                <a:gridCol w="1171241">
                  <a:extLst>
                    <a:ext uri="{9D8B030D-6E8A-4147-A177-3AD203B41FA5}">
                      <a16:colId xmlns:a16="http://schemas.microsoft.com/office/drawing/2014/main" val="20003"/>
                    </a:ext>
                  </a:extLst>
                </a:gridCol>
                <a:gridCol w="878431">
                  <a:extLst>
                    <a:ext uri="{9D8B030D-6E8A-4147-A177-3AD203B41FA5}">
                      <a16:colId xmlns:a16="http://schemas.microsoft.com/office/drawing/2014/main" val="20004"/>
                    </a:ext>
                  </a:extLst>
                </a:gridCol>
              </a:tblGrid>
              <a:tr h="431019">
                <a:tc>
                  <a:txBody>
                    <a:bodyPr/>
                    <a:lstStyle/>
                    <a:p>
                      <a:endParaRPr lang="pt-BR" dirty="0"/>
                    </a:p>
                  </a:txBody>
                  <a:tcPr/>
                </a:tc>
                <a:tc>
                  <a:txBody>
                    <a:bodyPr/>
                    <a:lstStyle/>
                    <a:p>
                      <a:pPr algn="ctr"/>
                      <a:r>
                        <a:rPr lang="pt-BR" sz="1200" dirty="0"/>
                        <a:t>ÓTIMO </a:t>
                      </a:r>
                    </a:p>
                  </a:txBody>
                  <a:tcPr/>
                </a:tc>
                <a:tc>
                  <a:txBody>
                    <a:bodyPr/>
                    <a:lstStyle/>
                    <a:p>
                      <a:pPr algn="ctr"/>
                      <a:r>
                        <a:rPr lang="pt-BR" sz="1200" dirty="0"/>
                        <a:t>BOM </a:t>
                      </a:r>
                    </a:p>
                  </a:txBody>
                  <a:tcPr/>
                </a:tc>
                <a:tc>
                  <a:txBody>
                    <a:bodyPr/>
                    <a:lstStyle/>
                    <a:p>
                      <a:pPr algn="ctr"/>
                      <a:r>
                        <a:rPr lang="pt-BR" sz="1200" dirty="0"/>
                        <a:t>REGULAR</a:t>
                      </a:r>
                    </a:p>
                  </a:txBody>
                  <a:tcPr/>
                </a:tc>
                <a:tc>
                  <a:txBody>
                    <a:bodyPr/>
                    <a:lstStyle/>
                    <a:p>
                      <a:pPr algn="ctr"/>
                      <a:r>
                        <a:rPr lang="pt-BR" sz="1200" dirty="0"/>
                        <a:t>RUIM</a:t>
                      </a:r>
                    </a:p>
                  </a:txBody>
                  <a:tcPr/>
                </a:tc>
                <a:extLst>
                  <a:ext uri="{0D108BD9-81ED-4DB2-BD59-A6C34878D82A}">
                    <a16:rowId xmlns:a16="http://schemas.microsoft.com/office/drawing/2014/main" val="10000"/>
                  </a:ext>
                </a:extLst>
              </a:tr>
              <a:tr h="388589">
                <a:tc>
                  <a:txBody>
                    <a:bodyPr/>
                    <a:lstStyle/>
                    <a:p>
                      <a:r>
                        <a:rPr lang="pt-BR" sz="1000" dirty="0"/>
                        <a:t>CLAS</a:t>
                      </a:r>
                      <a:r>
                        <a:rPr lang="pt-BR" sz="1000" baseline="0" dirty="0"/>
                        <a:t> DE RISCO</a:t>
                      </a:r>
                      <a:endParaRPr lang="pt-BR" sz="1000" dirty="0"/>
                    </a:p>
                  </a:txBody>
                  <a:tcPr/>
                </a:tc>
                <a:tc>
                  <a:txBody>
                    <a:bodyPr/>
                    <a:lstStyle/>
                    <a:p>
                      <a:pPr algn="ctr"/>
                      <a:r>
                        <a:rPr lang="pt-BR" sz="1200" dirty="0" smtClean="0"/>
                        <a:t>01</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01</a:t>
                      </a:r>
                      <a:endParaRPr lang="pt-BR" sz="1200" dirty="0"/>
                    </a:p>
                  </a:txBody>
                  <a:tcPr/>
                </a:tc>
                <a:extLst>
                  <a:ext uri="{0D108BD9-81ED-4DB2-BD59-A6C34878D82A}">
                    <a16:rowId xmlns:a16="http://schemas.microsoft.com/office/drawing/2014/main" val="10001"/>
                  </a:ext>
                </a:extLst>
              </a:tr>
              <a:tr h="388589">
                <a:tc>
                  <a:txBody>
                    <a:bodyPr/>
                    <a:lstStyle/>
                    <a:p>
                      <a:r>
                        <a:rPr lang="pt-BR" sz="1000" dirty="0"/>
                        <a:t>EQUIPE MÉDICA</a:t>
                      </a:r>
                    </a:p>
                  </a:txBody>
                  <a:tcPr/>
                </a:tc>
                <a:tc>
                  <a:txBody>
                    <a:bodyPr/>
                    <a:lstStyle/>
                    <a:p>
                      <a:pPr algn="ctr"/>
                      <a:r>
                        <a:rPr lang="pt-BR" sz="1200" dirty="0" smtClean="0"/>
                        <a:t>01</a:t>
                      </a:r>
                      <a:endParaRPr lang="pt-BR" sz="1200" dirty="0"/>
                    </a:p>
                  </a:txBody>
                  <a:tcPr/>
                </a:tc>
                <a:tc>
                  <a:txBody>
                    <a:bodyPr/>
                    <a:lstStyle/>
                    <a:p>
                      <a:pPr algn="ctr"/>
                      <a:r>
                        <a:rPr lang="pt-BR" sz="1200" dirty="0" smtClean="0"/>
                        <a:t>03</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2"/>
                  </a:ext>
                </a:extLst>
              </a:tr>
              <a:tr h="388589">
                <a:tc>
                  <a:txBody>
                    <a:bodyPr/>
                    <a:lstStyle/>
                    <a:p>
                      <a:r>
                        <a:rPr lang="pt-BR" sz="1000" dirty="0"/>
                        <a:t>ENFERMAGEM</a:t>
                      </a:r>
                    </a:p>
                  </a:txBody>
                  <a:tcPr/>
                </a:tc>
                <a:tc>
                  <a:txBody>
                    <a:bodyPr/>
                    <a:lstStyle/>
                    <a:p>
                      <a:pPr algn="ctr"/>
                      <a:r>
                        <a:rPr lang="pt-BR" sz="1200" dirty="0" smtClean="0"/>
                        <a:t>01</a:t>
                      </a:r>
                      <a:endParaRPr lang="pt-BR" sz="1200" dirty="0"/>
                    </a:p>
                  </a:txBody>
                  <a:tcPr/>
                </a:tc>
                <a:tc>
                  <a:txBody>
                    <a:bodyPr/>
                    <a:lstStyle/>
                    <a:p>
                      <a:pPr algn="ctr"/>
                      <a:r>
                        <a:rPr lang="pt-BR" sz="1200" dirty="0" smtClean="0"/>
                        <a:t>03</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01</a:t>
                      </a:r>
                      <a:endParaRPr lang="pt-BR" sz="12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145829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xe">
  <a:themeElements>
    <a:clrScheme name="Personalizada 3">
      <a:dk1>
        <a:sysClr val="windowText" lastClr="000000"/>
      </a:dk1>
      <a:lt1>
        <a:sysClr val="window" lastClr="FFFFFF"/>
      </a:lt1>
      <a:dk2>
        <a:srgbClr val="212121"/>
      </a:dk2>
      <a:lt2>
        <a:srgbClr val="CDD0D1"/>
      </a:lt2>
      <a:accent1>
        <a:srgbClr val="33A583"/>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axe">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xe">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docProps/app.xml><?xml version="1.0" encoding="utf-8"?>
<Properties xmlns="http://schemas.openxmlformats.org/officeDocument/2006/extended-properties" xmlns:vt="http://schemas.openxmlformats.org/officeDocument/2006/docPropsVTypes">
  <Template>TM03457496[[fn=Parallax]]</Template>
  <TotalTime>7093</TotalTime>
  <Words>676</Words>
  <Application>Microsoft Office PowerPoint</Application>
  <PresentationFormat>Widescreen</PresentationFormat>
  <Paragraphs>298</Paragraphs>
  <Slides>28</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28</vt:i4>
      </vt:variant>
    </vt:vector>
  </HeadingPairs>
  <TitlesOfParts>
    <vt:vector size="33" baseType="lpstr">
      <vt:lpstr>Andalus</vt:lpstr>
      <vt:lpstr>Arial</vt:lpstr>
      <vt:lpstr>Corbel</vt:lpstr>
      <vt:lpstr>Times New Roman</vt:lpstr>
      <vt:lpstr>Paralaxe</vt:lpstr>
      <vt:lpstr>RELATORIO DA OUVIDORIA MÊS DE MARÇO  FUNSAU-NA 2021</vt:lpstr>
      <vt:lpstr>Apresentação do PowerPoint</vt:lpstr>
      <vt:lpstr>Ouvidoria </vt:lpstr>
      <vt:lpstr> </vt:lpstr>
      <vt:lpstr>GRÁFICO REPRESENTATIVO USUÁRIOS E FUNCIONÁRIOS QUE SE MANIFESTARAM NAS URNAS - MÊS DE MARÇO</vt:lpstr>
      <vt:lpstr>Apresentação do PowerPoint</vt:lpstr>
      <vt:lpstr>ELOGIOS</vt:lpstr>
      <vt:lpstr>ATENDIMENTO GERAL RECEPÇÃO E SERVIÇO DE SEGURANÇA </vt:lpstr>
      <vt:lpstr>AVALIAÇÃO DO ATENDIMENTO CLASSIFICAÇÃO DE RISCO, EQUIPE MÉDICA E EQUIPE DE ENFERMAGEM </vt:lpstr>
      <vt:lpstr>RECLAMAÇÕES</vt:lpstr>
      <vt:lpstr>AVALIAÇÃO DE ATENDIMENTO DE SERVIÇOS COMPLEMENTARES  RAIO X, ORTOPEDIA , ULTRASSON E LABORATORIO.</vt:lpstr>
      <vt:lpstr> AVALIAÇÃO DE QUALIDADE DAS INSTALAÇÕES  ORGANIZAÇÃO, HIGIENIZAÇÃO X LIMPEZA E ACOMODAÇÃO OFERECIDA </vt:lpstr>
      <vt:lpstr>TEMPO DE ESPERA NO PRONTO SOCORRO </vt:lpstr>
      <vt:lpstr>Apresentação do PowerPoint</vt:lpstr>
      <vt:lpstr>ELOGIOS</vt:lpstr>
      <vt:lpstr>INTERNAÇÃO QUALIDADE DAS INSTALAÇÕES E DO ATENDIMENTO GERAL   RECEPÇÃO, ALIMENTAÇÃO, ATENDIMENTO DA COPEIRA, INSTALAÇÕES, LIMPEZA E HORARIO DE VISITA. </vt:lpstr>
      <vt:lpstr>RECLAMAÇÕES</vt:lpstr>
      <vt:lpstr>AVALIAÇÃO DE QUALIDADE NO ATENDIMENTO DA EQUIPE DE ATENÇÃO À SAÚDE  EQUIPE DE ENFERMAGEM,EQUIPE MÉDICA, FISIOTERAPIA, ASSISTENTE SOCIAL E NUTRICIONISTA </vt:lpstr>
      <vt:lpstr>MANIFESTAÇÕES POR CLINICA</vt:lpstr>
      <vt:lpstr>Apresentação do PowerPoint</vt:lpstr>
      <vt:lpstr>ELOGIOS</vt:lpstr>
      <vt:lpstr>RECLAMAÇÕES </vt:lpstr>
      <vt:lpstr>RECLAMAÇÕES </vt:lpstr>
      <vt:lpstr>RECLAMAÇÕES </vt:lpstr>
      <vt:lpstr>RECLAMAÇÕES </vt:lpstr>
      <vt:lpstr>RECLAMAÇÕES </vt:lpstr>
      <vt:lpstr>PERFIL DOS MANISFESTANTES </vt:lpstr>
      <vt:lpstr>CONCLUSÃO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Windows</dc:creator>
  <cp:lastModifiedBy>Windows</cp:lastModifiedBy>
  <cp:revision>364</cp:revision>
  <dcterms:created xsi:type="dcterms:W3CDTF">2020-06-26T11:09:26Z</dcterms:created>
  <dcterms:modified xsi:type="dcterms:W3CDTF">2021-04-08T19:54:12Z</dcterms:modified>
</cp:coreProperties>
</file>