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6364310611965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0.11403341580159995</c:v>
                </c:pt>
                <c:pt idx="1">
                  <c:v>0.27769770175472697</c:v>
                </c:pt>
                <c:pt idx="2">
                  <c:v>0.16917278275873179</c:v>
                </c:pt>
                <c:pt idx="3">
                  <c:v>1.6305810386383787E-2</c:v>
                </c:pt>
                <c:pt idx="4">
                  <c:v>0.4227902892985575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0599576"/>
        <c:axId val="28060428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1021835.88</c:v>
                </c:pt>
                <c:pt idx="2">
                  <c:v>622500</c:v>
                </c:pt>
                <c:pt idx="3">
                  <c:v>60000</c:v>
                </c:pt>
                <c:pt idx="4">
                  <c:v>1555728.71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80601144"/>
        <c:axId val="280598792"/>
      </c:barChart>
      <c:catAx>
        <c:axId val="28059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80604280"/>
        <c:crosses val="autoZero"/>
        <c:auto val="1"/>
        <c:lblAlgn val="ctr"/>
        <c:lblOffset val="100"/>
        <c:noMultiLvlLbl val="0"/>
      </c:catAx>
      <c:valAx>
        <c:axId val="2806042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599576"/>
        <c:crosses val="autoZero"/>
        <c:crossBetween val="between"/>
        <c:majorUnit val="10000"/>
      </c:valAx>
      <c:valAx>
        <c:axId val="28059879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601144"/>
        <c:crosses val="max"/>
        <c:crossBetween val="between"/>
      </c:valAx>
      <c:catAx>
        <c:axId val="280601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598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0.34489817445527149</c:v>
                </c:pt>
                <c:pt idx="1">
                  <c:v>0.29845511698137006</c:v>
                </c:pt>
                <c:pt idx="2">
                  <c:v>0.35664670856335839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0599968"/>
        <c:axId val="28060271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1038620.62</c:v>
                </c:pt>
                <c:pt idx="1">
                  <c:v>898762.77</c:v>
                </c:pt>
                <c:pt idx="2">
                  <c:v>1073999.96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80603104"/>
        <c:axId val="280601928"/>
      </c:barChart>
      <c:catAx>
        <c:axId val="2805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80602712"/>
        <c:crosses val="autoZero"/>
        <c:auto val="1"/>
        <c:lblAlgn val="ctr"/>
        <c:lblOffset val="100"/>
        <c:noMultiLvlLbl val="0"/>
      </c:catAx>
      <c:valAx>
        <c:axId val="2806027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599968"/>
        <c:crosses val="autoZero"/>
        <c:crossBetween val="between"/>
        <c:majorUnit val="10000"/>
      </c:valAx>
      <c:valAx>
        <c:axId val="28060192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0603104"/>
        <c:crosses val="max"/>
        <c:crossBetween val="between"/>
      </c:valAx>
      <c:catAx>
        <c:axId val="28060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601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3679669.92</c:v>
                </c:pt>
                <c:pt idx="1">
                  <c:v>3011383.35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81.838409843022006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597616"/>
        <c:axId val="229651792"/>
      </c:barChart>
      <c:catAx>
        <c:axId val="2805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9651792"/>
        <c:crosses val="autoZero"/>
        <c:auto val="1"/>
        <c:lblAlgn val="ctr"/>
        <c:lblOffset val="100"/>
        <c:noMultiLvlLbl val="0"/>
      </c:catAx>
      <c:valAx>
        <c:axId val="229651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059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20/05/2021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20/05/2021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=""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=""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=""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=""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=""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=""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=""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=""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=""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=""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=""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=""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=""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=""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=""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=""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=""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=""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=""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=""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=""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=""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=""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=""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=""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=""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=""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=""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=""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=""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=""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=""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=""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=""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=""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=""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=""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=""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=""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=""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=""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=""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=""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=""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=""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=""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=""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=""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=""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=""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=""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=""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=""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=""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=""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=""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=""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=""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=""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=""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=""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=""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=""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=""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=""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=""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=""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=""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=""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=""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=""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=""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=""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=""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=""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=""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=""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=""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=""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=""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=""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=""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=""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=""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=""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=""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=""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=""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=""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=""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=""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=""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=""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=""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=""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=""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=""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ABRIL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=""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590465190"/>
              </p:ext>
            </p:extLst>
          </p:nvPr>
        </p:nvGraphicFramePr>
        <p:xfrm>
          <a:off x="6215743" y="585108"/>
          <a:ext cx="5878285" cy="554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71.786,17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72.505,77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37.058,77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10.433,47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Consignado Folha  -</a:t>
                      </a:r>
                      <a:r>
                        <a:rPr lang="pt-BR" sz="1300" baseline="0" dirty="0" smtClean="0">
                          <a:latin typeface="+mj-lt"/>
                        </a:rPr>
                        <a:t>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48.377,95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17.137,10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13.035,75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smtClean="0">
                          <a:solidFill>
                            <a:srgbClr val="7A0000"/>
                          </a:solidFill>
                          <a:latin typeface="+mj-lt"/>
                        </a:rPr>
                        <a:t>Saldo (R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628.754,31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3.202.036,93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118.811,83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676.564,25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675.802,36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1.515.434,45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7.145.305,33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677391334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1.768.121,01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1.441.441,21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279.256,26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3.488.818,48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11293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Abril 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R$ 3.656.486,85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ABRIL 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17199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1.290,63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0,84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1.291,47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68,00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68,00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MARÇO 2021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1.223,47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=""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="" xmlns:a16="http://schemas.microsoft.com/office/drawing/2014/main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ABRIL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="" xmlns:a16="http://schemas.microsoft.com/office/drawing/2014/main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="" xmlns:a16="http://schemas.microsoft.com/office/drawing/2014/main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="" xmlns:a16="http://schemas.microsoft.com/office/drawing/2014/main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="" xmlns:a16="http://schemas.microsoft.com/office/drawing/2014/main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="" xmlns:a16="http://schemas.microsoft.com/office/drawing/2014/main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="" xmlns:a16="http://schemas.microsoft.com/office/drawing/2014/main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="" xmlns:a16="http://schemas.microsoft.com/office/drawing/2014/main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894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0998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OBS: Ad 08  SES + 250.000 e PMNA + 50.000 (Março/21)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70683"/>
              </p:ext>
            </p:extLst>
          </p:nvPr>
        </p:nvGraphicFramePr>
        <p:xfrm>
          <a:off x="1167838" y="18325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1.021.835,88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622.500,00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2.123.941,21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75621"/>
              </p:ext>
            </p:extLst>
          </p:nvPr>
        </p:nvGraphicFramePr>
        <p:xfrm>
          <a:off x="1197427" y="3941838"/>
          <a:ext cx="94839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1.228,71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CUSTEIO 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1.000.000,00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EXTRAORDINÁRIAS CUSTEIO SES/NA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432.000,00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 CONVÊNIO DOAÇÕES – PJ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120.000,00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1.555.728,71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R$ 3.679.669,92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="" xmlns:a16="http://schemas.microsoft.com/office/drawing/2014/main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866343220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75093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789.832,05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248.788,57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1.038.620,62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34367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859.593,13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39.169,64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898.762,77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1101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525.120,75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244.334,06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304.545,15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1.073.999,96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R$ 3.011.383,35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="" xmlns:a16="http://schemas.microsoft.com/office/drawing/2014/main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2463106412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ABRIL/2021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="" xmlns:a16="http://schemas.microsoft.com/office/drawing/2014/main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144.134,57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="" xmlns:a16="http://schemas.microsoft.com/office/drawing/2014/main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  955.699,87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="" xmlns:a16="http://schemas.microsoft.com/office/drawing/2014/main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1.473.486,41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="" xmlns:a16="http://schemas.microsoft.com/office/drawing/2014/main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="" xmlns:a16="http://schemas.microsoft.com/office/drawing/2014/main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3.679.669,92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="" xmlns:a16="http://schemas.microsoft.com/office/drawing/2014/main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3.011.383,35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="" xmlns:a16="http://schemas.microsoft.com/office/drawing/2014/main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="" xmlns:a16="http://schemas.microsoft.com/office/drawing/2014/main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294.634,60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="" xmlns:a16="http://schemas.microsoft.com/office/drawing/2014/main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992578070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537</Words>
  <Application>Microsoft Office PowerPoint</Application>
  <PresentationFormat>Widescreen</PresentationFormat>
  <Paragraphs>203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ABRIL 2021</vt:lpstr>
      <vt:lpstr>VALOR  CONTRATUALIZAÇÃO  Contrato n. 278/2019 </vt:lpstr>
      <vt:lpstr>RECEITAS REALIZADAS</vt:lpstr>
      <vt:lpstr>RECEITAS / MÊS R$ 3.679.669,92</vt:lpstr>
      <vt:lpstr>PAGAMENTOS REALIZADOS</vt:lpstr>
      <vt:lpstr>PAGAMENTOS / MÊS R$ 3.011.383,35</vt:lpstr>
      <vt:lpstr>APURAÇÃO RESULTADO PRIMÁRIO  ABRIL/2021 </vt:lpstr>
      <vt:lpstr>Fechamento Mensal:  (Contas A Receber e Contas A Pagar)</vt:lpstr>
      <vt:lpstr> PRESTAÇÃO DE CONTAS CONVÊNIO PMNA 003/2020 08 LEITOS UTI COVID  ABRIL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2021-05-20T14:55:02Z</dcterms:modified>
</cp:coreProperties>
</file>