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4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80" r:id="rId15"/>
    <p:sldId id="273" r:id="rId16"/>
    <p:sldId id="274" r:id="rId17"/>
    <p:sldId id="275" r:id="rId18"/>
    <p:sldId id="276" r:id="rId19"/>
    <p:sldId id="277" r:id="rId20"/>
    <p:sldId id="282" r:id="rId21"/>
    <p:sldId id="283" r:id="rId22"/>
    <p:sldId id="285" r:id="rId23"/>
    <p:sldId id="289" r:id="rId24"/>
    <p:sldId id="286" r:id="rId25"/>
    <p:sldId id="284" r:id="rId26"/>
    <p:sldId id="279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" initials="W" lastIdx="0" clrIdx="0">
    <p:extLst>
      <p:ext uri="{19B8F6BF-5375-455C-9EA6-DF929625EA0E}">
        <p15:presenceInfo xmlns:p15="http://schemas.microsoft.com/office/powerpoint/2012/main" userId="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99FF"/>
    <a:srgbClr val="666633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84A-40DC-82F2-CE6BFC6A31E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84A-40DC-82F2-CE6BFC6A31E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84A-40DC-82F2-CE6BFC6A31EA}"/>
              </c:ext>
            </c:extLst>
          </c:dPt>
          <c:dLbls>
            <c:dLbl>
              <c:idx val="0"/>
              <c:layout>
                <c:manualLayout>
                  <c:x val="-0.10974767149152315"/>
                  <c:y val="7.323815426282347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4A-40DC-82F2-CE6BFC6A31EA}"/>
                </c:ext>
              </c:extLst>
            </c:dLbl>
            <c:dLbl>
              <c:idx val="1"/>
              <c:layout>
                <c:manualLayout>
                  <c:x val="8.064239301046322E-2"/>
                  <c:y val="0.1821642324641991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4A-40DC-82F2-CE6BFC6A31EA}"/>
                </c:ext>
              </c:extLst>
            </c:dLbl>
            <c:dLbl>
              <c:idx val="2"/>
              <c:layout>
                <c:manualLayout>
                  <c:x val="-3.3193712648640926E-2"/>
                  <c:y val="4.06147798598128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4A-40DC-82F2-CE6BFC6A31EA}"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Plan1!$A$2:$A$4</c:f>
              <c:strCache>
                <c:ptCount val="3"/>
                <c:pt idx="0">
                  <c:v>INTERNAÇÕES</c:v>
                </c:pt>
                <c:pt idx="1">
                  <c:v>PRONTO SOCORRO</c:v>
                </c:pt>
                <c:pt idx="2">
                  <c:v>COLABORADORES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4A-40DC-82F2-CE6BFC6A31E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4862159427626428"/>
          <c:y val="7.0532958885394126E-2"/>
          <c:w val="0.46834846096696037"/>
          <c:h val="0.92610832878673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2C6-4B9A-BA45-CA797E160E6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2C6-4B9A-BA45-CA797E160E6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2C6-4B9A-BA45-CA797E160E6B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2C6-4B9A-BA45-CA797E160E6B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2C6-4B9A-BA45-CA797E160E6B}"/>
              </c:ext>
            </c:extLst>
          </c:dPt>
          <c:dLbls>
            <c:dLbl>
              <c:idx val="0"/>
              <c:layout>
                <c:manualLayout>
                  <c:x val="-6.7843245337413068E-3"/>
                  <c:y val="2.2775247194754469E-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C6-4B9A-BA45-CA797E160E6B}"/>
                </c:ext>
              </c:extLst>
            </c:dLbl>
            <c:dLbl>
              <c:idx val="1"/>
              <c:layout>
                <c:manualLayout>
                  <c:x val="-5.5573419192739351E-2"/>
                  <c:y val="8.39403260748805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C6-4B9A-BA45-CA797E160E6B}"/>
                </c:ext>
              </c:extLst>
            </c:dLbl>
            <c:dLbl>
              <c:idx val="2"/>
              <c:layout>
                <c:manualLayout>
                  <c:x val="-3.5841815296875847E-3"/>
                  <c:y val="-8.452046994778365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C6-4B9A-BA45-CA797E160E6B}"/>
                </c:ext>
              </c:extLst>
            </c:dLbl>
            <c:dLbl>
              <c:idx val="3"/>
              <c:layout>
                <c:manualLayout>
                  <c:x val="-1.8333076951563786E-2"/>
                  <c:y val="9.3029941117653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C6-4B9A-BA45-CA797E160E6B}"/>
                </c:ext>
              </c:extLst>
            </c:dLbl>
            <c:dLbl>
              <c:idx val="4"/>
              <c:layout>
                <c:manualLayout>
                  <c:x val="2.9350727412053933E-2"/>
                  <c:y val="3.465587156982557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C6-4B9A-BA45-CA797E160E6B}"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Plan1!$A$2:$A$6</c:f>
              <c:strCache>
                <c:ptCount val="5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NÃO AVALIARAM</c:v>
                </c:pt>
              </c:strCache>
            </c:strRef>
          </c:cat>
          <c:val>
            <c:numRef>
              <c:f>Plan1!$B$2:$B$6</c:f>
              <c:numCache>
                <c:formatCode>0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2C6-4B9A-BA45-CA797E160E6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E7E-463C-A432-139D8E1FDA6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E7E-463C-A432-139D8E1FDA6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1E7E-463C-A432-139D8E1FDA61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1E7E-463C-A432-139D8E1FDA61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1E7E-463C-A432-139D8E1FDA61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Plan1!$A$2:$A$6</c:f>
              <c:strCache>
                <c:ptCount val="5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NÃO AVALIARAM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B-82C6-4B9A-BA45-CA797E160E6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D53-4B36-9B52-16FB07671C6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D53-4B36-9B52-16FB07671C6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D53-4B36-9B52-16FB07671C68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D53-4B36-9B52-16FB07671C68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D53-4B36-9B52-16FB07671C68}"/>
              </c:ext>
            </c:extLst>
          </c:dPt>
          <c:dLbls>
            <c:dLbl>
              <c:idx val="0"/>
              <c:layout>
                <c:manualLayout>
                  <c:x val="6.0836613870212546E-4"/>
                  <c:y val="1.06451135059067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53-4B36-9B52-16FB07671C68}"/>
                </c:ext>
              </c:extLst>
            </c:dLbl>
            <c:dLbl>
              <c:idx val="1"/>
              <c:layout>
                <c:manualLayout>
                  <c:x val="7.8189605438753099E-2"/>
                  <c:y val="7.20333543186559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53-4B36-9B52-16FB07671C68}"/>
                </c:ext>
              </c:extLst>
            </c:dLbl>
            <c:dLbl>
              <c:idx val="2"/>
              <c:layout>
                <c:manualLayout>
                  <c:x val="-5.4963772432248433E-4"/>
                  <c:y val="-6.363521337135383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53-4B36-9B52-16FB07671C68}"/>
                </c:ext>
              </c:extLst>
            </c:dLbl>
            <c:dLbl>
              <c:idx val="3"/>
              <c:layout>
                <c:manualLayout>
                  <c:x val="1.4804348915698377E-2"/>
                  <c:y val="-1.70610260873710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53-4B36-9B52-16FB07671C68}"/>
                </c:ext>
              </c:extLst>
            </c:dLbl>
            <c:dLbl>
              <c:idx val="4"/>
              <c:layout>
                <c:manualLayout>
                  <c:x val="5.1474033005703516E-2"/>
                  <c:y val="2.013973756002419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D53-4B36-9B52-16FB07671C68}"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Plan1!$A$2:$A$6</c:f>
              <c:strCache>
                <c:ptCount val="5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NÃO AVALIARAM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53-4B36-9B52-16FB07671C6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AFA-43C5-831D-144C64A5D6B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AFA-43C5-831D-144C64A5D6B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AFA-43C5-831D-144C64A5D6BF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AFA-43C5-831D-144C64A5D6BF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AFA-43C5-831D-144C64A5D6BF}"/>
              </c:ext>
            </c:extLst>
          </c:dPt>
          <c:dLbls>
            <c:dLbl>
              <c:idx val="0"/>
              <c:layout>
                <c:manualLayout>
                  <c:x val="8.0364256215447516E-2"/>
                  <c:y val="8.606592570071876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FA-43C5-831D-144C64A5D6BF}"/>
                </c:ext>
              </c:extLst>
            </c:dLbl>
            <c:dLbl>
              <c:idx val="1"/>
              <c:layout>
                <c:manualLayout>
                  <c:x val="4.9813186266340778E-2"/>
                  <c:y val="-0.11684465614931674"/>
                </c:manualLayout>
              </c:layout>
              <c:numFmt formatCode="0.0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805425554568007E-2"/>
                      <c:h val="6.74393817353627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AFA-43C5-831D-144C64A5D6BF}"/>
                </c:ext>
              </c:extLst>
            </c:dLbl>
            <c:dLbl>
              <c:idx val="2"/>
              <c:layout>
                <c:manualLayout>
                  <c:x val="-8.20750203637471E-2"/>
                  <c:y val="1.588447270413669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293885170166279E-2"/>
                      <c:h val="8.06670786579268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AFA-43C5-831D-144C64A5D6BF}"/>
                </c:ext>
              </c:extLst>
            </c:dLbl>
            <c:dLbl>
              <c:idx val="3"/>
              <c:layout>
                <c:manualLayout>
                  <c:x val="0.1584847807234141"/>
                  <c:y val="0.1460595666068664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FA-43C5-831D-144C64A5D6BF}"/>
                </c:ext>
              </c:extLst>
            </c:dLbl>
            <c:dLbl>
              <c:idx val="4"/>
              <c:layout>
                <c:manualLayout>
                  <c:x val="8.1253992611932002E-2"/>
                  <c:y val="-0.3405632013109654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AFA-43C5-831D-144C64A5D6BF}"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Plan1!$A$2:$A$6</c:f>
              <c:strCache>
                <c:ptCount val="5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NÃO AVALIARAM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AFA-43C5-831D-144C64A5D6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942777071770872"/>
          <c:y val="0.2336144751277538"/>
          <c:w val="0.23849997569714479"/>
          <c:h val="0.5387283357404734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EB6-414B-877A-E560C858E66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EB6-414B-877A-E560C858E66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EB6-414B-877A-E560C858E66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EB6-414B-877A-E560C858E666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EB6-414B-877A-E560C858E666}"/>
              </c:ext>
            </c:extLst>
          </c:dPt>
          <c:dLbls>
            <c:dLbl>
              <c:idx val="0"/>
              <c:layout>
                <c:manualLayout>
                  <c:x val="6.4176202889585626E-3"/>
                  <c:y val="2.525856060684198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B6-414B-877A-E560C858E666}"/>
                </c:ext>
              </c:extLst>
            </c:dLbl>
            <c:dLbl>
              <c:idx val="1"/>
              <c:layout>
                <c:manualLayout>
                  <c:x val="1.8050166207073625E-3"/>
                  <c:y val="0.1543848843531601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B6-414B-877A-E560C858E666}"/>
                </c:ext>
              </c:extLst>
            </c:dLbl>
            <c:dLbl>
              <c:idx val="2"/>
              <c:layout>
                <c:manualLayout>
                  <c:x val="-0.13009423382307461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B6-414B-877A-E560C858E666}"/>
                </c:ext>
              </c:extLst>
            </c:dLbl>
            <c:dLbl>
              <c:idx val="3"/>
              <c:layout>
                <c:manualLayout>
                  <c:x val="-3.5488589020196991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B6-414B-877A-E560C858E666}"/>
                </c:ext>
              </c:extLst>
            </c:dLbl>
            <c:dLbl>
              <c:idx val="4"/>
              <c:layout>
                <c:manualLayout>
                  <c:x val="6.0055300563206772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EB6-414B-877A-E560C858E666}"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Plan1!$A$2:$A$6</c:f>
              <c:strCache>
                <c:ptCount val="5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NÃO AVALIARAM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EB6-414B-877A-E560C858E66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342285860573191"/>
          <c:y val="0.34287516153130942"/>
          <c:w val="0.20832526555446107"/>
          <c:h val="0.4545992034314628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84-46E4-817F-EA6FC987046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84-46E4-817F-EA6FC987046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84-46E4-817F-EA6FC987046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84-46E4-817F-EA6FC9870469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784-46E4-817F-EA6FC9870469}"/>
              </c:ext>
            </c:extLst>
          </c:dPt>
          <c:dLbls>
            <c:dLbl>
              <c:idx val="0"/>
              <c:layout>
                <c:manualLayout>
                  <c:x val="-0.13349289634755618"/>
                  <c:y val="8.860606504679786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84-46E4-817F-EA6FC9870469}"/>
                </c:ext>
              </c:extLst>
            </c:dLbl>
            <c:dLbl>
              <c:idx val="1"/>
              <c:layout>
                <c:manualLayout>
                  <c:x val="-1.8995951073943293E-2"/>
                  <c:y val="4.140632701367205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84-46E4-817F-EA6FC9870469}"/>
                </c:ext>
              </c:extLst>
            </c:dLbl>
            <c:dLbl>
              <c:idx val="2"/>
              <c:layout>
                <c:manualLayout>
                  <c:x val="3.2145117686757873E-3"/>
                  <c:y val="5.350001114190136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84-46E4-817F-EA6FC9870469}"/>
                </c:ext>
              </c:extLst>
            </c:dLbl>
            <c:dLbl>
              <c:idx val="3"/>
              <c:layout>
                <c:manualLayout>
                  <c:x val="0.15406062051939048"/>
                  <c:y val="5.276351257694040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84-46E4-817F-EA6FC9870469}"/>
                </c:ext>
              </c:extLst>
            </c:dLbl>
            <c:dLbl>
              <c:idx val="4"/>
              <c:layout>
                <c:manualLayout>
                  <c:x val="4.2483659431438517E-2"/>
                  <c:y val="7.50431607043645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784-46E4-817F-EA6FC9870469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Plan1!$A$2:$A$6</c:f>
              <c:strCache>
                <c:ptCount val="5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NÃO AVALIARAM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84-46E4-817F-EA6FC987046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B15-42E6-9411-28698C3C82B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B15-42E6-9411-28698C3C82B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B15-42E6-9411-28698C3C82B4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B15-42E6-9411-28698C3C82B4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B15-42E6-9411-28698C3C82B4}"/>
              </c:ext>
            </c:extLst>
          </c:dPt>
          <c:dLbls>
            <c:dLbl>
              <c:idx val="1"/>
              <c:layout>
                <c:manualLayout>
                  <c:x val="-4.2103519984386401E-3"/>
                  <c:y val="-4.586133204909221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15-42E6-9411-28698C3C82B4}"/>
                </c:ext>
              </c:extLst>
            </c:dLbl>
            <c:dLbl>
              <c:idx val="2"/>
              <c:layout>
                <c:manualLayout>
                  <c:x val="1.6746110606936291E-2"/>
                  <c:y val="-2.6462092589741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15-42E6-9411-28698C3C82B4}"/>
                </c:ext>
              </c:extLst>
            </c:dLbl>
            <c:dLbl>
              <c:idx val="3"/>
              <c:layout>
                <c:manualLayout>
                  <c:x val="2.035588430249323E-2"/>
                  <c:y val="-2.189835050977681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15-42E6-9411-28698C3C82B4}"/>
                </c:ext>
              </c:extLst>
            </c:dLbl>
            <c:dLbl>
              <c:idx val="4"/>
              <c:layout>
                <c:manualLayout>
                  <c:x val="8.1474873578341531E-2"/>
                  <c:y val="0.1473581376608404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B15-42E6-9411-28698C3C82B4}"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Plan1!$A$2:$A$6</c:f>
              <c:strCache>
                <c:ptCount val="5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NÃO AVALIARAM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12</c:v>
                </c:pt>
                <c:pt idx="1">
                  <c:v>4</c:v>
                </c:pt>
                <c:pt idx="2">
                  <c:v>2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B15-42E6-9411-28698C3C82B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4036295589687001"/>
          <c:y val="1.79358602339853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Manifestações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86C-454A-A54C-B0460AB9F16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6C-454A-A54C-B0460AB9F160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86C-454A-A54C-B0460AB9F160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6C-454A-A54C-B0460AB9F160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86C-454A-A54C-B0460AB9F160}"/>
              </c:ext>
            </c:extLst>
          </c:dPt>
          <c:dLbls>
            <c:dLbl>
              <c:idx val="0"/>
              <c:layout>
                <c:manualLayout>
                  <c:x val="0.11864270448675976"/>
                  <c:y val="-3.58717204679706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6C-454A-A54C-B0460AB9F160}"/>
                </c:ext>
              </c:extLst>
            </c:dLbl>
            <c:dLbl>
              <c:idx val="1"/>
              <c:layout>
                <c:manualLayout>
                  <c:x val="9.3833538853232201E-2"/>
                  <c:y val="-6.7803906910531647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6C-454A-A54C-B0460AB9F160}"/>
                </c:ext>
              </c:extLst>
            </c:dLbl>
            <c:dLbl>
              <c:idx val="2"/>
              <c:layout>
                <c:manualLayout>
                  <c:x val="0.1037951492872171"/>
                  <c:y val="0.107615161403911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6C-454A-A54C-B0460AB9F160}"/>
                </c:ext>
              </c:extLst>
            </c:dLbl>
            <c:dLbl>
              <c:idx val="3"/>
              <c:layout>
                <c:manualLayout>
                  <c:x val="-5.1980336565147604E-2"/>
                  <c:y val="-6.87541308969436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34149430139297"/>
                      <c:h val="0.132725365731491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86C-454A-A54C-B0460AB9F160}"/>
                </c:ext>
              </c:extLst>
            </c:dLbl>
            <c:dLbl>
              <c:idx val="4"/>
              <c:layout>
                <c:manualLayout>
                  <c:x val="-6.4551373881135271E-2"/>
                  <c:y val="6.98053323642005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6C-454A-A54C-B0460AB9F160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rnd" cmpd="sng" algn="ctr">
                  <a:solidFill>
                    <a:schemeClr val="tx1">
                      <a:tint val="6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Plan1!$A$2:$A$6</c:f>
              <c:strCache>
                <c:ptCount val="5"/>
                <c:pt idx="0">
                  <c:v>Clínica Médica </c:v>
                </c:pt>
                <c:pt idx="1">
                  <c:v>Clínica Cirurgica </c:v>
                </c:pt>
                <c:pt idx="2">
                  <c:v>Clinica Pediátrica </c:v>
                </c:pt>
                <c:pt idx="3">
                  <c:v>Maternidade </c:v>
                </c:pt>
                <c:pt idx="4">
                  <c:v>Sem identificação 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86C-454A-A54C-B0460AB9F16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VALORES TOTAIS 60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1E8-4A40-AE52-DCCC88D6B0D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1E8-4A40-AE52-DCCC88D6B0D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1E8-4A40-AE52-DCCC88D6B0D4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1E8-4A40-AE52-DCCC88D6B0D4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1E8-4A40-AE52-DCCC88D6B0D4}"/>
              </c:ext>
            </c:extLst>
          </c:dPt>
          <c:dLbls>
            <c:dLbl>
              <c:idx val="0"/>
              <c:layout>
                <c:manualLayout>
                  <c:x val="-3.7229659667444355E-2"/>
                  <c:y val="5.377889671251006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E8-4A40-AE52-DCCC88D6B0D4}"/>
                </c:ext>
              </c:extLst>
            </c:dLbl>
            <c:dLbl>
              <c:idx val="1"/>
              <c:layout>
                <c:manualLayout>
                  <c:x val="-5.8634380130602848E-2"/>
                  <c:y val="-2.92912777545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E8-4A40-AE52-DCCC88D6B0D4}"/>
                </c:ext>
              </c:extLst>
            </c:dLbl>
            <c:dLbl>
              <c:idx val="2"/>
              <c:layout>
                <c:manualLayout>
                  <c:x val="3.4243263094224097E-2"/>
                  <c:y val="2.860978743316618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E8-4A40-AE52-DCCC88D6B0D4}"/>
                </c:ext>
              </c:extLst>
            </c:dLbl>
            <c:dLbl>
              <c:idx val="3"/>
              <c:layout>
                <c:manualLayout>
                  <c:x val="4.5814353960671003E-2"/>
                  <c:y val="2.698480162367058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E8-4A40-AE52-DCCC88D6B0D4}"/>
                </c:ext>
              </c:extLst>
            </c:dLbl>
            <c:dLbl>
              <c:idx val="4"/>
              <c:layout>
                <c:manualLayout>
                  <c:x val="5.1620190349220385E-2"/>
                  <c:y val="2.82442954172285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E8-4A40-AE52-DCCC88D6B0D4}"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Plan1!$A$2:$A$6</c:f>
              <c:strCache>
                <c:ptCount val="5"/>
                <c:pt idx="0">
                  <c:v>USUÁRIO</c:v>
                </c:pt>
                <c:pt idx="1">
                  <c:v>FAMILIARES</c:v>
                </c:pt>
                <c:pt idx="2">
                  <c:v>OUTROS</c:v>
                </c:pt>
                <c:pt idx="3">
                  <c:v>NÃO RESPONDERAM</c:v>
                </c:pt>
                <c:pt idx="4">
                  <c:v>COLABORADORES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1E8-4A40-AE52-DCCC88D6B0D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4AAA9-B5A0-409D-998E-7896AA157B86}" type="doc">
      <dgm:prSet loTypeId="urn:microsoft.com/office/officeart/2005/8/layout/vList3#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817CF980-23E6-4B68-B4C8-CC86166DF60E}">
      <dgm:prSet/>
      <dgm:spPr/>
      <dgm:t>
        <a:bodyPr/>
        <a:lstStyle/>
        <a:p>
          <a:pPr rtl="0"/>
          <a:r>
            <a:rPr lang="pt-BR" b="1" dirty="0"/>
            <a:t>PRONTO SOCORRO</a:t>
          </a:r>
          <a:endParaRPr lang="pt-BR" dirty="0"/>
        </a:p>
      </dgm:t>
    </dgm:pt>
    <dgm:pt modelId="{47BCF124-1C33-4240-A1FF-47CC332FD849}" type="parTrans" cxnId="{C2885F14-F785-4D00-AABD-100A5FED7D1F}">
      <dgm:prSet/>
      <dgm:spPr/>
      <dgm:t>
        <a:bodyPr/>
        <a:lstStyle/>
        <a:p>
          <a:endParaRPr lang="pt-BR"/>
        </a:p>
      </dgm:t>
    </dgm:pt>
    <dgm:pt modelId="{26B9FA71-1C6E-408E-8F84-E360D06C4803}" type="sibTrans" cxnId="{C2885F14-F785-4D00-AABD-100A5FED7D1F}">
      <dgm:prSet/>
      <dgm:spPr/>
      <dgm:t>
        <a:bodyPr/>
        <a:lstStyle/>
        <a:p>
          <a:endParaRPr lang="pt-BR"/>
        </a:p>
      </dgm:t>
    </dgm:pt>
    <dgm:pt modelId="{10FE30D4-2B7B-46B3-BB6A-9E4DB77FA6F8}" type="pres">
      <dgm:prSet presAssocID="{0364AAA9-B5A0-409D-998E-7896AA157B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D593DC4-DCB5-433B-A3E8-19CFAA6D3D39}" type="pres">
      <dgm:prSet presAssocID="{817CF980-23E6-4B68-B4C8-CC86166DF60E}" presName="composite" presStyleCnt="0"/>
      <dgm:spPr/>
    </dgm:pt>
    <dgm:pt modelId="{F8182924-6212-48FB-9254-BD55F5563596}" type="pres">
      <dgm:prSet presAssocID="{817CF980-23E6-4B68-B4C8-CC86166DF60E}" presName="imgShp" presStyleLbl="fgImgPlace1" presStyleIdx="0" presStyleCnt="1" custLinFactNeighborX="-1829" custLinFactNeighborY="-4347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70CA9B2-F30C-4EDD-9A8E-47BF9DA704DA}" type="pres">
      <dgm:prSet presAssocID="{817CF980-23E6-4B68-B4C8-CC86166DF60E}" presName="txShp" presStyleLbl="node1" presStyleIdx="0" presStyleCnt="1" custLinFactNeighborX="85" custLinFactNeighborY="5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CBD69CC-D64E-4131-BF6B-3C09CFD7F5F8}" type="presOf" srcId="{0364AAA9-B5A0-409D-998E-7896AA157B86}" destId="{10FE30D4-2B7B-46B3-BB6A-9E4DB77FA6F8}" srcOrd="0" destOrd="0" presId="urn:microsoft.com/office/officeart/2005/8/layout/vList3#1"/>
    <dgm:cxn modelId="{C2885F14-F785-4D00-AABD-100A5FED7D1F}" srcId="{0364AAA9-B5A0-409D-998E-7896AA157B86}" destId="{817CF980-23E6-4B68-B4C8-CC86166DF60E}" srcOrd="0" destOrd="0" parTransId="{47BCF124-1C33-4240-A1FF-47CC332FD849}" sibTransId="{26B9FA71-1C6E-408E-8F84-E360D06C4803}"/>
    <dgm:cxn modelId="{2CB55AFE-F8B3-4AF2-BF82-69616618BC59}" type="presOf" srcId="{817CF980-23E6-4B68-B4C8-CC86166DF60E}" destId="{C70CA9B2-F30C-4EDD-9A8E-47BF9DA704DA}" srcOrd="0" destOrd="0" presId="urn:microsoft.com/office/officeart/2005/8/layout/vList3#1"/>
    <dgm:cxn modelId="{8ECFB4A8-2DC8-4EE5-946B-C372B6FB0827}" type="presParOf" srcId="{10FE30D4-2B7B-46B3-BB6A-9E4DB77FA6F8}" destId="{FD593DC4-DCB5-433B-A3E8-19CFAA6D3D39}" srcOrd="0" destOrd="0" presId="urn:microsoft.com/office/officeart/2005/8/layout/vList3#1"/>
    <dgm:cxn modelId="{C44201DF-57AE-4602-AD0A-C9EA0B8F3F5C}" type="presParOf" srcId="{FD593DC4-DCB5-433B-A3E8-19CFAA6D3D39}" destId="{F8182924-6212-48FB-9254-BD55F5563596}" srcOrd="0" destOrd="0" presId="urn:microsoft.com/office/officeart/2005/8/layout/vList3#1"/>
    <dgm:cxn modelId="{FCA93EF8-573C-4C66-8383-562EBAE4FB68}" type="presParOf" srcId="{FD593DC4-DCB5-433B-A3E8-19CFAA6D3D39}" destId="{C70CA9B2-F30C-4EDD-9A8E-47BF9DA704D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64AAA9-B5A0-409D-998E-7896AA157B86}" type="doc">
      <dgm:prSet loTypeId="urn:microsoft.com/office/officeart/2005/8/layout/vList3#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817CF980-23E6-4B68-B4C8-CC86166DF60E}">
      <dgm:prSet/>
      <dgm:spPr/>
      <dgm:t>
        <a:bodyPr/>
        <a:lstStyle/>
        <a:p>
          <a:pPr rtl="0"/>
          <a:r>
            <a:rPr lang="pt-BR" b="1" dirty="0"/>
            <a:t>INTERNAÇÃO</a:t>
          </a:r>
          <a:endParaRPr lang="pt-BR" dirty="0"/>
        </a:p>
      </dgm:t>
    </dgm:pt>
    <dgm:pt modelId="{47BCF124-1C33-4240-A1FF-47CC332FD849}" type="parTrans" cxnId="{C2885F14-F785-4D00-AABD-100A5FED7D1F}">
      <dgm:prSet/>
      <dgm:spPr/>
      <dgm:t>
        <a:bodyPr/>
        <a:lstStyle/>
        <a:p>
          <a:endParaRPr lang="pt-BR"/>
        </a:p>
      </dgm:t>
    </dgm:pt>
    <dgm:pt modelId="{26B9FA71-1C6E-408E-8F84-E360D06C4803}" type="sibTrans" cxnId="{C2885F14-F785-4D00-AABD-100A5FED7D1F}">
      <dgm:prSet/>
      <dgm:spPr/>
      <dgm:t>
        <a:bodyPr/>
        <a:lstStyle/>
        <a:p>
          <a:endParaRPr lang="pt-BR"/>
        </a:p>
      </dgm:t>
    </dgm:pt>
    <dgm:pt modelId="{10FE30D4-2B7B-46B3-BB6A-9E4DB77FA6F8}" type="pres">
      <dgm:prSet presAssocID="{0364AAA9-B5A0-409D-998E-7896AA157B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D593DC4-DCB5-433B-A3E8-19CFAA6D3D39}" type="pres">
      <dgm:prSet presAssocID="{817CF980-23E6-4B68-B4C8-CC86166DF60E}" presName="composite" presStyleCnt="0"/>
      <dgm:spPr/>
    </dgm:pt>
    <dgm:pt modelId="{F8182924-6212-48FB-9254-BD55F5563596}" type="pres">
      <dgm:prSet presAssocID="{817CF980-23E6-4B68-B4C8-CC86166DF60E}" presName="imgShp" presStyleLbl="fgImgPlace1" presStyleIdx="0" presStyleCnt="1" custLinFactNeighborX="-1829" custLinFactNeighborY="-4347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70CA9B2-F30C-4EDD-9A8E-47BF9DA704DA}" type="pres">
      <dgm:prSet presAssocID="{817CF980-23E6-4B68-B4C8-CC86166DF60E}" presName="txShp" presStyleLbl="node1" presStyleIdx="0" presStyleCnt="1" custLinFactNeighborX="85" custLinFactNeighborY="5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CBD69CC-D64E-4131-BF6B-3C09CFD7F5F8}" type="presOf" srcId="{0364AAA9-B5A0-409D-998E-7896AA157B86}" destId="{10FE30D4-2B7B-46B3-BB6A-9E4DB77FA6F8}" srcOrd="0" destOrd="0" presId="urn:microsoft.com/office/officeart/2005/8/layout/vList3#1"/>
    <dgm:cxn modelId="{C2885F14-F785-4D00-AABD-100A5FED7D1F}" srcId="{0364AAA9-B5A0-409D-998E-7896AA157B86}" destId="{817CF980-23E6-4B68-B4C8-CC86166DF60E}" srcOrd="0" destOrd="0" parTransId="{47BCF124-1C33-4240-A1FF-47CC332FD849}" sibTransId="{26B9FA71-1C6E-408E-8F84-E360D06C4803}"/>
    <dgm:cxn modelId="{2CB55AFE-F8B3-4AF2-BF82-69616618BC59}" type="presOf" srcId="{817CF980-23E6-4B68-B4C8-CC86166DF60E}" destId="{C70CA9B2-F30C-4EDD-9A8E-47BF9DA704DA}" srcOrd="0" destOrd="0" presId="urn:microsoft.com/office/officeart/2005/8/layout/vList3#1"/>
    <dgm:cxn modelId="{8ECFB4A8-2DC8-4EE5-946B-C372B6FB0827}" type="presParOf" srcId="{10FE30D4-2B7B-46B3-BB6A-9E4DB77FA6F8}" destId="{FD593DC4-DCB5-433B-A3E8-19CFAA6D3D39}" srcOrd="0" destOrd="0" presId="urn:microsoft.com/office/officeart/2005/8/layout/vList3#1"/>
    <dgm:cxn modelId="{C44201DF-57AE-4602-AD0A-C9EA0B8F3F5C}" type="presParOf" srcId="{FD593DC4-DCB5-433B-A3E8-19CFAA6D3D39}" destId="{F8182924-6212-48FB-9254-BD55F5563596}" srcOrd="0" destOrd="0" presId="urn:microsoft.com/office/officeart/2005/8/layout/vList3#1"/>
    <dgm:cxn modelId="{FCA93EF8-573C-4C66-8383-562EBAE4FB68}" type="presParOf" srcId="{FD593DC4-DCB5-433B-A3E8-19CFAA6D3D39}" destId="{C70CA9B2-F30C-4EDD-9A8E-47BF9DA704D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64AAA9-B5A0-409D-998E-7896AA157B86}" type="doc">
      <dgm:prSet loTypeId="urn:microsoft.com/office/officeart/2005/8/layout/vList3#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817CF980-23E6-4B68-B4C8-CC86166DF60E}">
      <dgm:prSet/>
      <dgm:spPr/>
      <dgm:t>
        <a:bodyPr/>
        <a:lstStyle/>
        <a:p>
          <a:pPr rtl="0"/>
          <a:r>
            <a:rPr lang="pt-BR" dirty="0" smtClean="0"/>
            <a:t>COLABORADORES</a:t>
          </a:r>
          <a:endParaRPr lang="pt-BR" dirty="0"/>
        </a:p>
      </dgm:t>
    </dgm:pt>
    <dgm:pt modelId="{47BCF124-1C33-4240-A1FF-47CC332FD849}" type="parTrans" cxnId="{C2885F14-F785-4D00-AABD-100A5FED7D1F}">
      <dgm:prSet/>
      <dgm:spPr/>
      <dgm:t>
        <a:bodyPr/>
        <a:lstStyle/>
        <a:p>
          <a:endParaRPr lang="pt-BR"/>
        </a:p>
      </dgm:t>
    </dgm:pt>
    <dgm:pt modelId="{26B9FA71-1C6E-408E-8F84-E360D06C4803}" type="sibTrans" cxnId="{C2885F14-F785-4D00-AABD-100A5FED7D1F}">
      <dgm:prSet/>
      <dgm:spPr/>
      <dgm:t>
        <a:bodyPr/>
        <a:lstStyle/>
        <a:p>
          <a:endParaRPr lang="pt-BR"/>
        </a:p>
      </dgm:t>
    </dgm:pt>
    <dgm:pt modelId="{10FE30D4-2B7B-46B3-BB6A-9E4DB77FA6F8}" type="pres">
      <dgm:prSet presAssocID="{0364AAA9-B5A0-409D-998E-7896AA157B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D593DC4-DCB5-433B-A3E8-19CFAA6D3D39}" type="pres">
      <dgm:prSet presAssocID="{817CF980-23E6-4B68-B4C8-CC86166DF60E}" presName="composite" presStyleCnt="0"/>
      <dgm:spPr/>
    </dgm:pt>
    <dgm:pt modelId="{F8182924-6212-48FB-9254-BD55F5563596}" type="pres">
      <dgm:prSet presAssocID="{817CF980-23E6-4B68-B4C8-CC86166DF60E}" presName="imgShp" presStyleLbl="fgImgPlace1" presStyleIdx="0" presStyleCnt="1" custLinFactNeighborX="-1829" custLinFactNeighborY="-4347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70CA9B2-F30C-4EDD-9A8E-47BF9DA704DA}" type="pres">
      <dgm:prSet presAssocID="{817CF980-23E6-4B68-B4C8-CC86166DF60E}" presName="txShp" presStyleLbl="node1" presStyleIdx="0" presStyleCnt="1" custLinFactNeighborX="85" custLinFactNeighborY="5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CBD69CC-D64E-4131-BF6B-3C09CFD7F5F8}" type="presOf" srcId="{0364AAA9-B5A0-409D-998E-7896AA157B86}" destId="{10FE30D4-2B7B-46B3-BB6A-9E4DB77FA6F8}" srcOrd="0" destOrd="0" presId="urn:microsoft.com/office/officeart/2005/8/layout/vList3#1"/>
    <dgm:cxn modelId="{C2885F14-F785-4D00-AABD-100A5FED7D1F}" srcId="{0364AAA9-B5A0-409D-998E-7896AA157B86}" destId="{817CF980-23E6-4B68-B4C8-CC86166DF60E}" srcOrd="0" destOrd="0" parTransId="{47BCF124-1C33-4240-A1FF-47CC332FD849}" sibTransId="{26B9FA71-1C6E-408E-8F84-E360D06C4803}"/>
    <dgm:cxn modelId="{2CB55AFE-F8B3-4AF2-BF82-69616618BC59}" type="presOf" srcId="{817CF980-23E6-4B68-B4C8-CC86166DF60E}" destId="{C70CA9B2-F30C-4EDD-9A8E-47BF9DA704DA}" srcOrd="0" destOrd="0" presId="urn:microsoft.com/office/officeart/2005/8/layout/vList3#1"/>
    <dgm:cxn modelId="{8ECFB4A8-2DC8-4EE5-946B-C372B6FB0827}" type="presParOf" srcId="{10FE30D4-2B7B-46B3-BB6A-9E4DB77FA6F8}" destId="{FD593DC4-DCB5-433B-A3E8-19CFAA6D3D39}" srcOrd="0" destOrd="0" presId="urn:microsoft.com/office/officeart/2005/8/layout/vList3#1"/>
    <dgm:cxn modelId="{C44201DF-57AE-4602-AD0A-C9EA0B8F3F5C}" type="presParOf" srcId="{FD593DC4-DCB5-433B-A3E8-19CFAA6D3D39}" destId="{F8182924-6212-48FB-9254-BD55F5563596}" srcOrd="0" destOrd="0" presId="urn:microsoft.com/office/officeart/2005/8/layout/vList3#1"/>
    <dgm:cxn modelId="{FCA93EF8-573C-4C66-8383-562EBAE4FB68}" type="presParOf" srcId="{FD593DC4-DCB5-433B-A3E8-19CFAA6D3D39}" destId="{C70CA9B2-F30C-4EDD-9A8E-47BF9DA704D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CA9B2-F30C-4EDD-9A8E-47BF9DA704DA}">
      <dsp:nvSpPr>
        <dsp:cNvPr id="0" name=""/>
        <dsp:cNvSpPr/>
      </dsp:nvSpPr>
      <dsp:spPr>
        <a:xfrm rot="10800000">
          <a:off x="2251487" y="0"/>
          <a:ext cx="6662443" cy="2270760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01342" tIns="240030" rIns="448056" bIns="240030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300" b="1" kern="1200" dirty="0"/>
            <a:t>PRONTO SOCORRO</a:t>
          </a:r>
          <a:endParaRPr lang="pt-BR" sz="6300" kern="1200" dirty="0"/>
        </a:p>
      </dsp:txBody>
      <dsp:txXfrm rot="10800000">
        <a:off x="2819177" y="0"/>
        <a:ext cx="6094753" cy="2270760"/>
      </dsp:txXfrm>
    </dsp:sp>
    <dsp:sp modelId="{F8182924-6212-48FB-9254-BD55F5563596}">
      <dsp:nvSpPr>
        <dsp:cNvPr id="0" name=""/>
        <dsp:cNvSpPr/>
      </dsp:nvSpPr>
      <dsp:spPr>
        <a:xfrm>
          <a:off x="1068912" y="0"/>
          <a:ext cx="2270760" cy="227076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CA9B2-F30C-4EDD-9A8E-47BF9DA704DA}">
      <dsp:nvSpPr>
        <dsp:cNvPr id="0" name=""/>
        <dsp:cNvSpPr/>
      </dsp:nvSpPr>
      <dsp:spPr>
        <a:xfrm rot="10800000">
          <a:off x="2251487" y="0"/>
          <a:ext cx="6662443" cy="2270760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01342" tIns="228600" rIns="42672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0" b="1" kern="1200" dirty="0"/>
            <a:t>INTERNAÇÃO</a:t>
          </a:r>
          <a:endParaRPr lang="pt-BR" sz="6000" kern="1200" dirty="0"/>
        </a:p>
      </dsp:txBody>
      <dsp:txXfrm rot="10800000">
        <a:off x="2819177" y="0"/>
        <a:ext cx="6094753" cy="2270760"/>
      </dsp:txXfrm>
    </dsp:sp>
    <dsp:sp modelId="{F8182924-6212-48FB-9254-BD55F5563596}">
      <dsp:nvSpPr>
        <dsp:cNvPr id="0" name=""/>
        <dsp:cNvSpPr/>
      </dsp:nvSpPr>
      <dsp:spPr>
        <a:xfrm>
          <a:off x="1068912" y="0"/>
          <a:ext cx="2270760" cy="227076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CA9B2-F30C-4EDD-9A8E-47BF9DA704DA}">
      <dsp:nvSpPr>
        <dsp:cNvPr id="0" name=""/>
        <dsp:cNvSpPr/>
      </dsp:nvSpPr>
      <dsp:spPr>
        <a:xfrm rot="10800000">
          <a:off x="2251487" y="0"/>
          <a:ext cx="6662443" cy="2270760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01342" tIns="175260" rIns="327152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600" kern="1200" dirty="0" smtClean="0"/>
            <a:t>COLABORADORES</a:t>
          </a:r>
          <a:endParaRPr lang="pt-BR" sz="4600" kern="1200" dirty="0"/>
        </a:p>
      </dsp:txBody>
      <dsp:txXfrm rot="10800000">
        <a:off x="2819177" y="0"/>
        <a:ext cx="6094753" cy="2270760"/>
      </dsp:txXfrm>
    </dsp:sp>
    <dsp:sp modelId="{F8182924-6212-48FB-9254-BD55F5563596}">
      <dsp:nvSpPr>
        <dsp:cNvPr id="0" name=""/>
        <dsp:cNvSpPr/>
      </dsp:nvSpPr>
      <dsp:spPr>
        <a:xfrm>
          <a:off x="1068912" y="0"/>
          <a:ext cx="2270760" cy="227076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08/06/2021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74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08/06/2021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55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08/06/2021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615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08/06/2021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710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08/06/2021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513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08/06/2021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8021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08/06/2021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022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08/06/2021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1642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08/06/2021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23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08/06/2021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13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08/06/2021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25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08/06/2021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32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08/06/2021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26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08/06/2021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60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08/06/2021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95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08/06/2021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28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08/06/2021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9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414DAE-D1E2-482A-8753-696F56E14BA9}" type="datetimeFigureOut">
              <a:rPr lang="pt-BR" smtClean="0"/>
              <a:t>08/06/2021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9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  <p:sldLayoutId id="21474840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8401" y="873456"/>
            <a:ext cx="8574622" cy="3122811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RELATORIO DA OUVIDORIA MÊS </a:t>
            </a:r>
            <a:r>
              <a:rPr lang="pt-BR" dirty="0" smtClean="0"/>
              <a:t>DE MAIO </a:t>
            </a:r>
            <a:r>
              <a:rPr lang="pt-BR" dirty="0"/>
              <a:t/>
            </a:r>
            <a:br>
              <a:rPr lang="pt-BR" dirty="0"/>
            </a:br>
            <a:r>
              <a:rPr lang="pt-BR" sz="3600" dirty="0"/>
              <a:t>FUNSAU-NA</a:t>
            </a:r>
            <a:r>
              <a:rPr lang="pt-BR" dirty="0"/>
              <a:t/>
            </a:r>
            <a:br>
              <a:rPr lang="pt-BR" dirty="0"/>
            </a:br>
            <a:r>
              <a:rPr lang="pt-BR" sz="3100" dirty="0" smtClean="0"/>
              <a:t>2021</a:t>
            </a:r>
            <a:endParaRPr lang="pt-BR" sz="31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95331" y="5581933"/>
            <a:ext cx="6741994" cy="1009935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ELABORADO POR DIANIELY DELLA VALENTINA</a:t>
            </a:r>
          </a:p>
          <a:p>
            <a:pPr algn="l"/>
            <a:r>
              <a:rPr lang="pt-BR" dirty="0"/>
              <a:t>OUVIDORA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65" y="0"/>
            <a:ext cx="1576200" cy="104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371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50126"/>
            <a:ext cx="10018713" cy="1187355"/>
          </a:xfrm>
        </p:spPr>
        <p:txBody>
          <a:bodyPr/>
          <a:lstStyle/>
          <a:p>
            <a:r>
              <a:rPr lang="pt-BR" b="1" dirty="0"/>
              <a:t>RECLAMAÇÕES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1" y="900752"/>
            <a:ext cx="10457480" cy="5254388"/>
          </a:xfrm>
        </p:spPr>
        <p:txBody>
          <a:bodyPr>
            <a:norm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houveram manifestações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3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828800"/>
          </a:xfrm>
        </p:spPr>
        <p:txBody>
          <a:bodyPr>
            <a:normAutofit fontScale="90000"/>
          </a:bodyPr>
          <a:lstStyle/>
          <a:p>
            <a:r>
              <a:rPr lang="pt-BR" sz="3100" b="1" dirty="0"/>
              <a:t>AVALIAÇÃO DE ATENDIMENTO DE SERVIÇOS COMPLEMENTARES</a:t>
            </a:r>
            <a:r>
              <a:rPr lang="pt-BR" sz="3100" dirty="0"/>
              <a:t/>
            </a:r>
            <a:br>
              <a:rPr lang="pt-BR" sz="3100" dirty="0"/>
            </a:br>
            <a:r>
              <a:rPr lang="pt-BR" sz="2700" dirty="0"/>
              <a:t/>
            </a:r>
            <a:br>
              <a:rPr lang="pt-BR" sz="2700" dirty="0"/>
            </a:br>
            <a:r>
              <a:rPr lang="pt-BR" sz="2700" b="1" dirty="0"/>
              <a:t>RAIO X, ORTOPEDIA , ULTRASSON E LABORATORIO.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713282"/>
              </p:ext>
            </p:extLst>
          </p:nvPr>
        </p:nvGraphicFramePr>
        <p:xfrm>
          <a:off x="2690558" y="1828801"/>
          <a:ext cx="9073723" cy="301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429301" y="5103674"/>
            <a:ext cx="43416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manifestação recebida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manifestação recebida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42855"/>
              </p:ext>
            </p:extLst>
          </p:nvPr>
        </p:nvGraphicFramePr>
        <p:xfrm>
          <a:off x="6672783" y="5103674"/>
          <a:ext cx="4830240" cy="17543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69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9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8678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ÓTIMO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BOM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RUIM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912">
                <a:tc>
                  <a:txBody>
                    <a:bodyPr/>
                    <a:lstStyle/>
                    <a:p>
                      <a:r>
                        <a:rPr lang="pt-BR" sz="1000" dirty="0"/>
                        <a:t>RAIO</a:t>
                      </a:r>
                      <a:r>
                        <a:rPr lang="pt-BR" sz="1000" baseline="0" dirty="0"/>
                        <a:t> X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912">
                <a:tc>
                  <a:txBody>
                    <a:bodyPr/>
                    <a:lstStyle/>
                    <a:p>
                      <a:r>
                        <a:rPr lang="pt-BR" sz="1000" dirty="0"/>
                        <a:t>ORTOPEDIA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912">
                <a:tc>
                  <a:txBody>
                    <a:bodyPr/>
                    <a:lstStyle/>
                    <a:p>
                      <a:r>
                        <a:rPr lang="pt-BR" sz="1000" dirty="0"/>
                        <a:t>ULTRASSOM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912">
                <a:tc>
                  <a:txBody>
                    <a:bodyPr/>
                    <a:lstStyle/>
                    <a:p>
                      <a:r>
                        <a:rPr lang="pt-BR" sz="1000" dirty="0"/>
                        <a:t>LABORATÓRIO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0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9845" y="14514"/>
            <a:ext cx="10018713" cy="2306472"/>
          </a:xfrm>
        </p:spPr>
        <p:txBody>
          <a:bodyPr>
            <a:normAutofit fontScale="90000"/>
          </a:bodyPr>
          <a:lstStyle/>
          <a:p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600" b="1" dirty="0"/>
              <a:t>AVALIAÇÃO DE QUALIDADE DAS INSTALAÇÕES</a:t>
            </a:r>
            <a:br>
              <a:rPr lang="pt-BR" sz="3600" b="1" dirty="0"/>
            </a:br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100" b="1" dirty="0"/>
              <a:t>ORGANIZAÇÃO, HIGIENIZAÇÃO X LIMPEZA E ACOMODAÇÃO OFERECIDA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361643"/>
              </p:ext>
            </p:extLst>
          </p:nvPr>
        </p:nvGraphicFramePr>
        <p:xfrm>
          <a:off x="2224584" y="2197717"/>
          <a:ext cx="9105314" cy="26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224584" y="4826675"/>
            <a:ext cx="40093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ÓTIMO: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BOM: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manifestação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recebida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recebidas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91267"/>
              </p:ext>
            </p:extLst>
          </p:nvPr>
        </p:nvGraphicFramePr>
        <p:xfrm>
          <a:off x="6482687" y="4928950"/>
          <a:ext cx="4847211" cy="14704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74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6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582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ÓTIMO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BOM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RUIM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285">
                <a:tc>
                  <a:txBody>
                    <a:bodyPr/>
                    <a:lstStyle/>
                    <a:p>
                      <a:r>
                        <a:rPr lang="pt-BR" sz="1000" dirty="0"/>
                        <a:t>ORGANIZAÇÃO</a:t>
                      </a:r>
                      <a:r>
                        <a:rPr lang="pt-BR" sz="1000" baseline="0" dirty="0"/>
                        <a:t> DOS SETORES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285">
                <a:tc>
                  <a:txBody>
                    <a:bodyPr/>
                    <a:lstStyle/>
                    <a:p>
                      <a:r>
                        <a:rPr lang="pt-BR" sz="1000" dirty="0"/>
                        <a:t>LIMPEZA</a:t>
                      </a:r>
                      <a:r>
                        <a:rPr lang="pt-BR" sz="1000" baseline="0" dirty="0"/>
                        <a:t> X HIGIENIZAÇÃO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305">
                <a:tc>
                  <a:txBody>
                    <a:bodyPr/>
                    <a:lstStyle/>
                    <a:p>
                      <a:r>
                        <a:rPr lang="pt-BR" sz="1000" dirty="0"/>
                        <a:t>ACOMODAÇÃO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56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25082" y="204717"/>
            <a:ext cx="8065827" cy="116006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TEMPO DE ESPERA NO PRONTO SOCORRO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19618" y="2224585"/>
            <a:ext cx="9824348" cy="3548418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2:00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1 manifestação recebida (06/05/2021)</a:t>
            </a: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1:00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1 manifestação recebida (26/05/2021)</a:t>
            </a:r>
          </a:p>
          <a:p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8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30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7A7B2E9C-6674-40E3-9D2B-9F177DDC94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697811"/>
              </p:ext>
            </p:extLst>
          </p:nvPr>
        </p:nvGraphicFramePr>
        <p:xfrm>
          <a:off x="1086644" y="2144487"/>
          <a:ext cx="10018712" cy="227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08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0436" y="1"/>
            <a:ext cx="9758149" cy="914400"/>
          </a:xfrm>
        </p:spPr>
        <p:txBody>
          <a:bodyPr/>
          <a:lstStyle/>
          <a:p>
            <a:r>
              <a:rPr lang="pt-BR" b="1" dirty="0"/>
              <a:t>ELOGIOS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4525" y="914402"/>
            <a:ext cx="10849970" cy="5943598"/>
          </a:xfrm>
        </p:spPr>
        <p:txBody>
          <a:bodyPr>
            <a:normAutofit/>
          </a:bodyPr>
          <a:lstStyle/>
          <a:p>
            <a:pPr marL="1084262" lvl="2" indent="-457200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houveram manifestações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6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801504"/>
          </a:xfrm>
        </p:spPr>
        <p:txBody>
          <a:bodyPr>
            <a:normAutofit/>
          </a:bodyPr>
          <a:lstStyle/>
          <a:p>
            <a:r>
              <a:rPr lang="pt-BR" sz="2700" b="1" dirty="0">
                <a:latin typeface="Times New Roman" pitchFamily="18" charset="0"/>
                <a:cs typeface="Times New Roman" pitchFamily="18" charset="0"/>
              </a:rPr>
              <a:t>INTERNAÇÃO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>QUALIDADE DAS INSTALAÇÕES E DO ATENDIMENTO GERAL</a:t>
            </a:r>
            <a:br>
              <a:rPr lang="pt-BR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>  RECEPÇÃO, ALIMENTAÇÃO, ATENDIMENTO DA COPEIRA, INSTALAÇÕES, LIMPEZA E HORARIO DE VISITA. </a:t>
            </a:r>
            <a:endParaRPr lang="pt-BR" sz="18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843466"/>
              </p:ext>
            </p:extLst>
          </p:nvPr>
        </p:nvGraphicFramePr>
        <p:xfrm>
          <a:off x="1820329" y="1610436"/>
          <a:ext cx="9682695" cy="3098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169994" y="4842670"/>
            <a:ext cx="4162565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endParaRPr lang="pt-BR" sz="13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931703"/>
              </p:ext>
            </p:extLst>
          </p:nvPr>
        </p:nvGraphicFramePr>
        <p:xfrm>
          <a:off x="6100549" y="4708480"/>
          <a:ext cx="5404514" cy="22651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20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4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6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8487"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ÓTIMO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BOM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RUIM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95">
                <a:tc>
                  <a:txBody>
                    <a:bodyPr/>
                    <a:lstStyle/>
                    <a:p>
                      <a:r>
                        <a:rPr lang="pt-BR" sz="1200" dirty="0"/>
                        <a:t>RECEPÇÃO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03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95">
                <a:tc>
                  <a:txBody>
                    <a:bodyPr/>
                    <a:lstStyle/>
                    <a:p>
                      <a:r>
                        <a:rPr lang="pt-BR" sz="1200" dirty="0"/>
                        <a:t>ALIMENTAÇÃO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02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02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495">
                <a:tc>
                  <a:txBody>
                    <a:bodyPr/>
                    <a:lstStyle/>
                    <a:p>
                      <a:r>
                        <a:rPr lang="pt-BR" sz="1200" dirty="0"/>
                        <a:t>COPEIRAS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495">
                <a:tc>
                  <a:txBody>
                    <a:bodyPr/>
                    <a:lstStyle/>
                    <a:p>
                      <a:r>
                        <a:rPr lang="pt-BR" sz="1200" dirty="0"/>
                        <a:t>INSTALAÇÕES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03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495">
                <a:tc>
                  <a:txBody>
                    <a:bodyPr/>
                    <a:lstStyle/>
                    <a:p>
                      <a:r>
                        <a:rPr lang="pt-BR" sz="1200" dirty="0"/>
                        <a:t>LIMPEZA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02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02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159">
                <a:tc>
                  <a:txBody>
                    <a:bodyPr/>
                    <a:lstStyle/>
                    <a:p>
                      <a:r>
                        <a:rPr lang="pt-BR" sz="1200" dirty="0"/>
                        <a:t>HORÁRIO DE VISITAS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02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99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050878"/>
          </a:xfrm>
        </p:spPr>
        <p:txBody>
          <a:bodyPr/>
          <a:lstStyle/>
          <a:p>
            <a:r>
              <a:rPr lang="pt-BR" b="1" dirty="0"/>
              <a:t>RECLAMAÇÕES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82890" y="1050879"/>
            <a:ext cx="10220133" cy="5158852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  <a:tabLst>
                <a:tab pos="900113" algn="l"/>
              </a:tabLst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houveram manifestações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00113" algn="l"/>
              </a:tabLst>
            </a:pPr>
            <a:endParaRPr lang="pt-BR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81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7731" y="150126"/>
            <a:ext cx="9976513" cy="1842447"/>
          </a:xfrm>
        </p:spPr>
        <p:txBody>
          <a:bodyPr>
            <a:normAutofit fontScale="90000"/>
          </a:bodyPr>
          <a:lstStyle/>
          <a:p>
            <a:r>
              <a:rPr lang="pt-BR" sz="2700" b="1" dirty="0"/>
              <a:t>AVALIAÇÃO DE QUALIDADE NO ATENDIMENTO DA EQUIPE DE ATENÇÃO À SAÚDE</a:t>
            </a:r>
            <a:r>
              <a:rPr lang="pt-BR" dirty="0"/>
              <a:t/>
            </a:r>
            <a:br>
              <a:rPr lang="pt-BR" dirty="0"/>
            </a:br>
            <a:r>
              <a:rPr lang="pt-BR" sz="2700" dirty="0"/>
              <a:t/>
            </a:r>
            <a:br>
              <a:rPr lang="pt-BR" sz="2700" dirty="0"/>
            </a:br>
            <a:r>
              <a:rPr lang="pt-BR" sz="2700" b="1" dirty="0"/>
              <a:t>EQUIPE DE ENFERMAGEM,EQUIPE MÉDICA, FISIOTERAPIA, ASSISTENTE SOCIAL E NUTRICIONISTA 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517147"/>
              </p:ext>
            </p:extLst>
          </p:nvPr>
        </p:nvGraphicFramePr>
        <p:xfrm>
          <a:off x="2060810" y="2074460"/>
          <a:ext cx="9130353" cy="2657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088107" y="5022377"/>
            <a:ext cx="4167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ÓTIMO: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BOM: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620318"/>
              </p:ext>
            </p:extLst>
          </p:nvPr>
        </p:nvGraphicFramePr>
        <p:xfrm>
          <a:off x="6255639" y="4954140"/>
          <a:ext cx="4962821" cy="18356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04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79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1092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ÓTIMO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BOM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RUIM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906">
                <a:tc>
                  <a:txBody>
                    <a:bodyPr/>
                    <a:lstStyle/>
                    <a:p>
                      <a:r>
                        <a:rPr lang="pt-BR" sz="1200" dirty="0"/>
                        <a:t>ENFERMAGEM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906">
                <a:tc>
                  <a:txBody>
                    <a:bodyPr/>
                    <a:lstStyle/>
                    <a:p>
                      <a:r>
                        <a:rPr lang="pt-BR" sz="1200" dirty="0"/>
                        <a:t>EQUIPE</a:t>
                      </a:r>
                      <a:r>
                        <a:rPr lang="pt-BR" sz="1200" baseline="0" dirty="0"/>
                        <a:t> MÉDICA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03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906">
                <a:tc>
                  <a:txBody>
                    <a:bodyPr/>
                    <a:lstStyle/>
                    <a:p>
                      <a:r>
                        <a:rPr lang="pt-BR" sz="1200" dirty="0"/>
                        <a:t>FISIOTERAPIA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906">
                <a:tc>
                  <a:txBody>
                    <a:bodyPr/>
                    <a:lstStyle/>
                    <a:p>
                      <a:r>
                        <a:rPr lang="pt-BR" sz="1200" dirty="0"/>
                        <a:t>ASS.</a:t>
                      </a:r>
                      <a:r>
                        <a:rPr lang="pt-BR" sz="1200" baseline="0" dirty="0"/>
                        <a:t> SOCIAL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906">
                <a:tc>
                  <a:txBody>
                    <a:bodyPr/>
                    <a:lstStyle/>
                    <a:p>
                      <a:r>
                        <a:rPr lang="pt-BR" sz="1200" dirty="0"/>
                        <a:t>NUTRICIONISTA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03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559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245660"/>
            <a:ext cx="10018713" cy="1050877"/>
          </a:xfrm>
        </p:spPr>
        <p:txBody>
          <a:bodyPr/>
          <a:lstStyle/>
          <a:p>
            <a:r>
              <a:rPr lang="pt-BR" b="1" dirty="0"/>
              <a:t>MANIFESTAÇÕES POR CLINICA</a:t>
            </a:r>
          </a:p>
        </p:txBody>
      </p:sp>
      <p:graphicFrame>
        <p:nvGraphicFramePr>
          <p:cNvPr id="4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476596"/>
              </p:ext>
            </p:extLst>
          </p:nvPr>
        </p:nvGraphicFramePr>
        <p:xfrm>
          <a:off x="2033516" y="1119117"/>
          <a:ext cx="9608023" cy="402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634279" y="5143545"/>
            <a:ext cx="77187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Clinica Médica – </a:t>
            </a:r>
            <a:r>
              <a:rPr lang="pt-BR" b="1" dirty="0" smtClean="0"/>
              <a:t>01</a:t>
            </a:r>
            <a:endParaRPr lang="pt-BR" b="1" dirty="0"/>
          </a:p>
          <a:p>
            <a:r>
              <a:rPr lang="pt-BR" b="1" dirty="0"/>
              <a:t>Clínica Cirúrgica – </a:t>
            </a:r>
            <a:r>
              <a:rPr lang="pt-BR" b="1" dirty="0" smtClean="0"/>
              <a:t>01</a:t>
            </a:r>
            <a:endParaRPr lang="pt-BR" b="1" dirty="0"/>
          </a:p>
          <a:p>
            <a:r>
              <a:rPr lang="pt-BR" b="1" dirty="0"/>
              <a:t>Clínica Pediátrica – </a:t>
            </a:r>
            <a:r>
              <a:rPr lang="pt-BR" b="1" dirty="0" smtClean="0"/>
              <a:t>0</a:t>
            </a:r>
            <a:endParaRPr lang="pt-BR" b="1" dirty="0"/>
          </a:p>
          <a:p>
            <a:r>
              <a:rPr lang="pt-BR" b="1" dirty="0"/>
              <a:t>Maternidade – </a:t>
            </a:r>
            <a:r>
              <a:rPr lang="pt-BR" b="1" dirty="0" smtClean="0"/>
              <a:t>02</a:t>
            </a:r>
            <a:endParaRPr lang="pt-BR" b="1" dirty="0"/>
          </a:p>
          <a:p>
            <a:r>
              <a:rPr lang="pt-BR" b="1" dirty="0"/>
              <a:t>Sem Identificação – </a:t>
            </a:r>
            <a:r>
              <a:rPr lang="pt-BR" b="1" dirty="0" smtClean="0"/>
              <a:t>0</a:t>
            </a:r>
            <a:endParaRPr lang="pt-BR" b="1" dirty="0"/>
          </a:p>
          <a:p>
            <a:endParaRPr lang="pt-BR" b="1" dirty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03451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8107" y="197894"/>
            <a:ext cx="10103893" cy="628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107" y="184245"/>
            <a:ext cx="1767787" cy="102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36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7A7B2E9C-6674-40E3-9D2B-9F177DDC94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582418"/>
              </p:ext>
            </p:extLst>
          </p:nvPr>
        </p:nvGraphicFramePr>
        <p:xfrm>
          <a:off x="1086644" y="2144487"/>
          <a:ext cx="10018712" cy="227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6155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709683"/>
          </a:xfrm>
        </p:spPr>
        <p:txBody>
          <a:bodyPr/>
          <a:lstStyle/>
          <a:p>
            <a:r>
              <a:rPr lang="pt-BR" b="1" dirty="0" smtClean="0"/>
              <a:t>ELOGIOS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37230" y="709684"/>
            <a:ext cx="10645254" cy="5909480"/>
          </a:xfrm>
        </p:spPr>
        <p:txBody>
          <a:bodyPr>
            <a:normAutofit/>
          </a:bodyPr>
          <a:lstStyle/>
          <a:p>
            <a:pPr marL="355600" indent="-82550">
              <a:buNone/>
            </a:pPr>
            <a:r>
              <a:rPr lang="pt-BR" dirty="0" smtClean="0"/>
              <a:t>		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houveram manifestações</a:t>
            </a:r>
          </a:p>
          <a:p>
            <a:pPr marL="0" indent="0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11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723331"/>
          </a:xfrm>
        </p:spPr>
        <p:txBody>
          <a:bodyPr/>
          <a:lstStyle/>
          <a:p>
            <a:r>
              <a:rPr lang="pt-BR" b="1" dirty="0" smtClean="0"/>
              <a:t>RECLAMAÇÕES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1" y="1228299"/>
            <a:ext cx="10291039" cy="54864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“É uma vergonha ter que esperar até meia noite por um café e o mesmo ser servido frio, chá também” (12/05/2021 – anônimo) 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pt-B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“Trabalhar 12 horas e nem um chá ou café quente é triste, desanima. Esse é o cuidado o carinho que tem com a gente” (31/05/2021 – anônimo)</a:t>
            </a:r>
          </a:p>
          <a:p>
            <a:pPr marL="457200" lvl="1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“O lagarto estava duro” (24/05/2021 – anônimo)</a:t>
            </a:r>
          </a:p>
          <a:p>
            <a:pPr marL="457200" lvl="1" indent="0">
              <a:buNone/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Resposta: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relação ao café e chá estarem frios, no momento estamos com falta de garrafas térmicas no hospital, nosso processo estava enrolado por ter dado deserto em vários itens e no momento aguardamos a abertura de novo pregão para efetuarmos a troca das garrafas. </a:t>
            </a:r>
            <a:r>
              <a:rPr lang="pt-B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Valquiria</a:t>
            </a:r>
            <a:r>
              <a:rPr lang="pt-B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Quirino de Oliveira – Nutricionista FUNSAU)</a:t>
            </a:r>
          </a:p>
          <a:p>
            <a:pPr marL="457200" lvl="1" indent="0">
              <a:buNone/>
            </a:pPr>
            <a:endParaRPr lang="pt-B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2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518614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RECLAMAÇÕES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82891" y="518615"/>
            <a:ext cx="10809026" cy="6223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“Precisamos de cadeiras para o refeitório por favor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!!” </a:t>
            </a:r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(Anônimo) </a:t>
            </a:r>
            <a:endParaRPr lang="pt-BR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“Por favor, providenciar cadeiras para o refeitório, todos os dias falta cadeiras e diversos funcionários terminam o almoço ou jantar e não saem do refeitório.” </a:t>
            </a:r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(08/05/2021 – E.)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Resposta: Existe uma organização de fluxo para refeitório, orientamos odos os funcionários quanto ao tempo gasto, café 15 minutos e no máximo 20 minutos no almoço e jantar. Se o funcionário não respeitar essa organização e permanecer além do horário, acarreta em falta de local e contaminação cruzada de infecção Covid-19. Peço encarecidamente que todos os funcionários entendam e colaborem quanto a essa mudança. 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Valquiria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Quirino de Oliveira – Nutricionista FUNSAU)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91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627796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RECLAMAÇÕES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96788" y="805218"/>
            <a:ext cx="10263116" cy="5745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“Por favor gente, farmácia da clinica não tem funcionários todo mundo entra e pega e faz o que quer, não tem responsável no setor. Um descaso com nos funcionários que precisamos de medicação, principalmente para o covid isso acontece no horário da tarde. Toma providencia direção,” </a:t>
            </a:r>
            <a:r>
              <a:rPr lang="pt-BR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(Anônimo)</a:t>
            </a:r>
          </a:p>
          <a:p>
            <a:pPr marL="0" indent="0">
              <a:buNone/>
            </a:pPr>
            <a:r>
              <a:rPr lang="pt-BR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“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Socorro gente a farmacêutica L. não para no setor, toda hora que precisamos a farmácia esta sem ninguém entramos e pegamos o que queremos porque o paciente é nossa prioridade. Toma providencia direção.” </a:t>
            </a:r>
            <a:r>
              <a:rPr lang="pt-BR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(Anônimo) </a:t>
            </a:r>
          </a:p>
          <a:p>
            <a:pPr marL="0" indent="0">
              <a:buNone/>
            </a:pPr>
            <a:r>
              <a:rPr lang="pt-BR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Resposta: </a:t>
            </a:r>
            <a:r>
              <a:rPr lang="pt-BR" sz="2200" dirty="0"/>
              <a:t>	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Hoje assumo um cargo que atuo diretamente no ambiente de trabalho das farmácias do hospital, PS, UTI e central. O fato de me ausentar do setor é para estar a par de tudo o que os atendentes das farmácias estão fazendo, delegando assim funções aos mesmos. Ainda ressalto que minha ausência não atrapalha o setor, pois existe carrinho de emergência podendo ser usado a qualquer tempo. Nunca faltei com descaso a nenhum dos colaboradores do hospital, não é da minha índole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(Liliane Caldeira Fuso – Responsável técnica da farmácia)</a:t>
            </a:r>
            <a:endParaRPr lang="pt-BR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148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81887"/>
            <a:ext cx="10018713" cy="895194"/>
          </a:xfrm>
        </p:spPr>
        <p:txBody>
          <a:bodyPr/>
          <a:lstStyle/>
          <a:p>
            <a:r>
              <a:rPr lang="pt-BR" b="1" dirty="0"/>
              <a:t>PERFIL DOS MANISFESTANTES 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371713"/>
              </p:ext>
            </p:extLst>
          </p:nvPr>
        </p:nvGraphicFramePr>
        <p:xfrm>
          <a:off x="2132896" y="977081"/>
          <a:ext cx="9370128" cy="3704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132896" y="4850512"/>
            <a:ext cx="36433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TOTAL DE AVALIAÇÕES: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Usuário: 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Familiares: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Outros: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se identificaram: 0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Colaboradores: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08</a:t>
            </a:r>
          </a:p>
          <a:p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34047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327546"/>
            <a:ext cx="10018713" cy="982639"/>
          </a:xfrm>
        </p:spPr>
        <p:txBody>
          <a:bodyPr/>
          <a:lstStyle/>
          <a:p>
            <a:r>
              <a:rPr lang="pt-BR" b="1" dirty="0"/>
              <a:t>CONCLUSÃO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1128" y="545908"/>
            <a:ext cx="10345003" cy="6223378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Diante dos indicadores expostos e da análise dos dados, verifica-se que a prestação de serviços realizados pelo Hospital Regional conforme as manifestações dos usuários demonstraram uma maior incidência nos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conceitos </a:t>
            </a:r>
            <a:r>
              <a:rPr lang="pt-B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ótimo</a:t>
            </a:r>
            <a:r>
              <a:rPr lang="pt-B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Em relação aos comentários realizados pelos nossos usuários e colaboradores como observado nas medidas adotadas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Nutricionista e farmacêutica responsável técnica)</a:t>
            </a:r>
            <a:r>
              <a:rPr lang="pt-BR" i="1" dirty="0" smtClean="0"/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 manifestaram de maneira a amenizar e resolver as insatisfações elencadas.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B715325-6E61-4EB7-8087-1395DE6A9C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550" y="5530296"/>
            <a:ext cx="1690750" cy="112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1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272956"/>
            <a:ext cx="10018713" cy="928047"/>
          </a:xfrm>
        </p:spPr>
        <p:txBody>
          <a:bodyPr/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Ouvidoria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65278" y="1201003"/>
            <a:ext cx="9826388" cy="575935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A ouvidoria do Hospital Regional tem por objetivo, receber as reclamações/sugestões, analisar e dar um parecer ao usuário e/ou colaborador que realizou a manifestação dentro da nossa Unidade Hospitalar. 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Todas as manifestações pertinentes à Ouvidoria são registradas em um formulário especifico de cada setor e desta forma recolhido nos primeiros dias do mês, onde é realizada a contagem e apresentada em tabela.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Reclamações relatadas por escrito são lidas e encaminhadas por meio de comunicado interno, para os responsáveis dos setores, que tem um prazo de no máximo 03 (três) dias para apresentarem uma resolução. Posteriormente é repassado para o usuário as medidas tomadas, desta forma dando devolução às reclamações.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Reclamações relatadas por escrito que necessitam de parecer Administrativo, são repassados diretamente para a direção que analisa e posteriormente são direcionadas para o setor Jurídico do hospital para adotar as medidas cabíveis.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Acerca dos elogios é apresentado no mural do refeitório no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intuito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de divulgação.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2295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endParaRPr lang="pt-B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48" y="232012"/>
            <a:ext cx="9976513" cy="66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08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9116" y="259308"/>
            <a:ext cx="10536071" cy="1637731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GRÁFICO REPRESENTATIVO</a:t>
            </a:r>
            <a:br>
              <a:rPr lang="pt-BR" b="1" dirty="0"/>
            </a:br>
            <a:r>
              <a:rPr lang="pt-BR" b="1" dirty="0"/>
              <a:t>USUÁRIOS E FUNCIONÁRIOS QUE SE MANIFESTARAM NAS URNAS - </a:t>
            </a:r>
            <a:r>
              <a:rPr lang="pt-BR" sz="3600" b="1" dirty="0"/>
              <a:t>MÊS DE </a:t>
            </a:r>
            <a:r>
              <a:rPr lang="pt-BR" sz="3600" b="1" dirty="0" smtClean="0"/>
              <a:t>MAIO</a:t>
            </a:r>
            <a:endParaRPr lang="pt-BR" sz="36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213512"/>
              </p:ext>
            </p:extLst>
          </p:nvPr>
        </p:nvGraphicFramePr>
        <p:xfrm>
          <a:off x="2197290" y="1897038"/>
          <a:ext cx="8256895" cy="2947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2197289" y="5025830"/>
            <a:ext cx="82568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Valores totais: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pPr algn="just"/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Internações: 04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pPr algn="just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Pronto-Socorro: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pPr algn="just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Colaboradores: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recebidas</a:t>
            </a:r>
          </a:p>
        </p:txBody>
      </p:sp>
    </p:spTree>
    <p:extLst>
      <p:ext uri="{BB962C8B-B14F-4D97-AF65-F5344CB8AC3E}">
        <p14:creationId xmlns:p14="http://schemas.microsoft.com/office/powerpoint/2010/main" val="23486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7A7B2E9C-6674-40E3-9D2B-9F177DDC94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659401"/>
              </p:ext>
            </p:extLst>
          </p:nvPr>
        </p:nvGraphicFramePr>
        <p:xfrm>
          <a:off x="1086644" y="2144487"/>
          <a:ext cx="10018712" cy="227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84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1248" y="232012"/>
            <a:ext cx="10018713" cy="1221865"/>
          </a:xfrm>
        </p:spPr>
        <p:txBody>
          <a:bodyPr>
            <a:normAutofit/>
          </a:bodyPr>
          <a:lstStyle/>
          <a:p>
            <a:r>
              <a:rPr lang="pt-BR" sz="4400" b="1" dirty="0"/>
              <a:t>ELOGIOS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6378" y="805219"/>
            <a:ext cx="10018713" cy="58412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houveram manifestações</a:t>
            </a:r>
          </a:p>
        </p:txBody>
      </p:sp>
    </p:spTree>
    <p:extLst>
      <p:ext uri="{BB962C8B-B14F-4D97-AF65-F5344CB8AC3E}">
        <p14:creationId xmlns:p14="http://schemas.microsoft.com/office/powerpoint/2010/main" val="277531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313899"/>
            <a:ext cx="10018713" cy="1323832"/>
          </a:xfrm>
        </p:spPr>
        <p:txBody>
          <a:bodyPr>
            <a:normAutofit/>
          </a:bodyPr>
          <a:lstStyle/>
          <a:p>
            <a:r>
              <a:rPr lang="pt-BR" b="1" dirty="0"/>
              <a:t>ATENDIMENTO GERAL</a:t>
            </a:r>
            <a:br>
              <a:rPr lang="pt-BR" b="1" dirty="0"/>
            </a:br>
            <a:r>
              <a:rPr lang="pt-BR" sz="2800" b="1" dirty="0"/>
              <a:t>RECEPÇÃO E SERVIÇO DE SEGURANÇA 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05038"/>
              </p:ext>
            </p:extLst>
          </p:nvPr>
        </p:nvGraphicFramePr>
        <p:xfrm>
          <a:off x="2210937" y="1514901"/>
          <a:ext cx="8802807" cy="3289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210937" y="4885900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recebidas   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manifestação recebida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recebidas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546191"/>
              </p:ext>
            </p:extLst>
          </p:nvPr>
        </p:nvGraphicFramePr>
        <p:xfrm>
          <a:off x="6243385" y="4926843"/>
          <a:ext cx="4770359" cy="13215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54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3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17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ÓTIMO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BOM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RUIM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179">
                <a:tc>
                  <a:txBody>
                    <a:bodyPr/>
                    <a:lstStyle/>
                    <a:p>
                      <a:r>
                        <a:rPr lang="pt-BR" sz="1200" dirty="0"/>
                        <a:t>RECEPÇÃO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179">
                <a:tc>
                  <a:txBody>
                    <a:bodyPr/>
                    <a:lstStyle/>
                    <a:p>
                      <a:r>
                        <a:rPr lang="pt-BR" sz="1200" dirty="0"/>
                        <a:t>SEGURANÇA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3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801504"/>
          </a:xfrm>
        </p:spPr>
        <p:txBody>
          <a:bodyPr>
            <a:normAutofit/>
          </a:bodyPr>
          <a:lstStyle/>
          <a:p>
            <a:r>
              <a:rPr lang="pt-BR" b="1" dirty="0"/>
              <a:t>AVALIAÇÃO DO ATENDIMENTO</a:t>
            </a:r>
            <a:br>
              <a:rPr lang="pt-BR" b="1" dirty="0"/>
            </a:br>
            <a:r>
              <a:rPr lang="pt-BR" sz="3100" b="1" dirty="0"/>
              <a:t>CLASSIFICAÇÃO DE RISCO, EQUIPE MÉDICA E EQUIPE DE ENFERMAGEM 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983531"/>
              </p:ext>
            </p:extLst>
          </p:nvPr>
        </p:nvGraphicFramePr>
        <p:xfrm>
          <a:off x="2006221" y="1801505"/>
          <a:ext cx="9496804" cy="281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006221" y="4660120"/>
            <a:ext cx="42035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manifestação recebida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554141"/>
              </p:ext>
            </p:extLst>
          </p:nvPr>
        </p:nvGraphicFramePr>
        <p:xfrm>
          <a:off x="6537279" y="4790365"/>
          <a:ext cx="4965746" cy="15967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05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84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01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ÓTIMO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BOM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RUIM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589">
                <a:tc>
                  <a:txBody>
                    <a:bodyPr/>
                    <a:lstStyle/>
                    <a:p>
                      <a:r>
                        <a:rPr lang="pt-BR" sz="1000" dirty="0"/>
                        <a:t>CLAS</a:t>
                      </a:r>
                      <a:r>
                        <a:rPr lang="pt-BR" sz="1000" baseline="0" dirty="0"/>
                        <a:t> DE RISCO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02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589">
                <a:tc>
                  <a:txBody>
                    <a:bodyPr/>
                    <a:lstStyle/>
                    <a:p>
                      <a:r>
                        <a:rPr lang="pt-BR" sz="1000" dirty="0"/>
                        <a:t>EQUIPE MÉDICA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589">
                <a:tc>
                  <a:txBody>
                    <a:bodyPr/>
                    <a:lstStyle/>
                    <a:p>
                      <a:r>
                        <a:rPr lang="pt-BR" sz="1000" dirty="0"/>
                        <a:t>ENFERMAGEM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02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58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ersonalizada 3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3A583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8202</TotalTime>
  <Words>656</Words>
  <Application>Microsoft Office PowerPoint</Application>
  <PresentationFormat>Widescreen</PresentationFormat>
  <Paragraphs>246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Andalus</vt:lpstr>
      <vt:lpstr>Arial</vt:lpstr>
      <vt:lpstr>Corbel</vt:lpstr>
      <vt:lpstr>Times New Roman</vt:lpstr>
      <vt:lpstr>Paralaxe</vt:lpstr>
      <vt:lpstr>RELATORIO DA OUVIDORIA MÊS DE MAIO  FUNSAU-NA 2021</vt:lpstr>
      <vt:lpstr>Apresentação do PowerPoint</vt:lpstr>
      <vt:lpstr>Ouvidoria </vt:lpstr>
      <vt:lpstr> </vt:lpstr>
      <vt:lpstr>GRÁFICO REPRESENTATIVO USUÁRIOS E FUNCIONÁRIOS QUE SE MANIFESTARAM NAS URNAS - MÊS DE MAIO</vt:lpstr>
      <vt:lpstr>Apresentação do PowerPoint</vt:lpstr>
      <vt:lpstr>ELOGIOS</vt:lpstr>
      <vt:lpstr>ATENDIMENTO GERAL RECEPÇÃO E SERVIÇO DE SEGURANÇA </vt:lpstr>
      <vt:lpstr>AVALIAÇÃO DO ATENDIMENTO CLASSIFICAÇÃO DE RISCO, EQUIPE MÉDICA E EQUIPE DE ENFERMAGEM </vt:lpstr>
      <vt:lpstr>RECLAMAÇÕES</vt:lpstr>
      <vt:lpstr>AVALIAÇÃO DE ATENDIMENTO DE SERVIÇOS COMPLEMENTARES  RAIO X, ORTOPEDIA , ULTRASSON E LABORATORIO.</vt:lpstr>
      <vt:lpstr> AVALIAÇÃO DE QUALIDADE DAS INSTALAÇÕES  ORGANIZAÇÃO, HIGIENIZAÇÃO X LIMPEZA E ACOMODAÇÃO OFERECIDA </vt:lpstr>
      <vt:lpstr>TEMPO DE ESPERA NO PRONTO SOCORRO </vt:lpstr>
      <vt:lpstr>Apresentação do PowerPoint</vt:lpstr>
      <vt:lpstr>ELOGIOS</vt:lpstr>
      <vt:lpstr>INTERNAÇÃO QUALIDADE DAS INSTALAÇÕES E DO ATENDIMENTO GERAL   RECEPÇÃO, ALIMENTAÇÃO, ATENDIMENTO DA COPEIRA, INSTALAÇÕES, LIMPEZA E HORARIO DE VISITA. </vt:lpstr>
      <vt:lpstr>RECLAMAÇÕES</vt:lpstr>
      <vt:lpstr>AVALIAÇÃO DE QUALIDADE NO ATENDIMENTO DA EQUIPE DE ATENÇÃO À SAÚDE  EQUIPE DE ENFERMAGEM,EQUIPE MÉDICA, FISIOTERAPIA, ASSISTENTE SOCIAL E NUTRICIONISTA </vt:lpstr>
      <vt:lpstr>MANIFESTAÇÕES POR CLINICA</vt:lpstr>
      <vt:lpstr>Apresentação do PowerPoint</vt:lpstr>
      <vt:lpstr>ELOGIOS</vt:lpstr>
      <vt:lpstr>RECLAMAÇÕES </vt:lpstr>
      <vt:lpstr>RECLAMAÇÕES </vt:lpstr>
      <vt:lpstr>RECLAMAÇÕES </vt:lpstr>
      <vt:lpstr>PERFIL DOS MANISFESTANTES </vt:lpstr>
      <vt:lpstr>CONCLUSÃO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</dc:creator>
  <cp:lastModifiedBy>Windows</cp:lastModifiedBy>
  <cp:revision>421</cp:revision>
  <dcterms:created xsi:type="dcterms:W3CDTF">2020-06-26T11:09:26Z</dcterms:created>
  <dcterms:modified xsi:type="dcterms:W3CDTF">2021-06-08T17:48:33Z</dcterms:modified>
</cp:coreProperties>
</file>