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6" r:id="rId2"/>
    <p:sldId id="257" r:id="rId3"/>
    <p:sldId id="258" r:id="rId4"/>
    <p:sldId id="261" r:id="rId5"/>
    <p:sldId id="262" r:id="rId6"/>
    <p:sldId id="263" r:id="rId7"/>
    <p:sldId id="264" r:id="rId8"/>
    <p:sldId id="265" r:id="rId9"/>
    <p:sldId id="266" r:id="rId10"/>
    <p:sldId id="267" r:id="rId11"/>
    <p:sldId id="291" r:id="rId12"/>
    <p:sldId id="268" r:id="rId13"/>
    <p:sldId id="269" r:id="rId14"/>
    <p:sldId id="271" r:id="rId15"/>
    <p:sldId id="280" r:id="rId16"/>
    <p:sldId id="273" r:id="rId17"/>
    <p:sldId id="274" r:id="rId18"/>
    <p:sldId id="275" r:id="rId19"/>
    <p:sldId id="276" r:id="rId20"/>
    <p:sldId id="277" r:id="rId21"/>
    <p:sldId id="282" r:id="rId22"/>
    <p:sldId id="283" r:id="rId23"/>
    <p:sldId id="285" r:id="rId24"/>
    <p:sldId id="289" r:id="rId25"/>
    <p:sldId id="286" r:id="rId26"/>
    <p:sldId id="284" r:id="rId27"/>
    <p:sldId id="279"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initials="W" lastIdx="0" clrIdx="0">
    <p:extLst>
      <p:ext uri="{19B8F6BF-5375-455C-9EA6-DF929625EA0E}">
        <p15:presenceInfo xmlns:p15="http://schemas.microsoft.com/office/powerpoint/2012/main" userId="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6666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Planilha_do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A-40DC-82F2-CE6BFC6A31EA}"/>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A-40DC-82F2-CE6BFC6A31EA}"/>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A-40DC-82F2-CE6BFC6A31EA}"/>
              </c:ext>
            </c:extLst>
          </c:dPt>
          <c:dLbls>
            <c:dLbl>
              <c:idx val="0"/>
              <c:layout>
                <c:manualLayout>
                  <c:x val="-0.10974767149152315"/>
                  <c:y val="7.323815426282347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4A-40DC-82F2-CE6BFC6A31EA}"/>
                </c:ext>
              </c:extLst>
            </c:dLbl>
            <c:dLbl>
              <c:idx val="1"/>
              <c:layout>
                <c:manualLayout>
                  <c:x val="8.064239301046322E-2"/>
                  <c:y val="0.1821642324641991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84A-40DC-82F2-CE6BFC6A31EA}"/>
                </c:ext>
              </c:extLst>
            </c:dLbl>
            <c:dLbl>
              <c:idx val="2"/>
              <c:layout>
                <c:manualLayout>
                  <c:x val="-3.3193712648640926E-2"/>
                  <c:y val="4.0614779859812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84A-40DC-82F2-CE6BFC6A31EA}"/>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Plan1!$A$2:$A$4</c:f>
              <c:strCache>
                <c:ptCount val="3"/>
                <c:pt idx="0">
                  <c:v>INTERNAÇÕES</c:v>
                </c:pt>
                <c:pt idx="1">
                  <c:v>PRONTO SOCORRO</c:v>
                </c:pt>
                <c:pt idx="2">
                  <c:v>COLABORADORES</c:v>
                </c:pt>
              </c:strCache>
            </c:strRef>
          </c:cat>
          <c:val>
            <c:numRef>
              <c:f>Plan1!$B$2:$B$4</c:f>
              <c:numCache>
                <c:formatCode>General</c:formatCode>
                <c:ptCount val="3"/>
                <c:pt idx="0">
                  <c:v>4</c:v>
                </c:pt>
                <c:pt idx="1">
                  <c:v>7</c:v>
                </c:pt>
                <c:pt idx="2">
                  <c:v>10</c:v>
                </c:pt>
              </c:numCache>
            </c:numRef>
          </c:val>
          <c:extLst>
            <c:ext xmlns:c16="http://schemas.microsoft.com/office/drawing/2014/chart" uri="{C3380CC4-5D6E-409C-BE32-E72D297353CC}">
              <c16:uniqueId val="{00000006-684A-40DC-82F2-CE6BFC6A31E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layout/>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manualLayout>
          <c:layoutTarget val="inner"/>
          <c:xMode val="edge"/>
          <c:yMode val="edge"/>
          <c:x val="0.14862159427626428"/>
          <c:y val="7.0532958885394126E-2"/>
          <c:w val="0.46834846096696037"/>
          <c:h val="0.92610832878673"/>
        </c:manualLayout>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C6-4B9A-BA45-CA797E160E6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C6-4B9A-BA45-CA797E160E6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C6-4B9A-BA45-CA797E160E6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2C6-4B9A-BA45-CA797E160E6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2C6-4B9A-BA45-CA797E160E6B}"/>
              </c:ext>
            </c:extLst>
          </c:dPt>
          <c:dLbls>
            <c:dLbl>
              <c:idx val="0"/>
              <c:layout>
                <c:manualLayout>
                  <c:x val="-6.7843245337413068E-3"/>
                  <c:y val="2.2775247194754469E-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2C6-4B9A-BA45-CA797E160E6B}"/>
                </c:ext>
              </c:extLst>
            </c:dLbl>
            <c:dLbl>
              <c:idx val="1"/>
              <c:layout>
                <c:manualLayout>
                  <c:x val="-5.5573419192739351E-2"/>
                  <c:y val="8.39403260748805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2C6-4B9A-BA45-CA797E160E6B}"/>
                </c:ext>
              </c:extLst>
            </c:dLbl>
            <c:dLbl>
              <c:idx val="2"/>
              <c:layout>
                <c:manualLayout>
                  <c:x val="-5.0269192542787772E-3"/>
                  <c:y val="-2.274079530912760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2C6-4B9A-BA45-CA797E160E6B}"/>
                </c:ext>
              </c:extLst>
            </c:dLbl>
            <c:dLbl>
              <c:idx val="3"/>
              <c:layout>
                <c:manualLayout>
                  <c:x val="-1.8333076951563786E-2"/>
                  <c:y val="9.3029941117653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2C6-4B9A-BA45-CA797E160E6B}"/>
                </c:ext>
              </c:extLst>
            </c:dLbl>
            <c:dLbl>
              <c:idx val="4"/>
              <c:layout>
                <c:manualLayout>
                  <c:x val="2.9350727412053933E-2"/>
                  <c:y val="3.465587156982557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2C6-4B9A-BA45-CA797E160E6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0</c:formatCode>
                <c:ptCount val="5"/>
                <c:pt idx="0">
                  <c:v>5</c:v>
                </c:pt>
                <c:pt idx="1">
                  <c:v>5</c:v>
                </c:pt>
                <c:pt idx="2">
                  <c:v>2</c:v>
                </c:pt>
                <c:pt idx="3">
                  <c:v>0</c:v>
                </c:pt>
                <c:pt idx="4">
                  <c:v>2</c:v>
                </c:pt>
              </c:numCache>
            </c:numRef>
          </c:val>
          <c:extLst>
            <c:ext xmlns:c16="http://schemas.microsoft.com/office/drawing/2014/chart" uri="{C3380CC4-5D6E-409C-BE32-E72D297353CC}">
              <c16:uniqueId val="{0000000A-82C6-4B9A-BA45-CA797E160E6B}"/>
            </c:ext>
          </c:extLst>
        </c:ser>
        <c:ser>
          <c:idx val="1"/>
          <c:order val="1"/>
          <c:tx>
            <c:strRef>
              <c:f>Plan1!$C$1</c:f>
              <c:strCache>
                <c:ptCount val="1"/>
                <c:pt idx="0">
                  <c:v>Coluna1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E7E-463C-A432-139D8E1FDA61}"/>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E7E-463C-A432-139D8E1FDA61}"/>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E7E-463C-A432-139D8E1FDA6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E7E-463C-A432-139D8E1FDA6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E7E-463C-A432-139D8E1FDA6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Plan1!$C$2:$C$6</c:f>
              <c:numCache>
                <c:formatCode>General</c:formatCode>
                <c:ptCount val="5"/>
              </c:numCache>
            </c:numRef>
          </c:val>
          <c:extLst>
            <c:ext xmlns:c16="http://schemas.microsoft.com/office/drawing/2014/chart" uri="{C3380CC4-5D6E-409C-BE32-E72D297353CC}">
              <c16:uniqueId val="{0000000B-82C6-4B9A-BA45-CA797E160E6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53-4B36-9B52-16FB07671C6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53-4B36-9B52-16FB07671C68}"/>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53-4B36-9B52-16FB07671C68}"/>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53-4B36-9B52-16FB07671C68}"/>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D53-4B36-9B52-16FB07671C68}"/>
              </c:ext>
            </c:extLst>
          </c:dPt>
          <c:dLbls>
            <c:dLbl>
              <c:idx val="0"/>
              <c:layout>
                <c:manualLayout>
                  <c:x val="6.0836613870212546E-4"/>
                  <c:y val="1.064511350590675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53-4B36-9B52-16FB07671C68}"/>
                </c:ext>
              </c:extLst>
            </c:dLbl>
            <c:dLbl>
              <c:idx val="1"/>
              <c:layout>
                <c:manualLayout>
                  <c:x val="7.8189605438753099E-2"/>
                  <c:y val="7.20333543186559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D53-4B36-9B52-16FB07671C68}"/>
                </c:ext>
              </c:extLst>
            </c:dLbl>
            <c:dLbl>
              <c:idx val="2"/>
              <c:layout>
                <c:manualLayout>
                  <c:x val="-5.4963772432248433E-4"/>
                  <c:y val="-6.363521337135383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D53-4B36-9B52-16FB07671C68}"/>
                </c:ext>
              </c:extLst>
            </c:dLbl>
            <c:dLbl>
              <c:idx val="3"/>
              <c:layout>
                <c:manualLayout>
                  <c:x val="1.4804348915698377E-2"/>
                  <c:y val="-1.70610260873710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D53-4B36-9B52-16FB07671C68}"/>
                </c:ext>
              </c:extLst>
            </c:dLbl>
            <c:dLbl>
              <c:idx val="4"/>
              <c:layout>
                <c:manualLayout>
                  <c:x val="5.1474033005703516E-2"/>
                  <c:y val="2.013973756002419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D53-4B36-9B52-16FB07671C68}"/>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9</c:v>
                </c:pt>
                <c:pt idx="1">
                  <c:v>4</c:v>
                </c:pt>
                <c:pt idx="2">
                  <c:v>0</c:v>
                </c:pt>
                <c:pt idx="3">
                  <c:v>3</c:v>
                </c:pt>
                <c:pt idx="4">
                  <c:v>5</c:v>
                </c:pt>
              </c:numCache>
            </c:numRef>
          </c:val>
          <c:extLst>
            <c:ext xmlns:c16="http://schemas.microsoft.com/office/drawing/2014/chart" uri="{C3380CC4-5D6E-409C-BE32-E72D297353CC}">
              <c16:uniqueId val="{0000000A-ED53-4B36-9B52-16FB07671C6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FA-43C5-831D-144C64A5D6B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AFA-43C5-831D-144C64A5D6B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AFA-43C5-831D-144C64A5D6B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AFA-43C5-831D-144C64A5D6B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AFA-43C5-831D-144C64A5D6BF}"/>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8</c:v>
                </c:pt>
                <c:pt idx="1">
                  <c:v>6</c:v>
                </c:pt>
                <c:pt idx="2">
                  <c:v>0</c:v>
                </c:pt>
                <c:pt idx="3">
                  <c:v>4</c:v>
                </c:pt>
                <c:pt idx="4">
                  <c:v>10</c:v>
                </c:pt>
              </c:numCache>
            </c:numRef>
          </c:val>
          <c:extLst>
            <c:ext xmlns:c16="http://schemas.microsoft.com/office/drawing/2014/chart" uri="{C3380CC4-5D6E-409C-BE32-E72D297353CC}">
              <c16:uniqueId val="{0000000A-2AFA-43C5-831D-144C64A5D6BF}"/>
            </c:ext>
          </c:extLst>
        </c:ser>
        <c:dLbls>
          <c:dLblPos val="inEnd"/>
          <c:showLegendKey val="0"/>
          <c:showVal val="1"/>
          <c:showCatName val="0"/>
          <c:showSerName val="0"/>
          <c:showPercent val="0"/>
          <c:showBubbleSize val="0"/>
          <c:showLeaderLines val="1"/>
        </c:dLbls>
        <c:firstSliceAng val="36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1"/>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B6-414B-877A-E560C858E666}"/>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B6-414B-877A-E560C858E666}"/>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B6-414B-877A-E560C858E666}"/>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EB6-414B-877A-E560C858E666}"/>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EB6-414B-877A-E560C858E666}"/>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10</c:v>
                </c:pt>
                <c:pt idx="1">
                  <c:v>0</c:v>
                </c:pt>
                <c:pt idx="2">
                  <c:v>3</c:v>
                </c:pt>
                <c:pt idx="3">
                  <c:v>4</c:v>
                </c:pt>
                <c:pt idx="4">
                  <c:v>4</c:v>
                </c:pt>
              </c:numCache>
            </c:numRef>
          </c:val>
          <c:extLst>
            <c:ext xmlns:c16="http://schemas.microsoft.com/office/drawing/2014/chart" uri="{C3380CC4-5D6E-409C-BE32-E72D297353CC}">
              <c16:uniqueId val="{0000000A-EEB6-414B-877A-E560C858E6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84-46E4-817F-EA6FC987046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84-46E4-817F-EA6FC987046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784-46E4-817F-EA6FC987046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784-46E4-817F-EA6FC9870469}"/>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E784-46E4-817F-EA6FC9870469}"/>
              </c:ext>
            </c:extLst>
          </c:dPt>
          <c:dLbls>
            <c:dLbl>
              <c:idx val="0"/>
              <c:layout>
                <c:manualLayout>
                  <c:x val="-0.13349289634755618"/>
                  <c:y val="8.860606504679786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784-46E4-817F-EA6FC9870469}"/>
                </c:ext>
              </c:extLst>
            </c:dLbl>
            <c:dLbl>
              <c:idx val="1"/>
              <c:layout>
                <c:manualLayout>
                  <c:x val="-1.8995951073943293E-2"/>
                  <c:y val="4.140632701367205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784-46E4-817F-EA6FC9870469}"/>
                </c:ext>
              </c:extLst>
            </c:dLbl>
            <c:dLbl>
              <c:idx val="2"/>
              <c:layout>
                <c:manualLayout>
                  <c:x val="3.2145117686757873E-3"/>
                  <c:y val="5.350001114190136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784-46E4-817F-EA6FC9870469}"/>
                </c:ext>
              </c:extLst>
            </c:dLbl>
            <c:dLbl>
              <c:idx val="3"/>
              <c:layout>
                <c:manualLayout>
                  <c:x val="0.15406062051939048"/>
                  <c:y val="5.276351257694040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784-46E4-817F-EA6FC9870469}"/>
                </c:ext>
              </c:extLst>
            </c:dLbl>
            <c:dLbl>
              <c:idx val="4"/>
              <c:layout>
                <c:manualLayout>
                  <c:x val="4.2483659431438517E-2"/>
                  <c:y val="7.5043160704364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784-46E4-817F-EA6FC98704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12</c:v>
                </c:pt>
                <c:pt idx="1">
                  <c:v>4</c:v>
                </c:pt>
                <c:pt idx="2">
                  <c:v>3</c:v>
                </c:pt>
                <c:pt idx="3">
                  <c:v>0</c:v>
                </c:pt>
                <c:pt idx="4">
                  <c:v>5</c:v>
                </c:pt>
              </c:numCache>
            </c:numRef>
          </c:val>
          <c:extLst>
            <c:ext xmlns:c16="http://schemas.microsoft.com/office/drawing/2014/chart" uri="{C3380CC4-5D6E-409C-BE32-E72D297353CC}">
              <c16:uniqueId val="{0000000A-E784-46E4-817F-EA6FC9870469}"/>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1"/>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15-42E6-9411-28698C3C82B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15-42E6-9411-28698C3C82B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B15-42E6-9411-28698C3C82B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B15-42E6-9411-28698C3C82B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B15-42E6-9411-28698C3C82B4}"/>
              </c:ext>
            </c:extLst>
          </c:dPt>
          <c:dLbls>
            <c:dLbl>
              <c:idx val="1"/>
              <c:layout>
                <c:manualLayout>
                  <c:x val="-4.2103519984386401E-3"/>
                  <c:y val="-4.586133204909221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B15-42E6-9411-28698C3C82B4}"/>
                </c:ext>
              </c:extLst>
            </c:dLbl>
            <c:dLbl>
              <c:idx val="2"/>
              <c:layout>
                <c:manualLayout>
                  <c:x val="1.6746110606936291E-2"/>
                  <c:y val="-2.64620925897412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B15-42E6-9411-28698C3C82B4}"/>
                </c:ext>
              </c:extLst>
            </c:dLbl>
            <c:dLbl>
              <c:idx val="3"/>
              <c:layout>
                <c:manualLayout>
                  <c:x val="2.035588430249323E-2"/>
                  <c:y val="-2.189835050977681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1B15-42E6-9411-28698C3C82B4}"/>
                </c:ext>
              </c:extLst>
            </c:dLbl>
            <c:dLbl>
              <c:idx val="4"/>
              <c:layout>
                <c:manualLayout>
                  <c:x val="8.1474873578341531E-2"/>
                  <c:y val="0.1473581376608404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1B15-42E6-9411-28698C3C82B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11</c:v>
                </c:pt>
                <c:pt idx="1">
                  <c:v>4</c:v>
                </c:pt>
                <c:pt idx="2">
                  <c:v>0</c:v>
                </c:pt>
                <c:pt idx="3">
                  <c:v>2</c:v>
                </c:pt>
                <c:pt idx="4">
                  <c:v>3</c:v>
                </c:pt>
              </c:numCache>
            </c:numRef>
          </c:val>
          <c:extLst>
            <c:ext xmlns:c16="http://schemas.microsoft.com/office/drawing/2014/chart" uri="{C3380CC4-5D6E-409C-BE32-E72D297353CC}">
              <c16:uniqueId val="{0000000A-1B15-42E6-9411-28698C3C82B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036295589687001"/>
          <c:y val="1.7935860233985301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pt-BR"/>
        </a:p>
      </c:txPr>
    </c:title>
    <c:autoTitleDeleted val="0"/>
    <c:plotArea>
      <c:layout/>
      <c:pieChart>
        <c:varyColors val="1"/>
        <c:ser>
          <c:idx val="0"/>
          <c:order val="0"/>
          <c:tx>
            <c:strRef>
              <c:f>Plan1!$B$1</c:f>
              <c:strCache>
                <c:ptCount val="1"/>
                <c:pt idx="0">
                  <c:v>Manifestações</c:v>
                </c:pt>
              </c:strCache>
            </c:strRef>
          </c:tx>
          <c:dPt>
            <c:idx val="0"/>
            <c:bubble3D val="0"/>
            <c:spPr>
              <a:solidFill>
                <a:schemeClr val="accent1"/>
              </a:solidFill>
              <a:ln>
                <a:noFill/>
              </a:ln>
              <a:effectLst/>
            </c:spPr>
            <c:extLst>
              <c:ext xmlns:c16="http://schemas.microsoft.com/office/drawing/2014/chart" uri="{C3380CC4-5D6E-409C-BE32-E72D297353CC}">
                <c16:uniqueId val="{00000000-286C-454A-A54C-B0460AB9F160}"/>
              </c:ext>
            </c:extLst>
          </c:dPt>
          <c:dPt>
            <c:idx val="1"/>
            <c:bubble3D val="0"/>
            <c:spPr>
              <a:solidFill>
                <a:schemeClr val="accent3"/>
              </a:solidFill>
              <a:ln>
                <a:noFill/>
              </a:ln>
              <a:effectLst/>
            </c:spPr>
            <c:extLst>
              <c:ext xmlns:c16="http://schemas.microsoft.com/office/drawing/2014/chart" uri="{C3380CC4-5D6E-409C-BE32-E72D297353CC}">
                <c16:uniqueId val="{00000001-286C-454A-A54C-B0460AB9F160}"/>
              </c:ext>
            </c:extLst>
          </c:dPt>
          <c:dPt>
            <c:idx val="2"/>
            <c:bubble3D val="0"/>
            <c:spPr>
              <a:solidFill>
                <a:schemeClr val="accent5"/>
              </a:solidFill>
              <a:ln>
                <a:noFill/>
              </a:ln>
              <a:effectLst/>
            </c:spPr>
            <c:extLst>
              <c:ext xmlns:c16="http://schemas.microsoft.com/office/drawing/2014/chart" uri="{C3380CC4-5D6E-409C-BE32-E72D297353CC}">
                <c16:uniqueId val="{00000002-286C-454A-A54C-B0460AB9F160}"/>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3-286C-454A-A54C-B0460AB9F160}"/>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4-286C-454A-A54C-B0460AB9F160}"/>
              </c:ext>
            </c:extLst>
          </c:dPt>
          <c:dLbls>
            <c:dLbl>
              <c:idx val="0"/>
              <c:layout>
                <c:manualLayout>
                  <c:x val="0.11864270448675976"/>
                  <c:y val="-3.587172046797060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286C-454A-A54C-B0460AB9F160}"/>
                </c:ext>
              </c:extLst>
            </c:dLbl>
            <c:dLbl>
              <c:idx val="1"/>
              <c:layout>
                <c:manualLayout>
                  <c:x val="9.3833538853232201E-2"/>
                  <c:y val="-6.7803906910531647E-2"/>
                </c:manualLayout>
              </c:layout>
              <c:numFmt formatCode="0.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pt-BR"/>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86C-454A-A54C-B0460AB9F160}"/>
                </c:ext>
              </c:extLst>
            </c:dLbl>
            <c:dLbl>
              <c:idx val="2"/>
              <c:layout>
                <c:manualLayout>
                  <c:x val="0.1037951492872171"/>
                  <c:y val="0.1076151614039118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286C-454A-A54C-B0460AB9F160}"/>
                </c:ext>
              </c:extLst>
            </c:dLbl>
            <c:dLbl>
              <c:idx val="3"/>
              <c:layout>
                <c:manualLayout>
                  <c:x val="-5.1980336565147604E-2"/>
                  <c:y val="-6.8754130896943655E-2"/>
                </c:manualLayout>
              </c:layout>
              <c:showLegendKey val="0"/>
              <c:showVal val="0"/>
              <c:showCatName val="1"/>
              <c:showSerName val="0"/>
              <c:showPercent val="1"/>
              <c:showBubbleSize val="0"/>
              <c:extLst>
                <c:ext xmlns:c15="http://schemas.microsoft.com/office/drawing/2012/chart" uri="{CE6537A1-D6FC-4f65-9D91-7224C49458BB}">
                  <c15:layout>
                    <c:manualLayout>
                      <c:w val="0.19934149430139297"/>
                      <c:h val="0.13272536573149124"/>
                    </c:manualLayout>
                  </c15:layout>
                </c:ext>
                <c:ext xmlns:c16="http://schemas.microsoft.com/office/drawing/2014/chart" uri="{C3380CC4-5D6E-409C-BE32-E72D297353CC}">
                  <c16:uniqueId val="{00000003-286C-454A-A54C-B0460AB9F160}"/>
                </c:ext>
              </c:extLst>
            </c:dLbl>
            <c:dLbl>
              <c:idx val="4"/>
              <c:layout>
                <c:manualLayout>
                  <c:x val="-6.4551373881135271E-2"/>
                  <c:y val="6.980533236420058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286C-454A-A54C-B0460AB9F16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pt-BR"/>
              </a:p>
            </c:txPr>
            <c:showLegendKey val="0"/>
            <c:showVal val="0"/>
            <c:showCatName val="1"/>
            <c:showSerName val="0"/>
            <c:showPercent val="1"/>
            <c:showBubbleSize val="0"/>
            <c:showLeaderLines val="1"/>
            <c:leaderLines>
              <c:spPr>
                <a:ln w="9525" cap="rnd" cmpd="sng" algn="ctr">
                  <a:solidFill>
                    <a:schemeClr val="tx1">
                      <a:tint val="60000"/>
                    </a:schemeClr>
                  </a:solidFill>
                  <a:prstDash val="solid"/>
                  <a:round/>
                </a:ln>
                <a:effectLst/>
              </c:spPr>
            </c:leaderLines>
            <c:extLst>
              <c:ext xmlns:c15="http://schemas.microsoft.com/office/drawing/2012/chart" uri="{CE6537A1-D6FC-4f65-9D91-7224C49458BB}"/>
            </c:extLst>
          </c:dLbls>
          <c:cat>
            <c:strRef>
              <c:f>Plan1!$A$2:$A$6</c:f>
              <c:strCache>
                <c:ptCount val="5"/>
                <c:pt idx="0">
                  <c:v>Clínica Médica </c:v>
                </c:pt>
                <c:pt idx="1">
                  <c:v>Clínica Cirurgica </c:v>
                </c:pt>
                <c:pt idx="2">
                  <c:v>Clinica Pediátrica </c:v>
                </c:pt>
                <c:pt idx="3">
                  <c:v>Maternidade </c:v>
                </c:pt>
                <c:pt idx="4">
                  <c:v>Sem identificação </c:v>
                </c:pt>
              </c:strCache>
            </c:strRef>
          </c:cat>
          <c:val>
            <c:numRef>
              <c:f>Plan1!$B$2:$B$6</c:f>
              <c:numCache>
                <c:formatCode>General</c:formatCode>
                <c:ptCount val="5"/>
                <c:pt idx="0">
                  <c:v>1</c:v>
                </c:pt>
                <c:pt idx="1">
                  <c:v>0</c:v>
                </c:pt>
                <c:pt idx="2">
                  <c:v>0</c:v>
                </c:pt>
                <c:pt idx="3">
                  <c:v>0</c:v>
                </c:pt>
                <c:pt idx="4">
                  <c:v>3</c:v>
                </c:pt>
              </c:numCache>
            </c:numRef>
          </c:val>
          <c:extLst>
            <c:ext xmlns:c16="http://schemas.microsoft.com/office/drawing/2014/chart" uri="{C3380CC4-5D6E-409C-BE32-E72D297353CC}">
              <c16:uniqueId val="{00000005-286C-454A-A54C-B0460AB9F16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rnd" cmpd="sng" algn="ctr">
      <a:noFill/>
      <a:prstDash val="solid"/>
    </a:ln>
    <a:effectLst/>
  </c:spPr>
  <c:txPr>
    <a:bodyPr/>
    <a:lstStyle/>
    <a:p>
      <a:pPr>
        <a:defRPr sz="1800"/>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E8-4A40-AE52-DCCC88D6B0D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E8-4A40-AE52-DCCC88D6B0D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E8-4A40-AE52-DCCC88D6B0D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1E8-4A40-AE52-DCCC88D6B0D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1E8-4A40-AE52-DCCC88D6B0D4}"/>
              </c:ext>
            </c:extLst>
          </c:dPt>
          <c:dLbls>
            <c:dLbl>
              <c:idx val="0"/>
              <c:layout>
                <c:manualLayout>
                  <c:x val="-3.7229659667444355E-2"/>
                  <c:y val="5.377889671251006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E8-4A40-AE52-DCCC88D6B0D4}"/>
                </c:ext>
              </c:extLst>
            </c:dLbl>
            <c:dLbl>
              <c:idx val="1"/>
              <c:layout>
                <c:manualLayout>
                  <c:x val="-5.8634380130602848E-2"/>
                  <c:y val="-2.9291277754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1E8-4A40-AE52-DCCC88D6B0D4}"/>
                </c:ext>
              </c:extLst>
            </c:dLbl>
            <c:dLbl>
              <c:idx val="2"/>
              <c:layout>
                <c:manualLayout>
                  <c:x val="3.4243263094224097E-2"/>
                  <c:y val="2.860978743316618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1E8-4A40-AE52-DCCC88D6B0D4}"/>
                </c:ext>
              </c:extLst>
            </c:dLbl>
            <c:dLbl>
              <c:idx val="3"/>
              <c:layout>
                <c:manualLayout>
                  <c:x val="4.5814353960671003E-2"/>
                  <c:y val="2.69848016236705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1E8-4A40-AE52-DCCC88D6B0D4}"/>
                </c:ext>
              </c:extLst>
            </c:dLbl>
            <c:dLbl>
              <c:idx val="4"/>
              <c:layout>
                <c:manualLayout>
                  <c:x val="5.1620190349220385E-2"/>
                  <c:y val="2.82442954172285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1E8-4A40-AE52-DCCC88D6B0D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2</c:v>
                </c:pt>
                <c:pt idx="1">
                  <c:v>4</c:v>
                </c:pt>
                <c:pt idx="2">
                  <c:v>2</c:v>
                </c:pt>
                <c:pt idx="3">
                  <c:v>3</c:v>
                </c:pt>
                <c:pt idx="4">
                  <c:v>10</c:v>
                </c:pt>
              </c:numCache>
            </c:numRef>
          </c:val>
          <c:extLst>
            <c:ext xmlns:c16="http://schemas.microsoft.com/office/drawing/2014/chart" uri="{C3380CC4-5D6E-409C-BE32-E72D297353CC}">
              <c16:uniqueId val="{0000000A-B1E8-4A40-AE52-DCCC88D6B0D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INTERNAÇÃO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dirty="0" smtClean="0"/>
            <a:t>COLABORADORES</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40030" rIns="448056" bIns="240030" numCol="1" spcCol="1270" anchor="ctr" anchorCtr="0">
          <a:noAutofit/>
        </a:bodyPr>
        <a:lstStyle/>
        <a:p>
          <a:pPr lvl="0" algn="ctr" defTabSz="2800350" rtl="0">
            <a:lnSpc>
              <a:spcPct val="90000"/>
            </a:lnSpc>
            <a:spcBef>
              <a:spcPct val="0"/>
            </a:spcBef>
            <a:spcAft>
              <a:spcPct val="35000"/>
            </a:spcAft>
          </a:pPr>
          <a:r>
            <a:rPr lang="pt-BR" sz="6300" b="1" kern="1200" dirty="0"/>
            <a:t>PRONTO SOCORRO</a:t>
          </a:r>
          <a:endParaRPr lang="pt-BR" sz="63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28600" rIns="426720" bIns="228600" numCol="1" spcCol="1270" anchor="ctr" anchorCtr="0">
          <a:noAutofit/>
        </a:bodyPr>
        <a:lstStyle/>
        <a:p>
          <a:pPr lvl="0" algn="ctr" defTabSz="2667000" rtl="0">
            <a:lnSpc>
              <a:spcPct val="90000"/>
            </a:lnSpc>
            <a:spcBef>
              <a:spcPct val="0"/>
            </a:spcBef>
            <a:spcAft>
              <a:spcPct val="35000"/>
            </a:spcAft>
          </a:pPr>
          <a:r>
            <a:rPr lang="pt-BR" sz="6000" b="1" kern="1200" dirty="0"/>
            <a:t>INTERNAÇÃO</a:t>
          </a:r>
          <a:endParaRPr lang="pt-BR" sz="60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175260" rIns="327152" bIns="175260" numCol="1" spcCol="1270" anchor="ctr" anchorCtr="0">
          <a:noAutofit/>
        </a:bodyPr>
        <a:lstStyle/>
        <a:p>
          <a:pPr lvl="0" algn="ctr" defTabSz="2044700" rtl="0">
            <a:lnSpc>
              <a:spcPct val="90000"/>
            </a:lnSpc>
            <a:spcBef>
              <a:spcPct val="0"/>
            </a:spcBef>
            <a:spcAft>
              <a:spcPct val="35000"/>
            </a:spcAft>
          </a:pPr>
          <a:r>
            <a:rPr lang="pt-BR" sz="4600" kern="1200" dirty="0" smtClean="0"/>
            <a:t>COLABORADORES</a:t>
          </a:r>
          <a:endParaRPr lang="pt-BR" sz="46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a:xfrm>
            <a:off x="5332412" y="5883275"/>
            <a:ext cx="4324044" cy="365125"/>
          </a:xfrm>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037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06/07/2021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7405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46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6071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26551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47802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13202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91164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7782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951856" y="5867131"/>
            <a:ext cx="551167" cy="365125"/>
          </a:xfrm>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04013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06/07/2021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2892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C414DAE-D1E2-482A-8753-696F56E14BA9}" type="datetimeFigureOut">
              <a:rPr lang="pt-BR" smtClean="0"/>
              <a:t>06/07/2021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143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414DAE-D1E2-482A-8753-696F56E14BA9}" type="datetimeFigureOut">
              <a:rPr lang="pt-BR" smtClean="0"/>
              <a:t>06/07/2021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8152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C414DAE-D1E2-482A-8753-696F56E14BA9}" type="datetimeFigureOut">
              <a:rPr lang="pt-BR" smtClean="0"/>
              <a:t>06/07/2021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12660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14DAE-D1E2-482A-8753-696F56E14BA9}" type="datetimeFigureOut">
              <a:rPr lang="pt-BR" smtClean="0"/>
              <a:t>06/07/2021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619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06/07/2021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8492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06/07/2021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83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14DAE-D1E2-482A-8753-696F56E14BA9}" type="datetimeFigureOut">
              <a:rPr lang="pt-BR" smtClean="0"/>
              <a:t>06/07/2021</a:t>
            </a:fld>
            <a:endParaRPr lang="pt-B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CA99CE-CED5-46E1-9CDD-CC27DE1DA067}" type="slidenum">
              <a:rPr lang="pt-BR" smtClean="0"/>
              <a:t>‹nº›</a:t>
            </a:fld>
            <a:endParaRPr lang="pt-BR"/>
          </a:p>
        </p:txBody>
      </p:sp>
    </p:spTree>
    <p:extLst>
      <p:ext uri="{BB962C8B-B14F-4D97-AF65-F5344CB8AC3E}">
        <p14:creationId xmlns:p14="http://schemas.microsoft.com/office/powerpoint/2010/main" val="20469628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873456"/>
            <a:ext cx="8574622" cy="3122811"/>
          </a:xfrm>
        </p:spPr>
        <p:txBody>
          <a:bodyPr>
            <a:normAutofit fontScale="90000"/>
          </a:bodyPr>
          <a:lstStyle/>
          <a:p>
            <a:pPr algn="ctr"/>
            <a:r>
              <a:rPr lang="pt-BR" dirty="0"/>
              <a:t>RELATORIO DA OUVIDORIA MÊS </a:t>
            </a:r>
            <a:r>
              <a:rPr lang="pt-BR" dirty="0" smtClean="0"/>
              <a:t>DE JUNHO</a:t>
            </a:r>
            <a:r>
              <a:rPr lang="pt-BR" dirty="0"/>
              <a:t/>
            </a:r>
            <a:br>
              <a:rPr lang="pt-BR" dirty="0"/>
            </a:br>
            <a:r>
              <a:rPr lang="pt-BR" sz="3600" dirty="0"/>
              <a:t>FUNSAU-NA</a:t>
            </a:r>
            <a:r>
              <a:rPr lang="pt-BR" dirty="0"/>
              <a:t/>
            </a:r>
            <a:br>
              <a:rPr lang="pt-BR" dirty="0"/>
            </a:br>
            <a:r>
              <a:rPr lang="pt-BR" sz="3100" dirty="0" smtClean="0"/>
              <a:t>2021</a:t>
            </a:r>
            <a:endParaRPr lang="pt-BR" sz="3100" dirty="0"/>
          </a:p>
        </p:txBody>
      </p:sp>
      <p:sp>
        <p:nvSpPr>
          <p:cNvPr id="3" name="Subtítulo 2"/>
          <p:cNvSpPr>
            <a:spLocks noGrp="1"/>
          </p:cNvSpPr>
          <p:nvPr>
            <p:ph type="subTitle" idx="1"/>
          </p:nvPr>
        </p:nvSpPr>
        <p:spPr>
          <a:xfrm>
            <a:off x="5295331" y="5581933"/>
            <a:ext cx="6741994" cy="1009935"/>
          </a:xfrm>
        </p:spPr>
        <p:txBody>
          <a:bodyPr>
            <a:normAutofit/>
          </a:bodyPr>
          <a:lstStyle/>
          <a:p>
            <a:pPr algn="l"/>
            <a:r>
              <a:rPr lang="pt-BR" dirty="0"/>
              <a:t>ELABORADO POR DIANIELY DELLA VALENTINA</a:t>
            </a:r>
          </a:p>
          <a:p>
            <a:pPr algn="l"/>
            <a:r>
              <a:rPr lang="pt-BR" dirty="0"/>
              <a:t>OUVIDORA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765" y="0"/>
            <a:ext cx="1576200" cy="10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7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696036"/>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201003" y="900752"/>
            <a:ext cx="10740788" cy="5636526"/>
          </a:xfrm>
        </p:spPr>
        <p:txBody>
          <a:bodyPr>
            <a:normAutofit/>
          </a:bodyPr>
          <a:lstStyle/>
          <a:p>
            <a:pPr marL="0" indent="0" algn="just">
              <a:buNone/>
            </a:pPr>
            <a:r>
              <a:rPr lang="pt-BR" i="1" dirty="0">
                <a:latin typeface="Times New Roman" panose="02020603050405020304" pitchFamily="18" charset="0"/>
                <a:cs typeface="Times New Roman" panose="02020603050405020304" pitchFamily="18" charset="0"/>
              </a:rPr>
              <a:t>	</a:t>
            </a:r>
            <a:r>
              <a:rPr lang="pt-BR" i="1" dirty="0" smtClean="0">
                <a:latin typeface="Arial" panose="020B0604020202020204" pitchFamily="34" charset="0"/>
                <a:cs typeface="Arial" panose="020B0604020202020204" pitchFamily="34" charset="0"/>
              </a:rPr>
              <a:t>	</a:t>
            </a:r>
          </a:p>
          <a:p>
            <a:pPr marL="0" indent="0" algn="just">
              <a:buNone/>
            </a:pPr>
            <a:r>
              <a:rPr lang="pt-BR"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Não passa uma receita pro paciente, péssimo, péssimo pouco causo receita,   	pouco causo, vergonha</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a:t>
            </a:r>
            <a:r>
              <a:rPr lang="pt-BR" i="1" dirty="0" smtClean="0">
                <a:latin typeface="Times New Roman" panose="02020603050405020304" pitchFamily="18" charset="0"/>
                <a:cs typeface="Times New Roman" panose="02020603050405020304" pitchFamily="18" charset="0"/>
              </a:rPr>
              <a:t>(Anônimo 01/06/2021)</a:t>
            </a:r>
          </a:p>
          <a:p>
            <a:pPr marL="457200" lvl="1" indent="0" algn="just">
              <a:buNone/>
            </a:pPr>
            <a:r>
              <a:rPr lang="pt-BR" sz="2400" i="1"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Resposta: </a:t>
            </a:r>
            <a:r>
              <a:rPr lang="pt-BR" sz="2400" dirty="0" smtClean="0">
                <a:latin typeface="Times New Roman" panose="02020603050405020304" pitchFamily="18" charset="0"/>
                <a:cs typeface="Times New Roman" panose="02020603050405020304" pitchFamily="18" charset="0"/>
              </a:rPr>
              <a:t>Infelizmente não consigo ter uma resposta, pois devido reclamação anônima não consigo ter acesso a ficha do paciente reclamante. </a:t>
            </a:r>
            <a:r>
              <a:rPr lang="pt-BR" sz="2400" b="1" i="1" dirty="0" smtClean="0">
                <a:latin typeface="Times New Roman" panose="02020603050405020304" pitchFamily="18" charset="0"/>
                <a:cs typeface="Times New Roman" panose="02020603050405020304" pitchFamily="18" charset="0"/>
              </a:rPr>
              <a:t>(Ygor Jose Saraiva – Diretor Clinico – FUNSAU)</a:t>
            </a:r>
          </a:p>
          <a:p>
            <a:pPr marL="457200" lvl="1" indent="0" algn="just">
              <a:buNone/>
            </a:pPr>
            <a:r>
              <a:rPr lang="pt-BR" sz="2400" b="1" i="1" dirty="0">
                <a:latin typeface="Times New Roman" panose="02020603050405020304" pitchFamily="18" charset="0"/>
                <a:cs typeface="Times New Roman" panose="02020603050405020304" pitchFamily="18" charset="0"/>
              </a:rPr>
              <a:t>	</a:t>
            </a:r>
            <a:endParaRPr lang="pt-BR" sz="2400" b="1" i="1" dirty="0" smtClean="0">
              <a:latin typeface="Times New Roman" panose="02020603050405020304" pitchFamily="18" charset="0"/>
              <a:cs typeface="Times New Roman" panose="02020603050405020304" pitchFamily="18" charset="0"/>
            </a:endParaRPr>
          </a:p>
          <a:p>
            <a:pPr marL="0" indent="0" algn="just">
              <a:buNone/>
            </a:pP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696036"/>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364775" y="955343"/>
            <a:ext cx="10577015" cy="6250675"/>
          </a:xfrm>
        </p:spPr>
        <p:txBody>
          <a:bodyPr>
            <a:normAutofit lnSpcReduction="10000"/>
          </a:bodyPr>
          <a:lstStyle/>
          <a:p>
            <a:pPr marL="0" indent="0" algn="just">
              <a:buNone/>
            </a:pPr>
            <a:r>
              <a:rPr lang="pt-BR" i="1" dirty="0">
                <a:latin typeface="Times New Roman" panose="02020603050405020304" pitchFamily="18" charset="0"/>
                <a:cs typeface="Times New Roman" panose="02020603050405020304" pitchFamily="18" charset="0"/>
              </a:rPr>
              <a:t>	</a:t>
            </a:r>
            <a:r>
              <a:rPr lang="pt-BR" i="1" dirty="0" smtClean="0">
                <a:latin typeface="Arial" panose="020B0604020202020204" pitchFamily="34" charset="0"/>
                <a:cs typeface="Arial" panose="020B0604020202020204" pitchFamily="34" charset="0"/>
              </a:rPr>
              <a:t>	</a:t>
            </a:r>
          </a:p>
          <a:p>
            <a:pPr marL="0" indent="0" algn="just">
              <a:buNone/>
            </a:pPr>
            <a:r>
              <a:rPr lang="pt-BR" dirty="0" smtClean="0">
                <a:latin typeface="Times New Roman" panose="02020603050405020304" pitchFamily="18" charset="0"/>
                <a:cs typeface="Times New Roman" panose="02020603050405020304" pitchFamily="18" charset="0"/>
              </a:rPr>
              <a:t>	</a:t>
            </a:r>
            <a:r>
              <a:rPr lang="pt-BR" sz="2000" b="1" i="1" dirty="0" smtClean="0">
                <a:latin typeface="Times New Roman" panose="02020603050405020304" pitchFamily="18" charset="0"/>
                <a:cs typeface="Times New Roman" panose="02020603050405020304" pitchFamily="18" charset="0"/>
              </a:rPr>
              <a:t>“</a:t>
            </a:r>
            <a:r>
              <a:rPr lang="pt-BR" sz="2000" dirty="0" smtClean="0">
                <a:latin typeface="Times New Roman" panose="02020603050405020304" pitchFamily="18" charset="0"/>
                <a:cs typeface="Times New Roman" panose="02020603050405020304" pitchFamily="18" charset="0"/>
              </a:rPr>
              <a:t>Achei muito deselegante da tec. *** chamar a atenção de sua colega por dar a cadeira de área pra eu se sentar, já que ela ficou a maioria do tempo sentada no posto da enfermagem . Teve horas que estavam em rodinha junto com pessoas de outro setor, guarda, um rapaz do raio x, enfermeira, outra técnica comendo, rindo alto, outras técnicas foram passar o caso de pacientes de outro setor porque iria descansar, ouvi a técnica falar que a médica pediu para ficar uma baixinha de croquis preto falou então ela manda para UTI com pouco caso. Se não fosse a técnica de touca rosa me dar aquela cadeira onde passei a noite toda com meu pai iria passar a noite em uma cadeira vermelha desconfortável, vou levar para o ministério público”. </a:t>
            </a:r>
            <a:r>
              <a:rPr lang="pt-BR" sz="2000" b="1" i="1" dirty="0" smtClean="0">
                <a:latin typeface="Times New Roman" panose="02020603050405020304" pitchFamily="18" charset="0"/>
                <a:cs typeface="Times New Roman" panose="02020603050405020304" pitchFamily="18" charset="0"/>
              </a:rPr>
              <a:t>(R.V.S. 14/05/2021)</a:t>
            </a:r>
          </a:p>
          <a:p>
            <a:pPr marL="0" indent="0" algn="just">
              <a:buNone/>
            </a:pPr>
            <a:r>
              <a:rPr lang="pt-BR" sz="2000" b="1" dirty="0">
                <a:latin typeface="Times New Roman" panose="02020603050405020304" pitchFamily="18" charset="0"/>
                <a:cs typeface="Times New Roman" panose="02020603050405020304" pitchFamily="18" charset="0"/>
              </a:rPr>
              <a:t>	</a:t>
            </a:r>
            <a:r>
              <a:rPr lang="pt-BR" sz="2000" b="1" dirty="0" smtClean="0">
                <a:latin typeface="Times New Roman" panose="02020603050405020304" pitchFamily="18" charset="0"/>
                <a:cs typeface="Times New Roman" panose="02020603050405020304" pitchFamily="18" charset="0"/>
              </a:rPr>
              <a:t>RESPOSTA: </a:t>
            </a:r>
            <a:r>
              <a:rPr lang="pt-BR" sz="2000" dirty="0" smtClean="0">
                <a:latin typeface="Times New Roman" panose="02020603050405020304" pitchFamily="18" charset="0"/>
                <a:cs typeface="Times New Roman" panose="02020603050405020304" pitchFamily="18" charset="0"/>
              </a:rPr>
              <a:t>Diante do exposto pelo familiar do paciente o qual encontrava se no setor de observação do pronto socorro geral. Comunico ocorrido relato pela familiar a enfermeira responsável pelo plantão no setor em 14/06/2021 a mesma informa que não recorda do caso, porém solicito que oriente a equipe e reforce orientações como de ciência de todos é extremamente proibido o consumo de alimentos nos setores, os mesmos devem se dirigir ao refeitório ou em setores que possuem copa para fazer uso das mesmas. Se policiarem quanto ao tom/volume da voz e evitar comentários desnecessários. Referente a escassez de acento aos </a:t>
            </a:r>
            <a:r>
              <a:rPr lang="pt-BR" sz="2000" dirty="0" smtClean="0">
                <a:latin typeface="Times New Roman" panose="02020603050405020304" pitchFamily="18" charset="0"/>
                <a:cs typeface="Times New Roman" panose="02020603050405020304" pitchFamily="18" charset="0"/>
              </a:rPr>
              <a:t>acompanhantes, em </a:t>
            </a:r>
            <a:r>
              <a:rPr lang="pt-BR" sz="2000" dirty="0" smtClean="0">
                <a:latin typeface="Times New Roman" panose="02020603050405020304" pitchFamily="18" charset="0"/>
                <a:cs typeface="Times New Roman" panose="02020603050405020304" pitchFamily="18" charset="0"/>
              </a:rPr>
              <a:t>29/06/2021 em CI nº 276/2021, solicito a aquisição dos mesmos devido falta para atender o quantitativo de acompanhantes, Diretor Administrativo informou que em 10 dias a situação estaria resolvida. </a:t>
            </a:r>
            <a:r>
              <a:rPr lang="pt-BR" sz="2000" b="1" i="1" dirty="0" smtClean="0">
                <a:latin typeface="Times New Roman" panose="02020603050405020304" pitchFamily="18" charset="0"/>
                <a:cs typeface="Times New Roman" panose="02020603050405020304" pitchFamily="18" charset="0"/>
              </a:rPr>
              <a:t>(Enfermeira CCIH/RT – FUNSAU)</a:t>
            </a:r>
          </a:p>
          <a:p>
            <a:pPr marL="457200" lvl="1" indent="0" algn="just">
              <a:buNone/>
            </a:pPr>
            <a:endParaRPr lang="pt-BR" sz="2400" b="1" i="1" dirty="0">
              <a:latin typeface="Times New Roman" panose="02020603050405020304" pitchFamily="18" charset="0"/>
              <a:cs typeface="Times New Roman" panose="02020603050405020304" pitchFamily="18" charset="0"/>
            </a:endParaRPr>
          </a:p>
          <a:p>
            <a:pPr marL="457200" lvl="1" indent="0" algn="just">
              <a:buNone/>
            </a:pPr>
            <a:endParaRPr lang="pt-BR" sz="2400" b="1" i="1" dirty="0" smtClean="0">
              <a:latin typeface="Times New Roman" panose="02020603050405020304" pitchFamily="18" charset="0"/>
              <a:cs typeface="Times New Roman" panose="02020603050405020304" pitchFamily="18" charset="0"/>
            </a:endParaRPr>
          </a:p>
          <a:p>
            <a:pPr marL="0" indent="0" algn="just">
              <a:buNone/>
            </a:pP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42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28800"/>
          </a:xfrm>
        </p:spPr>
        <p:txBody>
          <a:bodyPr>
            <a:normAutofit fontScale="90000"/>
          </a:bodyPr>
          <a:lstStyle/>
          <a:p>
            <a:r>
              <a:rPr lang="pt-BR" sz="3100" b="1" dirty="0"/>
              <a:t>AVALIAÇÃO DE ATENDIMENTO DE SERVIÇOS COMPLEMENTARES</a:t>
            </a:r>
            <a:r>
              <a:rPr lang="pt-BR" sz="3100" dirty="0"/>
              <a:t/>
            </a:r>
            <a:br>
              <a:rPr lang="pt-BR" sz="3100" dirty="0"/>
            </a:br>
            <a:r>
              <a:rPr lang="pt-BR" sz="2700" dirty="0"/>
              <a:t/>
            </a:r>
            <a:br>
              <a:rPr lang="pt-BR" sz="2700" dirty="0"/>
            </a:br>
            <a:r>
              <a:rPr lang="pt-BR" sz="2700" b="1" dirty="0"/>
              <a:t>RAIO X, ORTOPEDIA , ULTRASSON E LABORATORIO.</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086565353"/>
              </p:ext>
            </p:extLst>
          </p:nvPr>
        </p:nvGraphicFramePr>
        <p:xfrm>
          <a:off x="2690558" y="1828801"/>
          <a:ext cx="9073723" cy="3016153"/>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429301" y="5103674"/>
            <a:ext cx="4341661"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08</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b="1" dirty="0" smtClean="0">
                <a:solidFill>
                  <a:schemeClr val="tx1">
                    <a:lumMod val="95000"/>
                    <a:lumOff val="5000"/>
                  </a:schemeClr>
                </a:solidFill>
                <a:latin typeface="Times New Roman" pitchFamily="18" charset="0"/>
                <a:cs typeface="Times New Roman" pitchFamily="18" charset="0"/>
              </a:rPr>
              <a:t>06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04</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10</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970522858"/>
              </p:ext>
            </p:extLst>
          </p:nvPr>
        </p:nvGraphicFramePr>
        <p:xfrm>
          <a:off x="6672783" y="5103674"/>
          <a:ext cx="4830240" cy="1754326"/>
        </p:xfrm>
        <a:graphic>
          <a:graphicData uri="http://schemas.openxmlformats.org/drawingml/2006/table">
            <a:tbl>
              <a:tblPr firstRow="1" bandRow="1">
                <a:tableStyleId>{21E4AEA4-8DFA-4A89-87EB-49C32662AFE0}</a:tableStyleId>
              </a:tblPr>
              <a:tblGrid>
                <a:gridCol w="1269990">
                  <a:extLst>
                    <a:ext uri="{9D8B030D-6E8A-4147-A177-3AD203B41FA5}">
                      <a16:colId xmlns:a16="http://schemas.microsoft.com/office/drawing/2014/main" val="20000"/>
                    </a:ext>
                  </a:extLst>
                </a:gridCol>
                <a:gridCol w="783255">
                  <a:extLst>
                    <a:ext uri="{9D8B030D-6E8A-4147-A177-3AD203B41FA5}">
                      <a16:colId xmlns:a16="http://schemas.microsoft.com/office/drawing/2014/main" val="20001"/>
                    </a:ext>
                  </a:extLst>
                </a:gridCol>
                <a:gridCol w="783255">
                  <a:extLst>
                    <a:ext uri="{9D8B030D-6E8A-4147-A177-3AD203B41FA5}">
                      <a16:colId xmlns:a16="http://schemas.microsoft.com/office/drawing/2014/main" val="20002"/>
                    </a:ext>
                  </a:extLst>
                </a:gridCol>
                <a:gridCol w="1139280">
                  <a:extLst>
                    <a:ext uri="{9D8B030D-6E8A-4147-A177-3AD203B41FA5}">
                      <a16:colId xmlns:a16="http://schemas.microsoft.com/office/drawing/2014/main" val="20003"/>
                    </a:ext>
                  </a:extLst>
                </a:gridCol>
                <a:gridCol w="854460">
                  <a:extLst>
                    <a:ext uri="{9D8B030D-6E8A-4147-A177-3AD203B41FA5}">
                      <a16:colId xmlns:a16="http://schemas.microsoft.com/office/drawing/2014/main" val="20004"/>
                    </a:ext>
                  </a:extLst>
                </a:gridCol>
              </a:tblGrid>
              <a:tr h="298678">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63912">
                <a:tc>
                  <a:txBody>
                    <a:bodyPr/>
                    <a:lstStyle/>
                    <a:p>
                      <a:r>
                        <a:rPr lang="pt-BR" sz="1000" dirty="0"/>
                        <a:t>RAIO</a:t>
                      </a:r>
                      <a:r>
                        <a:rPr lang="pt-BR" sz="1000" baseline="0" dirty="0"/>
                        <a:t> X</a:t>
                      </a:r>
                      <a:endParaRPr lang="pt-BR" sz="1000" dirty="0"/>
                    </a:p>
                  </a:txBody>
                  <a:tcPr/>
                </a:tc>
                <a:tc>
                  <a:txBody>
                    <a:bodyPr/>
                    <a:lstStyle/>
                    <a:p>
                      <a:pPr algn="ctr"/>
                      <a:r>
                        <a:rPr lang="pt-BR" sz="1200" dirty="0" smtClean="0"/>
                        <a:t>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363912">
                <a:tc>
                  <a:txBody>
                    <a:bodyPr/>
                    <a:lstStyle/>
                    <a:p>
                      <a:r>
                        <a:rPr lang="pt-BR" sz="1000" dirty="0"/>
                        <a:t>ORTOPEDIA</a:t>
                      </a:r>
                    </a:p>
                  </a:txBody>
                  <a:tcPr/>
                </a:tc>
                <a:tc>
                  <a:txBody>
                    <a:bodyPr/>
                    <a:lstStyle/>
                    <a:p>
                      <a:pPr algn="ctr"/>
                      <a:r>
                        <a:rPr lang="pt-BR" sz="1200" dirty="0" smtClean="0"/>
                        <a:t>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363912">
                <a:tc>
                  <a:txBody>
                    <a:bodyPr/>
                    <a:lstStyle/>
                    <a:p>
                      <a:r>
                        <a:rPr lang="pt-BR" sz="1000" dirty="0"/>
                        <a:t>ULTRASSOM</a:t>
                      </a:r>
                    </a:p>
                  </a:txBody>
                  <a:tcPr/>
                </a:tc>
                <a:tc>
                  <a:txBody>
                    <a:bodyPr/>
                    <a:lstStyle/>
                    <a:p>
                      <a:pPr algn="ctr"/>
                      <a:r>
                        <a:rPr lang="pt-BR" sz="1200" dirty="0" smtClean="0"/>
                        <a:t>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3"/>
                  </a:ext>
                </a:extLst>
              </a:tr>
              <a:tr h="363912">
                <a:tc>
                  <a:txBody>
                    <a:bodyPr/>
                    <a:lstStyle/>
                    <a:p>
                      <a:r>
                        <a:rPr lang="pt-BR" sz="1000" dirty="0"/>
                        <a:t>LABORATÓRIO</a:t>
                      </a:r>
                    </a:p>
                  </a:txBody>
                  <a:tcPr/>
                </a:tc>
                <a:tc>
                  <a:txBody>
                    <a:bodyPr/>
                    <a:lstStyle/>
                    <a:p>
                      <a:pPr algn="ctr"/>
                      <a:r>
                        <a:rPr lang="pt-BR" sz="1200" dirty="0" smtClean="0"/>
                        <a:t>3</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2074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9845" y="14514"/>
            <a:ext cx="10018713" cy="2306472"/>
          </a:xfrm>
        </p:spPr>
        <p:txBody>
          <a:bodyPr>
            <a:normAutofit fontScale="90000"/>
          </a:bodyPr>
          <a:lstStyle/>
          <a:p>
            <a:r>
              <a:rPr lang="pt-BR" sz="3600" b="1" dirty="0"/>
              <a:t/>
            </a:r>
            <a:br>
              <a:rPr lang="pt-BR" sz="3600" b="1" dirty="0"/>
            </a:br>
            <a:r>
              <a:rPr lang="pt-BR" sz="3600" b="1" dirty="0"/>
              <a:t>AVALIAÇÃO DE QUALIDADE DAS INSTALAÇÕES</a:t>
            </a:r>
            <a:br>
              <a:rPr lang="pt-BR" sz="3600" b="1" dirty="0"/>
            </a:br>
            <a:r>
              <a:rPr lang="pt-BR" sz="3600" b="1" dirty="0"/>
              <a:t/>
            </a:r>
            <a:br>
              <a:rPr lang="pt-BR" sz="3600" b="1" dirty="0"/>
            </a:br>
            <a:r>
              <a:rPr lang="pt-BR" sz="3100" b="1" dirty="0"/>
              <a:t>ORGANIZAÇÃO, HIGIENIZAÇÃO X LIMPEZA E ACOMODAÇÃO OFERECIDA</a:t>
            </a:r>
            <a:r>
              <a:rPr lang="pt-BR" b="1" dirty="0"/>
              <a:t/>
            </a:r>
            <a:br>
              <a:rPr lang="pt-BR" b="1" dirty="0"/>
            </a:b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790572262"/>
              </p:ext>
            </p:extLst>
          </p:nvPr>
        </p:nvGraphicFramePr>
        <p:xfrm>
          <a:off x="2224584" y="2197717"/>
          <a:ext cx="9105314" cy="262895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224584" y="4826675"/>
            <a:ext cx="4009303"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10</a:t>
            </a:r>
            <a:r>
              <a:rPr lang="pt-BR" b="1" dirty="0" smtClean="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03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04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04</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416884818"/>
              </p:ext>
            </p:extLst>
          </p:nvPr>
        </p:nvGraphicFramePr>
        <p:xfrm>
          <a:off x="6482687" y="4928950"/>
          <a:ext cx="4847211" cy="1470457"/>
        </p:xfrm>
        <a:graphic>
          <a:graphicData uri="http://schemas.openxmlformats.org/drawingml/2006/table">
            <a:tbl>
              <a:tblPr firstRow="1" bandRow="1">
                <a:tableStyleId>{21E4AEA4-8DFA-4A89-87EB-49C32662AFE0}</a:tableStyleId>
              </a:tblPr>
              <a:tblGrid>
                <a:gridCol w="1274452">
                  <a:extLst>
                    <a:ext uri="{9D8B030D-6E8A-4147-A177-3AD203B41FA5}">
                      <a16:colId xmlns:a16="http://schemas.microsoft.com/office/drawing/2014/main" val="20000"/>
                    </a:ext>
                  </a:extLst>
                </a:gridCol>
                <a:gridCol w="786007">
                  <a:extLst>
                    <a:ext uri="{9D8B030D-6E8A-4147-A177-3AD203B41FA5}">
                      <a16:colId xmlns:a16="http://schemas.microsoft.com/office/drawing/2014/main" val="20001"/>
                    </a:ext>
                  </a:extLst>
                </a:gridCol>
                <a:gridCol w="786007">
                  <a:extLst>
                    <a:ext uri="{9D8B030D-6E8A-4147-A177-3AD203B41FA5}">
                      <a16:colId xmlns:a16="http://schemas.microsoft.com/office/drawing/2014/main" val="20002"/>
                    </a:ext>
                  </a:extLst>
                </a:gridCol>
                <a:gridCol w="1143283">
                  <a:extLst>
                    <a:ext uri="{9D8B030D-6E8A-4147-A177-3AD203B41FA5}">
                      <a16:colId xmlns:a16="http://schemas.microsoft.com/office/drawing/2014/main" val="20003"/>
                    </a:ext>
                  </a:extLst>
                </a:gridCol>
                <a:gridCol w="857462">
                  <a:extLst>
                    <a:ext uri="{9D8B030D-6E8A-4147-A177-3AD203B41FA5}">
                      <a16:colId xmlns:a16="http://schemas.microsoft.com/office/drawing/2014/main"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smtClean="0"/>
                        <a:t>05</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379305">
                <a:tc>
                  <a:txBody>
                    <a:bodyPr/>
                    <a:lstStyle/>
                    <a:p>
                      <a:r>
                        <a:rPr lang="pt-BR" sz="1000" dirty="0"/>
                        <a:t>ACOMODAÇÃO</a:t>
                      </a:r>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02</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356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5082" y="204717"/>
            <a:ext cx="8065827" cy="1160060"/>
          </a:xfrm>
        </p:spPr>
        <p:txBody>
          <a:bodyPr>
            <a:normAutofit fontScale="90000"/>
          </a:bodyPr>
          <a:lstStyle/>
          <a:p>
            <a:r>
              <a:rPr lang="pt-BR" b="1" dirty="0"/>
              <a:t>TEMPO DE ESPERA NO PRONTO SOCORRO </a:t>
            </a:r>
          </a:p>
        </p:txBody>
      </p:sp>
      <p:sp>
        <p:nvSpPr>
          <p:cNvPr id="3" name="Espaço Reservado para Conteúdo 2"/>
          <p:cNvSpPr>
            <a:spLocks noGrp="1"/>
          </p:cNvSpPr>
          <p:nvPr>
            <p:ph idx="1"/>
          </p:nvPr>
        </p:nvSpPr>
        <p:spPr>
          <a:xfrm>
            <a:off x="1719618" y="2224585"/>
            <a:ext cx="9824348" cy="4162568"/>
          </a:xfrm>
        </p:spPr>
        <p:txBody>
          <a:bodyPr>
            <a:normAutofit/>
          </a:bodyPr>
          <a:lstStyle/>
          <a:p>
            <a:r>
              <a:rPr lang="pt-BR" sz="2800" dirty="0" smtClean="0">
                <a:latin typeface="Times New Roman" panose="02020603050405020304" pitchFamily="18" charset="0"/>
                <a:cs typeface="Times New Roman" panose="02020603050405020304" pitchFamily="18" charset="0"/>
              </a:rPr>
              <a:t>0:30 min. – 1 manifestação recebida (03/06/2021)</a:t>
            </a:r>
          </a:p>
          <a:p>
            <a:r>
              <a:rPr lang="pt-BR" sz="2800" dirty="0" smtClean="0">
                <a:latin typeface="Times New Roman" panose="02020603050405020304" pitchFamily="18" charset="0"/>
                <a:cs typeface="Times New Roman" panose="02020603050405020304" pitchFamily="18" charset="0"/>
              </a:rPr>
              <a:t>0:10 min. – 1 manifestação recebida (03/06/2021)</a:t>
            </a:r>
          </a:p>
          <a:p>
            <a:pPr marL="0" indent="0">
              <a:buNone/>
            </a:pPr>
            <a:endParaRPr lang="pt-BR" sz="28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3068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50269781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85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1064525" y="914402"/>
            <a:ext cx="10849970" cy="5943598"/>
          </a:xfrm>
        </p:spPr>
        <p:txBody>
          <a:bodyPr>
            <a:normAutofit/>
          </a:bodyPr>
          <a:lstStyle/>
          <a:p>
            <a:pPr marL="1427162" lvl="4" indent="0">
              <a:buNone/>
            </a:pPr>
            <a:r>
              <a:rPr lang="pt-BR" sz="2800" dirty="0" smtClean="0">
                <a:latin typeface="Times New Roman" panose="02020603050405020304" pitchFamily="18" charset="0"/>
                <a:cs typeface="Times New Roman" panose="02020603050405020304" pitchFamily="18" charset="0"/>
              </a:rPr>
              <a:t>	“Estão </a:t>
            </a:r>
            <a:r>
              <a:rPr lang="pt-BR" sz="2800" dirty="0" smtClean="0">
                <a:latin typeface="Times New Roman" panose="02020603050405020304" pitchFamily="18" charset="0"/>
                <a:cs typeface="Times New Roman" panose="02020603050405020304" pitchFamily="18" charset="0"/>
              </a:rPr>
              <a:t>de parabéns, nossos agradecimentos.” </a:t>
            </a:r>
            <a:r>
              <a:rPr lang="pt-BR" sz="2800" i="1" dirty="0" smtClean="0">
                <a:latin typeface="Times New Roman" panose="02020603050405020304" pitchFamily="18" charset="0"/>
                <a:cs typeface="Times New Roman" panose="02020603050405020304" pitchFamily="18" charset="0"/>
              </a:rPr>
              <a:t>(Emerson Bordim 27/06/2021)</a:t>
            </a:r>
          </a:p>
        </p:txBody>
      </p:sp>
    </p:spTree>
    <p:extLst>
      <p:ext uri="{BB962C8B-B14F-4D97-AF65-F5344CB8AC3E}">
        <p14:creationId xmlns:p14="http://schemas.microsoft.com/office/powerpoint/2010/main" val="1713631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sz="2700" b="1" dirty="0">
                <a:latin typeface="Times New Roman" pitchFamily="18" charset="0"/>
                <a:cs typeface="Times New Roman" pitchFamily="18" charset="0"/>
              </a:rPr>
              <a:t>INTERNAÇÃO</a:t>
            </a:r>
            <a:r>
              <a:rPr lang="pt-BR" b="1" dirty="0">
                <a:latin typeface="Times New Roman" pitchFamily="18" charset="0"/>
                <a:cs typeface="Times New Roman" pitchFamily="18" charset="0"/>
              </a:rPr>
              <a:t/>
            </a:r>
            <a:br>
              <a:rPr lang="pt-BR" b="1" dirty="0">
                <a:latin typeface="Times New Roman" pitchFamily="18" charset="0"/>
                <a:cs typeface="Times New Roman" pitchFamily="18" charset="0"/>
              </a:rPr>
            </a:br>
            <a:r>
              <a:rPr lang="pt-BR" sz="1800" b="1" dirty="0">
                <a:latin typeface="Times New Roman" pitchFamily="18" charset="0"/>
                <a:cs typeface="Times New Roman" pitchFamily="18" charset="0"/>
              </a:rPr>
              <a:t>QUALIDADE DAS INSTALAÇÕES E DO ATENDIMENTO GERAL</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RECEPÇÃO, ALIMENTAÇÃO, ATENDIMENTO DA COPEIRA, INSTALAÇÕES, LIMPEZA E HORARIO DE VISITA. </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29577730"/>
              </p:ext>
            </p:extLst>
          </p:nvPr>
        </p:nvGraphicFramePr>
        <p:xfrm>
          <a:off x="1820329" y="1610436"/>
          <a:ext cx="9682695" cy="3098045"/>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169994" y="4842670"/>
            <a:ext cx="4162565" cy="1677382"/>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12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04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3</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a:t>
            </a:r>
            <a:r>
              <a:rPr lang="pt-BR" b="1"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05</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064048968"/>
              </p:ext>
            </p:extLst>
          </p:nvPr>
        </p:nvGraphicFramePr>
        <p:xfrm>
          <a:off x="6100549" y="4708480"/>
          <a:ext cx="5404514" cy="2265121"/>
        </p:xfrm>
        <a:graphic>
          <a:graphicData uri="http://schemas.openxmlformats.org/drawingml/2006/table">
            <a:tbl>
              <a:tblPr firstRow="1" bandRow="1">
                <a:tableStyleId>{21E4AEA4-8DFA-4A89-87EB-49C32662AFE0}</a:tableStyleId>
              </a:tblPr>
              <a:tblGrid>
                <a:gridCol w="1420980">
                  <a:extLst>
                    <a:ext uri="{9D8B030D-6E8A-4147-A177-3AD203B41FA5}">
                      <a16:colId xmlns:a16="http://schemas.microsoft.com/office/drawing/2014/main" val="20000"/>
                    </a:ext>
                  </a:extLst>
                </a:gridCol>
                <a:gridCol w="876378">
                  <a:extLst>
                    <a:ext uri="{9D8B030D-6E8A-4147-A177-3AD203B41FA5}">
                      <a16:colId xmlns:a16="http://schemas.microsoft.com/office/drawing/2014/main" val="20001"/>
                    </a:ext>
                  </a:extLst>
                </a:gridCol>
                <a:gridCol w="876378">
                  <a:extLst>
                    <a:ext uri="{9D8B030D-6E8A-4147-A177-3AD203B41FA5}">
                      <a16:colId xmlns:a16="http://schemas.microsoft.com/office/drawing/2014/main" val="20002"/>
                    </a:ext>
                  </a:extLst>
                </a:gridCol>
                <a:gridCol w="1274730">
                  <a:extLst>
                    <a:ext uri="{9D8B030D-6E8A-4147-A177-3AD203B41FA5}">
                      <a16:colId xmlns:a16="http://schemas.microsoft.com/office/drawing/2014/main" val="20003"/>
                    </a:ext>
                  </a:extLst>
                </a:gridCol>
                <a:gridCol w="956048">
                  <a:extLst>
                    <a:ext uri="{9D8B030D-6E8A-4147-A177-3AD203B41FA5}">
                      <a16:colId xmlns:a16="http://schemas.microsoft.com/office/drawing/2014/main" val="20004"/>
                    </a:ext>
                  </a:extLst>
                </a:gridCol>
              </a:tblGrid>
              <a:tr h="368487">
                <a:tc>
                  <a:txBody>
                    <a:bodyPr/>
                    <a:lstStyle/>
                    <a:p>
                      <a:endParaRPr lang="pt-BR" sz="1000" dirty="0"/>
                    </a:p>
                  </a:txBody>
                  <a:tcPr/>
                </a:tc>
                <a:tc>
                  <a:txBody>
                    <a:bodyPr/>
                    <a:lstStyle/>
                    <a:p>
                      <a:pPr algn="ctr"/>
                      <a:r>
                        <a:rPr lang="pt-BR" sz="1000" dirty="0"/>
                        <a:t>ÓTIMO </a:t>
                      </a:r>
                    </a:p>
                  </a:txBody>
                  <a:tcPr/>
                </a:tc>
                <a:tc>
                  <a:txBody>
                    <a:bodyPr/>
                    <a:lstStyle/>
                    <a:p>
                      <a:pPr algn="ctr"/>
                      <a:r>
                        <a:rPr lang="pt-BR" sz="1000" dirty="0"/>
                        <a:t>BOM </a:t>
                      </a:r>
                    </a:p>
                  </a:txBody>
                  <a:tcPr/>
                </a:tc>
                <a:tc>
                  <a:txBody>
                    <a:bodyPr/>
                    <a:lstStyle/>
                    <a:p>
                      <a:pPr algn="ctr"/>
                      <a:r>
                        <a:rPr lang="pt-BR" sz="1000" dirty="0"/>
                        <a:t>REGULAR</a:t>
                      </a:r>
                    </a:p>
                  </a:txBody>
                  <a:tcPr/>
                </a:tc>
                <a:tc>
                  <a:txBody>
                    <a:bodyPr/>
                    <a:lstStyle/>
                    <a:p>
                      <a:pPr algn="ctr"/>
                      <a:r>
                        <a:rPr lang="pt-BR" sz="1000" dirty="0"/>
                        <a:t>RUIM</a:t>
                      </a:r>
                    </a:p>
                  </a:txBody>
                  <a:tcPr/>
                </a:tc>
                <a:extLst>
                  <a:ext uri="{0D108BD9-81ED-4DB2-BD59-A6C34878D82A}">
                    <a16:rowId xmlns:a16="http://schemas.microsoft.com/office/drawing/2014/main" val="10000"/>
                  </a:ext>
                </a:extLst>
              </a:tr>
              <a:tr h="284495">
                <a:tc>
                  <a:txBody>
                    <a:bodyPr/>
                    <a:lstStyle/>
                    <a:p>
                      <a:r>
                        <a:rPr lang="pt-BR" sz="1200" dirty="0"/>
                        <a:t>RECEPÇÃO</a:t>
                      </a:r>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284495">
                <a:tc>
                  <a:txBody>
                    <a:bodyPr/>
                    <a:lstStyle/>
                    <a:p>
                      <a:r>
                        <a:rPr lang="pt-BR" sz="1200" dirty="0"/>
                        <a:t>ALIMENTAÇÃO</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284495">
                <a:tc>
                  <a:txBody>
                    <a:bodyPr/>
                    <a:lstStyle/>
                    <a:p>
                      <a:r>
                        <a:rPr lang="pt-BR" sz="1200" dirty="0"/>
                        <a:t>COPEIRAS</a:t>
                      </a:r>
                    </a:p>
                  </a:txBody>
                  <a:tcPr/>
                </a:tc>
                <a:tc>
                  <a:txBody>
                    <a:bodyPr/>
                    <a:lstStyle/>
                    <a:p>
                      <a:pPr algn="ctr"/>
                      <a:r>
                        <a:rPr lang="pt-BR" sz="1200" dirty="0" smtClean="0"/>
                        <a:t>02</a:t>
                      </a:r>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284495">
                <a:tc>
                  <a:txBody>
                    <a:bodyPr/>
                    <a:lstStyle/>
                    <a:p>
                      <a:r>
                        <a:rPr lang="pt-BR" sz="1200" dirty="0"/>
                        <a:t>INSTALAÇÕES</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284495">
                <a:tc>
                  <a:txBody>
                    <a:bodyPr/>
                    <a:lstStyle/>
                    <a:p>
                      <a:r>
                        <a:rPr lang="pt-BR" sz="1200" dirty="0"/>
                        <a:t>LIMPEZA</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5"/>
                  </a:ext>
                </a:extLst>
              </a:tr>
              <a:tr h="474159">
                <a:tc>
                  <a:txBody>
                    <a:bodyPr/>
                    <a:lstStyle/>
                    <a:p>
                      <a:r>
                        <a:rPr lang="pt-BR" sz="1200" dirty="0"/>
                        <a:t>HORÁRIO DE VISITAS</a:t>
                      </a:r>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0999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050878"/>
          </a:xfrm>
        </p:spPr>
        <p:txBody>
          <a:bodyPr/>
          <a:lstStyle/>
          <a:p>
            <a:r>
              <a:rPr lang="pt-BR" b="1" dirty="0"/>
              <a:t>RECLAMAÇÕES</a:t>
            </a:r>
          </a:p>
        </p:txBody>
      </p:sp>
      <p:sp>
        <p:nvSpPr>
          <p:cNvPr id="3" name="Espaço Reservado para Conteúdo 2"/>
          <p:cNvSpPr>
            <a:spLocks noGrp="1"/>
          </p:cNvSpPr>
          <p:nvPr>
            <p:ph idx="1"/>
          </p:nvPr>
        </p:nvSpPr>
        <p:spPr>
          <a:xfrm>
            <a:off x="1282890" y="1050879"/>
            <a:ext cx="10220133" cy="5158852"/>
          </a:xfrm>
        </p:spPr>
        <p:txBody>
          <a:bodyPr/>
          <a:lstStyle/>
          <a:p>
            <a:pPr lvl="1">
              <a:buFont typeface="Arial" panose="020B0604020202020204" pitchFamily="34" charset="0"/>
              <a:buChar char="•"/>
              <a:tabLst>
                <a:tab pos="900113" algn="l"/>
              </a:tabLst>
            </a:pPr>
            <a:r>
              <a:rPr lang="pt-BR" sz="3200" dirty="0">
                <a:latin typeface="Times New Roman" panose="02020603050405020304" pitchFamily="18" charset="0"/>
                <a:cs typeface="Times New Roman" panose="02020603050405020304" pitchFamily="18" charset="0"/>
              </a:rPr>
              <a:t>Não houveram manifestações</a:t>
            </a:r>
          </a:p>
          <a:p>
            <a:pPr lvl="1">
              <a:buFont typeface="Arial" panose="020B0604020202020204" pitchFamily="34" charset="0"/>
              <a:buChar char="•"/>
              <a:tabLst>
                <a:tab pos="900113" algn="l"/>
              </a:tabLst>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81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1" y="150126"/>
            <a:ext cx="9976513" cy="1842447"/>
          </a:xfrm>
        </p:spPr>
        <p:txBody>
          <a:bodyPr>
            <a:normAutofit fontScale="90000"/>
          </a:bodyPr>
          <a:lstStyle/>
          <a:p>
            <a:r>
              <a:rPr lang="pt-BR" sz="2700" b="1" dirty="0"/>
              <a:t>AVALIAÇÃO DE QUALIDADE NO ATENDIMENTO DA EQUIPE DE ATENÇÃO À SAÚDE</a:t>
            </a:r>
            <a:r>
              <a:rPr lang="pt-BR" dirty="0"/>
              <a:t/>
            </a:r>
            <a:br>
              <a:rPr lang="pt-BR" dirty="0"/>
            </a:br>
            <a:r>
              <a:rPr lang="pt-BR" sz="2700" dirty="0"/>
              <a:t/>
            </a:r>
            <a:br>
              <a:rPr lang="pt-BR" sz="2700" dirty="0"/>
            </a:br>
            <a:r>
              <a:rPr lang="pt-BR" sz="2700" b="1" dirty="0"/>
              <a:t>EQUIPE DE ENFERMAGEM,EQUIPE MÉDICA, FISIOTERAPIA, ASSISTENTE SOCIAL E NUTRICIONISTA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036056510"/>
              </p:ext>
            </p:extLst>
          </p:nvPr>
        </p:nvGraphicFramePr>
        <p:xfrm>
          <a:off x="2060810" y="2074460"/>
          <a:ext cx="9130353" cy="265786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088107" y="5022377"/>
            <a:ext cx="4167532" cy="1477328"/>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11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04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02</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NÃO AVALIARAM: 0</a:t>
            </a:r>
            <a:r>
              <a:rPr lang="pt-BR" b="1" dirty="0" smtClean="0">
                <a:solidFill>
                  <a:schemeClr val="tx1">
                    <a:lumMod val="95000"/>
                    <a:lumOff val="5000"/>
                  </a:schemeClr>
                </a:solidFill>
                <a:latin typeface="Times New Roman" pitchFamily="18" charset="0"/>
                <a:cs typeface="Times New Roman" pitchFamily="18" charset="0"/>
              </a:rPr>
              <a:t>3</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715942550"/>
              </p:ext>
            </p:extLst>
          </p:nvPr>
        </p:nvGraphicFramePr>
        <p:xfrm>
          <a:off x="6255639" y="4954140"/>
          <a:ext cx="4962821" cy="1835622"/>
        </p:xfrm>
        <a:graphic>
          <a:graphicData uri="http://schemas.openxmlformats.org/drawingml/2006/table">
            <a:tbl>
              <a:tblPr firstRow="1" bandRow="1">
                <a:tableStyleId>{21E4AEA4-8DFA-4A89-87EB-49C32662AFE0}</a:tableStyleId>
              </a:tblPr>
              <a:tblGrid>
                <a:gridCol w="1304849">
                  <a:extLst>
                    <a:ext uri="{9D8B030D-6E8A-4147-A177-3AD203B41FA5}">
                      <a16:colId xmlns:a16="http://schemas.microsoft.com/office/drawing/2014/main" val="20000"/>
                    </a:ext>
                  </a:extLst>
                </a:gridCol>
                <a:gridCol w="804754">
                  <a:extLst>
                    <a:ext uri="{9D8B030D-6E8A-4147-A177-3AD203B41FA5}">
                      <a16:colId xmlns:a16="http://schemas.microsoft.com/office/drawing/2014/main" val="20001"/>
                    </a:ext>
                  </a:extLst>
                </a:gridCol>
                <a:gridCol w="804754">
                  <a:extLst>
                    <a:ext uri="{9D8B030D-6E8A-4147-A177-3AD203B41FA5}">
                      <a16:colId xmlns:a16="http://schemas.microsoft.com/office/drawing/2014/main" val="20002"/>
                    </a:ext>
                  </a:extLst>
                </a:gridCol>
                <a:gridCol w="1170551">
                  <a:extLst>
                    <a:ext uri="{9D8B030D-6E8A-4147-A177-3AD203B41FA5}">
                      <a16:colId xmlns:a16="http://schemas.microsoft.com/office/drawing/2014/main" val="20003"/>
                    </a:ext>
                  </a:extLst>
                </a:gridCol>
                <a:gridCol w="877913">
                  <a:extLst>
                    <a:ext uri="{9D8B030D-6E8A-4147-A177-3AD203B41FA5}">
                      <a16:colId xmlns:a16="http://schemas.microsoft.com/office/drawing/2014/main" val="20004"/>
                    </a:ext>
                  </a:extLst>
                </a:gridCol>
              </a:tblGrid>
              <a:tr h="31109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04906">
                <a:tc>
                  <a:txBody>
                    <a:bodyPr/>
                    <a:lstStyle/>
                    <a:p>
                      <a:r>
                        <a:rPr lang="pt-BR" sz="1200" dirty="0"/>
                        <a:t>ENFERMAGEM</a:t>
                      </a:r>
                    </a:p>
                  </a:txBody>
                  <a:tcPr/>
                </a:tc>
                <a:tc>
                  <a:txBody>
                    <a:bodyPr/>
                    <a:lstStyle/>
                    <a:p>
                      <a:pPr algn="ctr"/>
                      <a:r>
                        <a:rPr lang="pt-BR" sz="1200" dirty="0" smtClean="0"/>
                        <a:t>03</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04906">
                <a:tc>
                  <a:txBody>
                    <a:bodyPr/>
                    <a:lstStyle/>
                    <a:p>
                      <a:r>
                        <a:rPr lang="pt-BR" sz="1200" dirty="0"/>
                        <a:t>EQUIPE</a:t>
                      </a:r>
                      <a:r>
                        <a:rPr lang="pt-BR" sz="1200" baseline="0" dirty="0"/>
                        <a:t> MÉDICA</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04906">
                <a:tc>
                  <a:txBody>
                    <a:bodyPr/>
                    <a:lstStyle/>
                    <a:p>
                      <a:r>
                        <a:rPr lang="pt-BR" sz="1200" dirty="0"/>
                        <a:t>FISIOTERAPIA</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04906">
                <a:tc>
                  <a:txBody>
                    <a:bodyPr/>
                    <a:lstStyle/>
                    <a:p>
                      <a:r>
                        <a:rPr lang="pt-BR" sz="1200" dirty="0"/>
                        <a:t>ASS.</a:t>
                      </a:r>
                      <a:r>
                        <a:rPr lang="pt-BR" sz="1200" baseline="0" dirty="0"/>
                        <a:t> SOCIAL</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4"/>
                  </a:ext>
                </a:extLst>
              </a:tr>
              <a:tr h="304906">
                <a:tc>
                  <a:txBody>
                    <a:bodyPr/>
                    <a:lstStyle/>
                    <a:p>
                      <a:r>
                        <a:rPr lang="pt-BR" sz="1200" dirty="0"/>
                        <a:t>NUTRICIONISTA</a:t>
                      </a:r>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455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8107" y="197894"/>
            <a:ext cx="10103893" cy="628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107" y="184245"/>
            <a:ext cx="1767787" cy="10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45660"/>
            <a:ext cx="10018713" cy="1050877"/>
          </a:xfrm>
        </p:spPr>
        <p:txBody>
          <a:bodyPr/>
          <a:lstStyle/>
          <a:p>
            <a:r>
              <a:rPr lang="pt-BR" b="1" dirty="0"/>
              <a:t>MANIFESTAÇÕES POR CLINICA</a:t>
            </a:r>
          </a:p>
        </p:txBody>
      </p:sp>
      <p:graphicFrame>
        <p:nvGraphicFramePr>
          <p:cNvPr id="4" name="Espaço Reservado para Conteúdo 5"/>
          <p:cNvGraphicFramePr>
            <a:graphicFrameLocks noGrp="1"/>
          </p:cNvGraphicFramePr>
          <p:nvPr>
            <p:ph idx="1"/>
            <p:extLst>
              <p:ext uri="{D42A27DB-BD31-4B8C-83A1-F6EECF244321}">
                <p14:modId xmlns:p14="http://schemas.microsoft.com/office/powerpoint/2010/main" val="2143333739"/>
              </p:ext>
            </p:extLst>
          </p:nvPr>
        </p:nvGraphicFramePr>
        <p:xfrm>
          <a:off x="2033516" y="1119117"/>
          <a:ext cx="9608023" cy="402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634279" y="5143545"/>
            <a:ext cx="7718775" cy="2031325"/>
          </a:xfrm>
          <a:prstGeom prst="rect">
            <a:avLst/>
          </a:prstGeom>
          <a:noFill/>
        </p:spPr>
        <p:txBody>
          <a:bodyPr wrap="square" rtlCol="0">
            <a:spAutoFit/>
          </a:bodyPr>
          <a:lstStyle/>
          <a:p>
            <a:r>
              <a:rPr lang="pt-BR" b="1" dirty="0"/>
              <a:t>Clinica Médica – </a:t>
            </a:r>
            <a:r>
              <a:rPr lang="pt-BR" b="1" dirty="0" smtClean="0"/>
              <a:t>01</a:t>
            </a:r>
            <a:endParaRPr lang="pt-BR" b="1" dirty="0"/>
          </a:p>
          <a:p>
            <a:r>
              <a:rPr lang="pt-BR" b="1" dirty="0"/>
              <a:t>Clínica Cirúrgica – </a:t>
            </a:r>
            <a:r>
              <a:rPr lang="pt-BR" b="1" dirty="0" smtClean="0"/>
              <a:t>0</a:t>
            </a:r>
            <a:endParaRPr lang="pt-BR" b="1" dirty="0"/>
          </a:p>
          <a:p>
            <a:r>
              <a:rPr lang="pt-BR" b="1" dirty="0"/>
              <a:t>Clínica Pediátrica – </a:t>
            </a:r>
            <a:r>
              <a:rPr lang="pt-BR" b="1" dirty="0" smtClean="0"/>
              <a:t>0</a:t>
            </a:r>
            <a:endParaRPr lang="pt-BR" b="1" dirty="0"/>
          </a:p>
          <a:p>
            <a:r>
              <a:rPr lang="pt-BR" b="1" dirty="0"/>
              <a:t>Maternidade – </a:t>
            </a:r>
            <a:r>
              <a:rPr lang="pt-BR" b="1" dirty="0" smtClean="0"/>
              <a:t>0</a:t>
            </a:r>
            <a:endParaRPr lang="pt-BR" b="1" dirty="0"/>
          </a:p>
          <a:p>
            <a:r>
              <a:rPr lang="pt-BR" b="1" dirty="0"/>
              <a:t>Sem Identificação – </a:t>
            </a:r>
            <a:r>
              <a:rPr lang="pt-BR" b="1" dirty="0" smtClean="0"/>
              <a:t>03</a:t>
            </a:r>
            <a:endParaRPr lang="pt-BR" b="1" dirty="0"/>
          </a:p>
          <a:p>
            <a:endParaRPr lang="pt-BR" b="1" dirty="0"/>
          </a:p>
          <a:p>
            <a:endParaRPr lang="pt-BR" b="1" dirty="0"/>
          </a:p>
        </p:txBody>
      </p:sp>
    </p:spTree>
    <p:extLst>
      <p:ext uri="{BB962C8B-B14F-4D97-AF65-F5344CB8AC3E}">
        <p14:creationId xmlns:p14="http://schemas.microsoft.com/office/powerpoint/2010/main" val="103451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1976582418"/>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15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59557"/>
          </a:xfrm>
        </p:spPr>
        <p:txBody>
          <a:bodyPr>
            <a:normAutofit fontScale="90000"/>
          </a:bodyPr>
          <a:lstStyle/>
          <a:p>
            <a:r>
              <a:rPr lang="pt-BR" b="1" dirty="0" smtClean="0"/>
              <a:t>ELOGIOS</a:t>
            </a:r>
            <a:endParaRPr lang="pt-BR" b="1" dirty="0"/>
          </a:p>
        </p:txBody>
      </p:sp>
      <p:sp>
        <p:nvSpPr>
          <p:cNvPr id="3" name="Espaço Reservado para Conteúdo 2"/>
          <p:cNvSpPr>
            <a:spLocks noGrp="1"/>
          </p:cNvSpPr>
          <p:nvPr>
            <p:ph idx="1"/>
          </p:nvPr>
        </p:nvSpPr>
        <p:spPr>
          <a:xfrm>
            <a:off x="1037230" y="559558"/>
            <a:ext cx="10645254" cy="6059606"/>
          </a:xfrm>
        </p:spPr>
        <p:txBody>
          <a:bodyPr>
            <a:normAutofit fontScale="92500" lnSpcReduction="10000"/>
          </a:bodyPr>
          <a:lstStyle/>
          <a:p>
            <a:pPr marL="355600" indent="-82550">
              <a:lnSpc>
                <a:spcPct val="110000"/>
              </a:lnSpc>
              <a:buNone/>
            </a:pPr>
            <a:r>
              <a:rPr lang="pt-BR" dirty="0" smtClean="0"/>
              <a:t>		</a:t>
            </a:r>
            <a:r>
              <a:rPr lang="pt-BR" b="1" i="1" dirty="0">
                <a:latin typeface="Times New Roman" panose="02020603050405020304" pitchFamily="18" charset="0"/>
                <a:cs typeface="Times New Roman" panose="02020603050405020304" pitchFamily="18" charset="0"/>
              </a:rPr>
              <a:t>	</a:t>
            </a:r>
            <a:endParaRPr lang="pt-BR" b="1" i="1" dirty="0" smtClean="0">
              <a:latin typeface="Times New Roman" panose="02020603050405020304" pitchFamily="18" charset="0"/>
              <a:cs typeface="Times New Roman" panose="02020603050405020304" pitchFamily="18" charset="0"/>
            </a:endParaRPr>
          </a:p>
          <a:p>
            <a:pPr marL="177800" indent="-177800">
              <a:lnSpc>
                <a:spcPct val="110000"/>
              </a:lnSpc>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“Almoço do dia 12/06/2021 estava muito bom. Parabéns!” </a:t>
            </a: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(12/06/2021 - Anônimo)</a:t>
            </a:r>
          </a:p>
          <a:p>
            <a:pPr marL="0" indent="0">
              <a:buNone/>
            </a:pPr>
            <a:endParaRPr lang="pt-BR" b="1" i="1" dirty="0">
              <a:latin typeface="Times New Roman" panose="02020603050405020304" pitchFamily="18" charset="0"/>
              <a:cs typeface="Times New Roman" panose="02020603050405020304" pitchFamily="18" charset="0"/>
            </a:endParaRPr>
          </a:p>
          <a:p>
            <a:pPr marL="0" indent="0">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“Eu quero agradecer o almoço estava muito bom. Obrigada meninas”                                           	</a:t>
            </a:r>
            <a:r>
              <a:rPr lang="pt-BR" b="1" i="1" dirty="0" smtClean="0">
                <a:latin typeface="Times New Roman" panose="02020603050405020304" pitchFamily="18" charset="0"/>
                <a:cs typeface="Times New Roman" panose="02020603050405020304" pitchFamily="18" charset="0"/>
              </a:rPr>
              <a:t>(20/06/2021 - Elaine)</a:t>
            </a:r>
          </a:p>
          <a:p>
            <a:pPr marL="0" indent="0">
              <a:buNone/>
            </a:pPr>
            <a:endParaRPr lang="pt-BR" b="1" i="1" dirty="0" smtClean="0">
              <a:latin typeface="Times New Roman" panose="02020603050405020304" pitchFamily="18" charset="0"/>
              <a:cs typeface="Times New Roman" panose="02020603050405020304" pitchFamily="18" charset="0"/>
            </a:endParaRPr>
          </a:p>
          <a:p>
            <a:pPr marL="0" indent="0">
              <a:buNone/>
            </a:pPr>
            <a:r>
              <a:rPr lang="pt-BR" b="1" i="1"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“Parabéns. Ótimo trabalho tudo com muito carinho” </a:t>
            </a:r>
            <a:r>
              <a:rPr lang="pt-BR" b="1" i="1" dirty="0" smtClean="0">
                <a:latin typeface="Times New Roman" panose="02020603050405020304" pitchFamily="18" charset="0"/>
                <a:cs typeface="Times New Roman" panose="02020603050405020304" pitchFamily="18" charset="0"/>
              </a:rPr>
              <a:t>(21/04/2021- Lucas)</a:t>
            </a:r>
            <a:endParaRPr lang="pt-BR" b="1" i="1" dirty="0">
              <a:latin typeface="Times New Roman" panose="02020603050405020304" pitchFamily="18" charset="0"/>
              <a:cs typeface="Times New Roman" panose="02020603050405020304" pitchFamily="18" charset="0"/>
            </a:endParaRPr>
          </a:p>
          <a:p>
            <a:pPr marL="0" indent="0">
              <a:buNone/>
            </a:pPr>
            <a:r>
              <a:rPr lang="pt-BR" dirty="0" smtClean="0">
                <a:latin typeface="Times New Roman" panose="02020603050405020304" pitchFamily="18" charset="0"/>
                <a:cs typeface="Times New Roman" panose="02020603050405020304" pitchFamily="18" charset="0"/>
              </a:rPr>
              <a:t>	</a:t>
            </a:r>
          </a:p>
          <a:p>
            <a:pPr marL="450850" indent="0">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“Parabéns aos organizadores do café especial, especialmente as funcionarias da cozinha pela dedicação e carinho” </a:t>
            </a:r>
            <a:r>
              <a:rPr lang="pt-BR" b="1" i="1" dirty="0" smtClean="0">
                <a:latin typeface="Times New Roman" panose="02020603050405020304" pitchFamily="18" charset="0"/>
                <a:cs typeface="Times New Roman" panose="02020603050405020304" pitchFamily="18" charset="0"/>
              </a:rPr>
              <a:t>(Anônimo)</a:t>
            </a:r>
          </a:p>
          <a:p>
            <a:pPr marL="450850" indent="0">
              <a:buNone/>
            </a:pPr>
            <a:endParaRPr lang="pt-BR" b="1" i="1" dirty="0">
              <a:latin typeface="Times New Roman" panose="02020603050405020304" pitchFamily="18" charset="0"/>
              <a:cs typeface="Times New Roman" panose="02020603050405020304" pitchFamily="18" charset="0"/>
            </a:endParaRPr>
          </a:p>
          <a:p>
            <a:pPr marL="450850" indent="0">
              <a:buNone/>
            </a:pPr>
            <a:r>
              <a:rPr lang="pt-BR" b="1" i="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Agradecer a equipe da cozinha por proporcionar essas comidas típicas de festa junina. Obrigada meninas vocês são demais. A comida é sempre maravilhosa, Parabéns </a:t>
            </a:r>
            <a:r>
              <a:rPr lang="pt-BR" b="1" i="1" dirty="0">
                <a:latin typeface="Times New Roman" panose="02020603050405020304" pitchFamily="18" charset="0"/>
                <a:cs typeface="Times New Roman" panose="02020603050405020304" pitchFamily="18" charset="0"/>
              </a:rPr>
              <a:t>(Anônimo)</a:t>
            </a:r>
          </a:p>
          <a:p>
            <a:pPr marL="450850" indent="0">
              <a:buNone/>
            </a:pPr>
            <a:endParaRPr lang="pt-BR" b="1" i="1" dirty="0" smtClean="0">
              <a:latin typeface="Times New Roman" panose="02020603050405020304" pitchFamily="18" charset="0"/>
              <a:cs typeface="Times New Roman" panose="02020603050405020304" pitchFamily="18" charset="0"/>
            </a:endParaRPr>
          </a:p>
          <a:p>
            <a:pPr marL="0" indent="0">
              <a:buNone/>
            </a:pPr>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723331"/>
          </a:xfrm>
        </p:spPr>
        <p:txBody>
          <a:bodyPr/>
          <a:lstStyle/>
          <a:p>
            <a:r>
              <a:rPr lang="pt-BR" b="1" dirty="0" smtClean="0"/>
              <a:t>RECLAMAÇÕES </a:t>
            </a:r>
            <a:endParaRPr lang="pt-BR" dirty="0"/>
          </a:p>
        </p:txBody>
      </p:sp>
      <p:sp>
        <p:nvSpPr>
          <p:cNvPr id="3" name="Espaço Reservado para Conteúdo 2"/>
          <p:cNvSpPr>
            <a:spLocks noGrp="1"/>
          </p:cNvSpPr>
          <p:nvPr>
            <p:ph idx="1"/>
          </p:nvPr>
        </p:nvSpPr>
        <p:spPr>
          <a:xfrm>
            <a:off x="1132764" y="1269242"/>
            <a:ext cx="10863617" cy="5704763"/>
          </a:xfrm>
        </p:spPr>
        <p:txBody>
          <a:bodyPr>
            <a:normAutofit fontScale="92500" lnSpcReduction="20000"/>
          </a:bodyPr>
          <a:lstStyle/>
          <a:p>
            <a:pPr marL="457200" lvl="1" indent="0">
              <a:buNone/>
            </a:pPr>
            <a:r>
              <a:rPr lang="pt-BR" sz="2400" dirty="0" smtClean="0">
                <a:latin typeface="Times New Roman" panose="02020603050405020304" pitchFamily="18" charset="0"/>
                <a:cs typeface="Times New Roman" panose="02020603050405020304" pitchFamily="18" charset="0"/>
              </a:rPr>
              <a:t>	“Faltou talheres” </a:t>
            </a:r>
            <a:r>
              <a:rPr lang="pt-BR" sz="2400" b="1" i="1" dirty="0" smtClean="0">
                <a:latin typeface="Times New Roman" panose="02020603050405020304" pitchFamily="18" charset="0"/>
                <a:cs typeface="Times New Roman" panose="02020603050405020304" pitchFamily="18" charset="0"/>
              </a:rPr>
              <a:t>(Anônimo – 12/06/2021)</a:t>
            </a: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Melhorar a comida, pois só é servido carne cozida e repolho” </a:t>
            </a:r>
            <a:r>
              <a:rPr lang="pt-BR" sz="2400" b="1" i="1" dirty="0" smtClean="0">
                <a:latin typeface="Times New Roman" panose="02020603050405020304" pitchFamily="18" charset="0"/>
                <a:cs typeface="Times New Roman" panose="02020603050405020304" pitchFamily="18" charset="0"/>
              </a:rPr>
              <a:t>(Anônimo)</a:t>
            </a: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Resposta: </a:t>
            </a:r>
            <a:r>
              <a:rPr lang="pt-BR" sz="2400" dirty="0" smtClean="0">
                <a:latin typeface="Times New Roman" panose="02020603050405020304" pitchFamily="18" charset="0"/>
                <a:cs typeface="Times New Roman" panose="02020603050405020304" pitchFamily="18" charset="0"/>
              </a:rPr>
              <a:t>Sobre a falta de talheres, enquanto os próprios funcionários não tomarem consciência de usar os talheres somente no refeitório e devolverem para o setor, sempre haverá falta, há aproximadamente 2 semanas repus 5 pares de garfos e facas e já sumiram. Então pessoal tenhamos consciência de usar somente no refeitório e não levar para outros setores. Sobre ser servido somente carne cozida venho dizer que possuímos um cardápio único para pacientes e funcionários, como meu foco são os PACIENTES, e se torna totalmente inviável servir um bife ou qualquer carne mais firme para eles, visto que muitos possuem dificuldades de mastigação, além do que os mesmos realizam suas refeições em marmita térmica com talheres descartáveis, por esse motivo as preparações acabam sendo ao molho, procurando deixar o mais macia possível. Mas adianto que sempre fazemos preparações diferentes, mudando o corte da carne, os legumes que acompanham, enfim sempre buscamos diversificar os pratos. Sobre o repolho, isso não é verdade, sempre usamos outros tipos de verduras como alface e almeirão, couve e rúcula também. Se usamos repolho nos finais de semana, é pelo motivo de durar mais já que a entrega de verduras não acontece todos os dias.  </a:t>
            </a:r>
            <a:r>
              <a:rPr lang="pt-BR" sz="2400" dirty="0">
                <a:latin typeface="Times New Roman" panose="02020603050405020304" pitchFamily="18" charset="0"/>
                <a:cs typeface="Times New Roman" panose="02020603050405020304" pitchFamily="18" charset="0"/>
              </a:rPr>
              <a:t>(</a:t>
            </a:r>
            <a:r>
              <a:rPr lang="pt-BR" sz="2400" b="1" i="1" dirty="0" err="1">
                <a:latin typeface="Times New Roman" panose="02020603050405020304" pitchFamily="18" charset="0"/>
                <a:cs typeface="Times New Roman" panose="02020603050405020304" pitchFamily="18" charset="0"/>
              </a:rPr>
              <a:t>Valquiria</a:t>
            </a:r>
            <a:r>
              <a:rPr lang="pt-BR" sz="2400" b="1" i="1" dirty="0">
                <a:latin typeface="Times New Roman" panose="02020603050405020304" pitchFamily="18" charset="0"/>
                <a:cs typeface="Times New Roman" panose="02020603050405020304" pitchFamily="18" charset="0"/>
              </a:rPr>
              <a:t> Quirino Oliveira – Nutricionista FUNSAU)</a:t>
            </a:r>
          </a:p>
          <a:p>
            <a:pPr marL="457200" lvl="1" indent="0">
              <a:buNone/>
            </a:pPr>
            <a:endParaRPr lang="pt-BR" sz="2400" b="1" dirty="0">
              <a:latin typeface="Times New Roman" panose="02020603050405020304" pitchFamily="18" charset="0"/>
              <a:cs typeface="Times New Roman" panose="02020603050405020304" pitchFamily="18" charset="0"/>
            </a:endParaRPr>
          </a:p>
          <a:p>
            <a:pPr marL="457200" lvl="1" indent="0">
              <a:buNone/>
            </a:pPr>
            <a:endParaRPr lang="pt-B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60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18614"/>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282891" y="518615"/>
            <a:ext cx="10809026" cy="6223379"/>
          </a:xfrm>
        </p:spPr>
        <p:txBody>
          <a:bodyPr>
            <a:normAutofit/>
          </a:bodyPr>
          <a:lstStyle/>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Farmácia PS atendente só dorme” </a:t>
            </a:r>
            <a:r>
              <a:rPr lang="pt-BR" b="1" i="1" dirty="0" smtClean="0">
                <a:latin typeface="Times New Roman" panose="02020603050405020304" pitchFamily="18" charset="0"/>
                <a:cs typeface="Times New Roman" panose="02020603050405020304" pitchFamily="18" charset="0"/>
              </a:rPr>
              <a:t>(Anônimo) </a:t>
            </a:r>
          </a:p>
          <a:p>
            <a:pPr marL="0" indent="0">
              <a:buNone/>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a:t>
            </a: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Para devida notificação, preciso do turno que consta a relação, porém será conversado a respeito de horário de descanso de 1hr e horário de refeição. </a:t>
            </a:r>
            <a:r>
              <a:rPr lang="pt-BR" b="1" i="1" dirty="0" smtClean="0">
                <a:latin typeface="Times New Roman" panose="02020603050405020304" pitchFamily="18" charset="0"/>
                <a:cs typeface="Times New Roman" panose="02020603050405020304" pitchFamily="18" charset="0"/>
              </a:rPr>
              <a:t>(Liliane Caldeira Fuso – Farmacêutica responsável de serviços internos – FUNSAU) </a:t>
            </a:r>
          </a:p>
          <a:p>
            <a:pPr marL="0" indent="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Por favor providenciar roupas para o PS todos os dias não tem roupa.” </a:t>
            </a:r>
            <a:r>
              <a:rPr lang="pt-BR" b="1" i="1" dirty="0" smtClean="0">
                <a:latin typeface="Times New Roman" panose="02020603050405020304" pitchFamily="18" charset="0"/>
                <a:cs typeface="Times New Roman" panose="02020603050405020304" pitchFamily="18" charset="0"/>
              </a:rPr>
              <a:t>(Anônimo)</a:t>
            </a:r>
          </a:p>
          <a:p>
            <a:pPr marL="0" indent="0">
              <a:buNone/>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Informo que foi realizada orientação com a equipe quanto ao abastecimento das rouparias das clinicas e esta sendo confeccionados novos privativos para resolver a problemática de desabastecimento. </a:t>
            </a:r>
            <a:r>
              <a:rPr lang="pt-BR" b="1" i="1" dirty="0" smtClean="0">
                <a:latin typeface="Times New Roman" panose="02020603050405020304" pitchFamily="18" charset="0"/>
                <a:cs typeface="Times New Roman" panose="02020603050405020304" pitchFamily="18" charset="0"/>
              </a:rPr>
              <a:t>(Cristiane da Silva Batista – Coordenadora de Hotelaria – FUNSAU)</a:t>
            </a:r>
          </a:p>
        </p:txBody>
      </p:sp>
    </p:spTree>
    <p:extLst>
      <p:ext uri="{BB962C8B-B14F-4D97-AF65-F5344CB8AC3E}">
        <p14:creationId xmlns:p14="http://schemas.microsoft.com/office/powerpoint/2010/main" val="137679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627796"/>
          </a:xfrm>
        </p:spPr>
        <p:txBody>
          <a:bodyPr>
            <a:normAutofit fontScale="90000"/>
          </a:bodyPr>
          <a:lstStyle/>
          <a:p>
            <a:r>
              <a:rPr lang="pt-BR" b="1" dirty="0" smtClean="0"/>
              <a:t>RECLAMAÇÕES </a:t>
            </a:r>
            <a:endParaRPr lang="pt-BR" dirty="0"/>
          </a:p>
        </p:txBody>
      </p:sp>
      <p:sp>
        <p:nvSpPr>
          <p:cNvPr id="3" name="Espaço Reservado para Conteúdo 2"/>
          <p:cNvSpPr>
            <a:spLocks noGrp="1"/>
          </p:cNvSpPr>
          <p:nvPr>
            <p:ph idx="1"/>
          </p:nvPr>
        </p:nvSpPr>
        <p:spPr>
          <a:xfrm>
            <a:off x="1624084" y="464024"/>
            <a:ext cx="10235820" cy="6223379"/>
          </a:xfrm>
        </p:spPr>
        <p:txBody>
          <a:bodyPr>
            <a:normAutofit/>
          </a:bodyPr>
          <a:lstStyle/>
          <a:p>
            <a:pPr marL="0" indent="0">
              <a:buNone/>
            </a:pPr>
            <a:r>
              <a:rPr lang="pt-BR" dirty="0" smtClean="0">
                <a:latin typeface="Times New Roman" panose="02020603050405020304" pitchFamily="18" charset="0"/>
                <a:cs typeface="Times New Roman" panose="02020603050405020304" pitchFamily="18" charset="0"/>
              </a:rPr>
              <a:t>		“ Gostaria de deixar minha indignação para os setores que só reclamam nada esta bom para eles, todo mês reclamam da comida, nós da cozinha ficamos muito chateados porque fazemos tudo com muito carinho e amor para virem falar que a comida esta incomivel, isso é uma palavra muito forte e que magoa, nunca reclamamos quando nos submetemos a sair da rotina para fazer algo diferente para os funcionários, mas nunca somos reconhecidos, raramente recebemos elogios por escrito da comida, mas basta um deslize que recebemos inúmeras reclamações. Isso desmotiva a equipe, queria que cada um começasse a ser um pouco mais grato, trabalhamos em um hospital publico onde as coisas são regadas, então aprenda a valorizar o serviço do colega. </a:t>
            </a:r>
            <a:r>
              <a:rPr lang="pt-BR" b="1" i="1" dirty="0" smtClean="0">
                <a:latin typeface="Times New Roman" panose="02020603050405020304" pitchFamily="18" charset="0"/>
                <a:cs typeface="Times New Roman" panose="02020603050405020304" pitchFamily="18" charset="0"/>
              </a:rPr>
              <a:t>(Anônimo) </a:t>
            </a:r>
          </a:p>
          <a:p>
            <a:pPr marL="0" indent="0">
              <a:buNone/>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Será conversado com chefe dos setores, sobre ética e respeito com colegas de trabalho, mesmo com quantidades reduzidas temos conhecimento que a equipe faz o seu melhor. </a:t>
            </a:r>
            <a:r>
              <a:rPr lang="pt-BR" b="1" i="1" dirty="0" smtClean="0">
                <a:latin typeface="Times New Roman" panose="02020603050405020304" pitchFamily="18" charset="0"/>
                <a:cs typeface="Times New Roman" panose="02020603050405020304" pitchFamily="18" charset="0"/>
              </a:rPr>
              <a:t>(Tatiane Aparecida Negri – Diretora de atenção a saúde – FUNSAU)</a:t>
            </a: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14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81887"/>
            <a:ext cx="10018713" cy="895194"/>
          </a:xfrm>
        </p:spPr>
        <p:txBody>
          <a:bodyPr/>
          <a:lstStyle/>
          <a:p>
            <a:r>
              <a:rPr lang="pt-BR" b="1" dirty="0"/>
              <a:t>PERFIL DOS MANISFESTANTES </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93695564"/>
              </p:ext>
            </p:extLst>
          </p:nvPr>
        </p:nvGraphicFramePr>
        <p:xfrm>
          <a:off x="2132896" y="977081"/>
          <a:ext cx="9370128" cy="3704101"/>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132896" y="4850512"/>
            <a:ext cx="3643338" cy="2585323"/>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a:t>
            </a:r>
            <a:r>
              <a:rPr lang="pt-BR" b="1" dirty="0" smtClean="0">
                <a:solidFill>
                  <a:schemeClr val="tx1">
                    <a:lumMod val="95000"/>
                    <a:lumOff val="5000"/>
                  </a:schemeClr>
                </a:solidFill>
                <a:latin typeface="Times New Roman" pitchFamily="18" charset="0"/>
                <a:cs typeface="Times New Roman" pitchFamily="18" charset="0"/>
              </a:rPr>
              <a:t>21</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Usuário:  </a:t>
            </a:r>
            <a:r>
              <a:rPr lang="pt-BR" b="1" dirty="0" smtClean="0">
                <a:solidFill>
                  <a:schemeClr val="tx1">
                    <a:lumMod val="95000"/>
                    <a:lumOff val="5000"/>
                  </a:schemeClr>
                </a:solidFill>
                <a:latin typeface="Times New Roman" pitchFamily="18" charset="0"/>
                <a:cs typeface="Times New Roman" pitchFamily="18" charset="0"/>
              </a:rPr>
              <a:t>02</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Familiares: </a:t>
            </a:r>
            <a:r>
              <a:rPr lang="pt-BR" b="1" dirty="0" smtClean="0">
                <a:solidFill>
                  <a:schemeClr val="tx1">
                    <a:lumMod val="95000"/>
                    <a:lumOff val="5000"/>
                  </a:schemeClr>
                </a:solidFill>
                <a:latin typeface="Times New Roman" pitchFamily="18" charset="0"/>
                <a:cs typeface="Times New Roman" pitchFamily="18" charset="0"/>
              </a:rPr>
              <a:t>04</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Outros: </a:t>
            </a:r>
            <a:r>
              <a:rPr lang="pt-BR" b="1" dirty="0" smtClean="0">
                <a:solidFill>
                  <a:schemeClr val="tx1">
                    <a:lumMod val="95000"/>
                    <a:lumOff val="5000"/>
                  </a:schemeClr>
                </a:solidFill>
                <a:latin typeface="Times New Roman" pitchFamily="18" charset="0"/>
                <a:cs typeface="Times New Roman" pitchFamily="18" charset="0"/>
              </a:rPr>
              <a:t>02</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t>
            </a:r>
            <a:r>
              <a:rPr lang="pt-BR" b="1" dirty="0" smtClean="0">
                <a:solidFill>
                  <a:schemeClr val="tx1">
                    <a:lumMod val="95000"/>
                    <a:lumOff val="5000"/>
                  </a:schemeClr>
                </a:solidFill>
                <a:latin typeface="Times New Roman" pitchFamily="18" charset="0"/>
                <a:cs typeface="Times New Roman" pitchFamily="18" charset="0"/>
              </a:rPr>
              <a:t>se identificaram: 03</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10</a:t>
            </a:r>
          </a:p>
          <a:p>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spTree>
    <p:extLst>
      <p:ext uri="{BB962C8B-B14F-4D97-AF65-F5344CB8AC3E}">
        <p14:creationId xmlns:p14="http://schemas.microsoft.com/office/powerpoint/2010/main" val="263404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27546"/>
            <a:ext cx="10018713" cy="982639"/>
          </a:xfrm>
        </p:spPr>
        <p:txBody>
          <a:bodyPr/>
          <a:lstStyle/>
          <a:p>
            <a:r>
              <a:rPr lang="pt-BR" b="1" dirty="0"/>
              <a:t>CONCLUSÃO</a:t>
            </a:r>
          </a:p>
        </p:txBody>
      </p:sp>
      <p:sp>
        <p:nvSpPr>
          <p:cNvPr id="3" name="Espaço Reservado para Conteúdo 2"/>
          <p:cNvSpPr>
            <a:spLocks noGrp="1"/>
          </p:cNvSpPr>
          <p:nvPr>
            <p:ph idx="1"/>
          </p:nvPr>
        </p:nvSpPr>
        <p:spPr>
          <a:xfrm>
            <a:off x="1351128" y="545908"/>
            <a:ext cx="10345003" cy="6223378"/>
          </a:xfrm>
        </p:spPr>
        <p:txBody>
          <a:bodyPr/>
          <a:lstStyle/>
          <a:p>
            <a:pPr marL="0" indent="0" algn="just">
              <a:buNone/>
            </a:pPr>
            <a:r>
              <a:rPr lang="pt-BR" dirty="0">
                <a:latin typeface="Times New Roman" panose="02020603050405020304" pitchFamily="18" charset="0"/>
                <a:cs typeface="Times New Roman" panose="02020603050405020304" pitchFamily="18" charset="0"/>
              </a:rPr>
              <a:t>       Diante dos indicadores expostos e da análise dos dados, verifica-se que a prestação de serviços realizados pelo Hospital Regional conforme as manifestações dos usuários demonstraram uma maior incidência nos conceitos </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timo</a:t>
            </a:r>
            <a:r>
              <a:rPr lang="pt-BR"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 </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		Em relação aos comentários realizados pelos nossos usuários e colaboradores como observado nas medidas adotadas </a:t>
            </a:r>
            <a:r>
              <a:rPr lang="pt-BR" b="1" i="1" dirty="0" smtClean="0">
                <a:latin typeface="Times New Roman" panose="02020603050405020304" pitchFamily="18" charset="0"/>
                <a:cs typeface="Times New Roman" panose="02020603050405020304" pitchFamily="18" charset="0"/>
              </a:rPr>
              <a:t>(Diretora de atenção a saúde , diretor clinico, nutricionista</a:t>
            </a:r>
            <a:r>
              <a:rPr lang="pt-BR" b="1" i="1" dirty="0">
                <a:latin typeface="Times New Roman" panose="02020603050405020304" pitchFamily="18" charset="0"/>
                <a:cs typeface="Times New Roman" panose="02020603050405020304" pitchFamily="18" charset="0"/>
              </a:rPr>
              <a:t>, enfermeira </a:t>
            </a:r>
            <a:r>
              <a:rPr lang="pt-BR" b="1" i="1" dirty="0" smtClean="0">
                <a:latin typeface="Times New Roman" panose="02020603050405020304" pitchFamily="18" charset="0"/>
                <a:cs typeface="Times New Roman" panose="02020603050405020304" pitchFamily="18" charset="0"/>
              </a:rPr>
              <a:t>CCIH/RT, coordenadora </a:t>
            </a:r>
            <a:r>
              <a:rPr lang="pt-BR" b="1" i="1" dirty="0">
                <a:latin typeface="Times New Roman" panose="02020603050405020304" pitchFamily="18" charset="0"/>
                <a:cs typeface="Times New Roman" panose="02020603050405020304" pitchFamily="18" charset="0"/>
              </a:rPr>
              <a:t>de hotelaria e </a:t>
            </a:r>
            <a:r>
              <a:rPr lang="pt-BR" b="1" i="1" dirty="0" smtClean="0">
                <a:latin typeface="Times New Roman" panose="02020603050405020304" pitchFamily="18" charset="0"/>
                <a:cs typeface="Times New Roman" panose="02020603050405020304" pitchFamily="18" charset="0"/>
              </a:rPr>
              <a:t>farmacêutica RT)</a:t>
            </a:r>
            <a:r>
              <a:rPr lang="pt-BR" i="1" dirty="0" smtClean="0"/>
              <a:t> </a:t>
            </a:r>
            <a:r>
              <a:rPr lang="pt-BR" dirty="0" smtClean="0">
                <a:latin typeface="Times New Roman" panose="02020603050405020304" pitchFamily="18" charset="0"/>
                <a:cs typeface="Times New Roman" panose="02020603050405020304" pitchFamily="18" charset="0"/>
              </a:rPr>
              <a:t>se  manifestaram de maneira a amenizar e resolver as insatisfações elencadas.</a:t>
            </a:r>
            <a:endParaRPr lang="pt-BR" dirty="0"/>
          </a:p>
        </p:txBody>
      </p:sp>
      <p:pic>
        <p:nvPicPr>
          <p:cNvPr id="5" name="Imagem 4">
            <a:extLst>
              <a:ext uri="{FF2B5EF4-FFF2-40B4-BE49-F238E27FC236}">
                <a16:creationId xmlns:a16="http://schemas.microsoft.com/office/drawing/2014/main" id="{8B715325-6E61-4EB7-8087-1395DE6A9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0" y="5530296"/>
            <a:ext cx="1690750" cy="1121921"/>
          </a:xfrm>
          <a:prstGeom prst="rect">
            <a:avLst/>
          </a:prstGeom>
        </p:spPr>
      </p:pic>
    </p:spTree>
    <p:extLst>
      <p:ext uri="{BB962C8B-B14F-4D97-AF65-F5344CB8AC3E}">
        <p14:creationId xmlns:p14="http://schemas.microsoft.com/office/powerpoint/2010/main" val="7805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72956"/>
            <a:ext cx="10018713" cy="928047"/>
          </a:xfrm>
        </p:spPr>
        <p:txBody>
          <a:bodyPr/>
          <a:lstStyle/>
          <a:p>
            <a:r>
              <a:rPr lang="pt-BR" b="1" dirty="0">
                <a:latin typeface="Times New Roman" pitchFamily="18" charset="0"/>
                <a:cs typeface="Times New Roman" pitchFamily="18" charset="0"/>
              </a:rPr>
              <a:t>Ouvidoria </a:t>
            </a:r>
            <a:endParaRPr lang="pt-BR" dirty="0"/>
          </a:p>
        </p:txBody>
      </p:sp>
      <p:sp>
        <p:nvSpPr>
          <p:cNvPr id="3" name="Espaço Reservado para Conteúdo 2"/>
          <p:cNvSpPr>
            <a:spLocks noGrp="1"/>
          </p:cNvSpPr>
          <p:nvPr>
            <p:ph idx="1"/>
          </p:nvPr>
        </p:nvSpPr>
        <p:spPr>
          <a:xfrm>
            <a:off x="1965278" y="1201003"/>
            <a:ext cx="9826388" cy="5759355"/>
          </a:xfrm>
        </p:spPr>
        <p:txBody>
          <a:bodyPr>
            <a:normAutofit fontScale="92500" lnSpcReduction="10000"/>
          </a:bodyPr>
          <a:lstStyle/>
          <a:p>
            <a:pPr algn="just"/>
            <a:r>
              <a:rPr lang="pt-BR" dirty="0">
                <a:latin typeface="Times New Roman" pitchFamily="18" charset="0"/>
                <a:cs typeface="Times New Roman" pitchFamily="18" charset="0"/>
              </a:rPr>
              <a:t>A ouvidoria do Hospital Regional tem por objetivo, receber as reclamações/sugestões, analisar e dar um parecer ao usuário e/ou colaborador que realizou a manifestação dentro da nossa Unidade Hospitalar. </a:t>
            </a:r>
          </a:p>
          <a:p>
            <a:pPr algn="just"/>
            <a:r>
              <a:rPr lang="pt-BR"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dirty="0">
                <a:latin typeface="Times New Roman" pitchFamily="18" charset="0"/>
                <a:cs typeface="Times New Roman" pitchFamily="18" charset="0"/>
              </a:rPr>
              <a:t>Reclamações relatadas por escrito são lidas e encaminhadas por meio de comunicado interno, para os responsáveis dos setores, que tem um prazo de no máximo 03 (três) dias para apresentarem uma resolução. Posteriormente é repassado para o usuário as medidas tomadas, desta forma dando devolução às reclamações.</a:t>
            </a:r>
          </a:p>
          <a:p>
            <a:pPr algn="just"/>
            <a:r>
              <a:rPr lang="pt-BR"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as medidas cabíveis.</a:t>
            </a:r>
          </a:p>
          <a:p>
            <a:pPr algn="just"/>
            <a:r>
              <a:rPr lang="pt-BR" dirty="0">
                <a:latin typeface="Times New Roman" pitchFamily="18" charset="0"/>
                <a:cs typeface="Times New Roman" pitchFamily="18" charset="0"/>
              </a:rPr>
              <a:t>Acerca dos elogios é apresentado no mural do refeitório no </a:t>
            </a:r>
            <a:r>
              <a:rPr lang="pt-BR" dirty="0" smtClean="0">
                <a:latin typeface="Times New Roman" pitchFamily="18" charset="0"/>
                <a:cs typeface="Times New Roman" pitchFamily="18" charset="0"/>
              </a:rPr>
              <a:t>intuito </a:t>
            </a:r>
            <a:r>
              <a:rPr lang="pt-BR" dirty="0">
                <a:latin typeface="Times New Roman" pitchFamily="18" charset="0"/>
                <a:cs typeface="Times New Roman" pitchFamily="18" charset="0"/>
              </a:rPr>
              <a:t>de divulgação.</a:t>
            </a:r>
          </a:p>
          <a:p>
            <a:endParaRPr lang="pt-BR" dirty="0"/>
          </a:p>
        </p:txBody>
      </p:sp>
    </p:spTree>
    <p:extLst>
      <p:ext uri="{BB962C8B-B14F-4D97-AF65-F5344CB8AC3E}">
        <p14:creationId xmlns:p14="http://schemas.microsoft.com/office/powerpoint/2010/main" val="239229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Times New Roman" pitchFamily="18" charset="0"/>
                <a:cs typeface="Times New Roman" pitchFamily="18" charset="0"/>
              </a:rPr>
              <a:t/>
            </a:r>
            <a:br>
              <a:rPr lang="pt-BR" dirty="0">
                <a:latin typeface="Times New Roman" pitchFamily="18" charset="0"/>
                <a:cs typeface="Times New Roman" pitchFamily="18" charset="0"/>
              </a:rPr>
            </a:br>
            <a:endParaRPr lang="pt-B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2448" y="232012"/>
            <a:ext cx="9976513" cy="66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8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116" y="259308"/>
            <a:ext cx="10536071" cy="1637731"/>
          </a:xfrm>
        </p:spPr>
        <p:txBody>
          <a:bodyPr>
            <a:normAutofit fontScale="90000"/>
          </a:bodyPr>
          <a:lstStyle/>
          <a:p>
            <a:r>
              <a:rPr lang="pt-BR" b="1" dirty="0"/>
              <a:t>GRÁFICO REPRESENTATIVO</a:t>
            </a:r>
            <a:br>
              <a:rPr lang="pt-BR" b="1" dirty="0"/>
            </a:br>
            <a:r>
              <a:rPr lang="pt-BR" b="1" dirty="0"/>
              <a:t>USUÁRIOS E FUNCIONÁRIOS QUE SE MANIFESTARAM NAS URNAS - </a:t>
            </a:r>
            <a:r>
              <a:rPr lang="pt-BR" sz="3600" b="1" dirty="0"/>
              <a:t>MÊS DE </a:t>
            </a:r>
            <a:r>
              <a:rPr lang="pt-BR" sz="3600" b="1" dirty="0" smtClean="0"/>
              <a:t>JUNHO</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213370608"/>
              </p:ext>
            </p:extLst>
          </p:nvPr>
        </p:nvGraphicFramePr>
        <p:xfrm>
          <a:off x="2197290" y="1897038"/>
          <a:ext cx="8256895" cy="29479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197289" y="5025830"/>
            <a:ext cx="8256895" cy="1477328"/>
          </a:xfrm>
          <a:prstGeom prst="rect">
            <a:avLst/>
          </a:prstGeom>
        </p:spPr>
        <p:txBody>
          <a:bodyPr wrap="square">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a:t>
            </a:r>
            <a:r>
              <a:rPr lang="pt-BR" b="1" dirty="0" smtClean="0">
                <a:solidFill>
                  <a:schemeClr val="tx1">
                    <a:lumMod val="95000"/>
                    <a:lumOff val="5000"/>
                  </a:schemeClr>
                </a:solidFill>
                <a:latin typeface="Times New Roman" pitchFamily="18" charset="0"/>
                <a:cs typeface="Times New Roman" pitchFamily="18" charset="0"/>
              </a:rPr>
              <a:t>21 </a:t>
            </a:r>
            <a:r>
              <a:rPr lang="pt-BR" b="1" dirty="0">
                <a:solidFill>
                  <a:schemeClr val="tx1">
                    <a:lumMod val="95000"/>
                    <a:lumOff val="5000"/>
                  </a:schemeClr>
                </a:solidFill>
                <a:latin typeface="Times New Roman" pitchFamily="18" charset="0"/>
                <a:cs typeface="Times New Roman" pitchFamily="18" charset="0"/>
              </a:rPr>
              <a:t>manifestações 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smtClean="0">
                <a:solidFill>
                  <a:schemeClr val="tx1">
                    <a:lumMod val="95000"/>
                    <a:lumOff val="5000"/>
                  </a:schemeClr>
                </a:solidFill>
                <a:latin typeface="Times New Roman" pitchFamily="18" charset="0"/>
                <a:cs typeface="Times New Roman" pitchFamily="18" charset="0"/>
              </a:rPr>
              <a:t>Internações: 04</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07</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p:txBody>
      </p:sp>
    </p:spTree>
    <p:extLst>
      <p:ext uri="{BB962C8B-B14F-4D97-AF65-F5344CB8AC3E}">
        <p14:creationId xmlns:p14="http://schemas.microsoft.com/office/powerpoint/2010/main" val="234861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284365940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4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248" y="232012"/>
            <a:ext cx="10018713" cy="1221865"/>
          </a:xfrm>
        </p:spPr>
        <p:txBody>
          <a:bodyPr>
            <a:normAutofit/>
          </a:bodyPr>
          <a:lstStyle/>
          <a:p>
            <a:r>
              <a:rPr lang="pt-BR" sz="4400" b="1" dirty="0"/>
              <a:t>ELOGIOS</a:t>
            </a:r>
          </a:p>
        </p:txBody>
      </p:sp>
      <p:sp>
        <p:nvSpPr>
          <p:cNvPr id="3" name="Espaço Reservado para Conteúdo 2"/>
          <p:cNvSpPr>
            <a:spLocks noGrp="1"/>
          </p:cNvSpPr>
          <p:nvPr>
            <p:ph idx="1"/>
          </p:nvPr>
        </p:nvSpPr>
        <p:spPr>
          <a:xfrm>
            <a:off x="1706378" y="805219"/>
            <a:ext cx="10018713" cy="5841242"/>
          </a:xfrm>
        </p:spPr>
        <p:txBody>
          <a:bodyPr>
            <a:normAutofit/>
          </a:bodyPr>
          <a:lstStyle/>
          <a:p>
            <a:pPr marL="0" indent="0">
              <a:buNone/>
            </a:pPr>
            <a:endParaRPr lang="pt-BR" sz="3200" dirty="0">
              <a:latin typeface="Times New Roman" panose="02020603050405020304" pitchFamily="18" charset="0"/>
              <a:cs typeface="Times New Roman" panose="02020603050405020304" pitchFamily="18" charset="0"/>
            </a:endParaRPr>
          </a:p>
          <a:p>
            <a:pPr marL="0" indent="0">
              <a:buNone/>
            </a:pPr>
            <a:r>
              <a:rPr lang="pt-BR" sz="32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Nelson ótimo médico parabéns</a:t>
            </a:r>
            <a:r>
              <a:rPr lang="pt-BR" sz="2800" b="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 </a:t>
            </a:r>
            <a:r>
              <a:rPr lang="pt-BR" sz="2800" i="1" dirty="0" smtClean="0">
                <a:latin typeface="Times New Roman" panose="02020603050405020304" pitchFamily="18" charset="0"/>
                <a:cs typeface="Times New Roman" panose="02020603050405020304" pitchFamily="18" charset="0"/>
              </a:rPr>
              <a:t>(Juliana Duarte 05/06/2021)</a:t>
            </a:r>
          </a:p>
          <a:p>
            <a:pPr marL="0" indent="0">
              <a:buNone/>
            </a:pPr>
            <a:r>
              <a:rPr lang="pt-BR" sz="2800" b="1" i="1" dirty="0">
                <a:latin typeface="Times New Roman" panose="02020603050405020304" pitchFamily="18" charset="0"/>
                <a:cs typeface="Times New Roman" panose="02020603050405020304" pitchFamily="18" charset="0"/>
              </a:rPr>
              <a:t>	</a:t>
            </a:r>
          </a:p>
          <a:p>
            <a:pPr marL="0" indent="0">
              <a:buNone/>
            </a:pPr>
            <a:r>
              <a:rPr lang="pt-BR" sz="2800" b="1" i="1" dirty="0" smtClean="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Parabéns</a:t>
            </a:r>
            <a:r>
              <a:rPr lang="pt-BR" sz="2800" b="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 </a:t>
            </a:r>
            <a:r>
              <a:rPr lang="pt-BR" sz="2800" i="1" dirty="0" smtClean="0">
                <a:latin typeface="Times New Roman" panose="02020603050405020304" pitchFamily="18" charset="0"/>
                <a:cs typeface="Times New Roman" panose="02020603050405020304" pitchFamily="18" charset="0"/>
              </a:rPr>
              <a:t>(Carlos Henrique 10/06/2021)</a:t>
            </a:r>
          </a:p>
        </p:txBody>
      </p:sp>
    </p:spTree>
    <p:extLst>
      <p:ext uri="{BB962C8B-B14F-4D97-AF65-F5344CB8AC3E}">
        <p14:creationId xmlns:p14="http://schemas.microsoft.com/office/powerpoint/2010/main" val="277531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13899"/>
            <a:ext cx="10018713" cy="1323832"/>
          </a:xfrm>
        </p:spPr>
        <p:txBody>
          <a:bodyPr>
            <a:normAutofit/>
          </a:bodyPr>
          <a:lstStyle/>
          <a:p>
            <a:r>
              <a:rPr lang="pt-BR" b="1" dirty="0"/>
              <a:t>ATENDIMENTO GERAL</a:t>
            </a:r>
            <a:br>
              <a:rPr lang="pt-BR" b="1" dirty="0"/>
            </a:br>
            <a:r>
              <a:rPr lang="pt-BR" sz="2800" b="1" dirty="0"/>
              <a:t>RECEPÇÃO E SERVIÇO DE SEGURANÇA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53882633"/>
              </p:ext>
            </p:extLst>
          </p:nvPr>
        </p:nvGraphicFramePr>
        <p:xfrm>
          <a:off x="2210937" y="1514901"/>
          <a:ext cx="8802807" cy="328911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210937" y="4885900"/>
            <a:ext cx="4032448"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05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   </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05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02</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02</a:t>
            </a:r>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722924247"/>
              </p:ext>
            </p:extLst>
          </p:nvPr>
        </p:nvGraphicFramePr>
        <p:xfrm>
          <a:off x="6243385" y="4926843"/>
          <a:ext cx="4770359" cy="1321558"/>
        </p:xfrm>
        <a:graphic>
          <a:graphicData uri="http://schemas.openxmlformats.org/drawingml/2006/table">
            <a:tbl>
              <a:tblPr firstRow="1" bandRow="1">
                <a:tableStyleId>{21E4AEA4-8DFA-4A89-87EB-49C32662AFE0}</a:tableStyleId>
              </a:tblPr>
              <a:tblGrid>
                <a:gridCol w="1254246">
                  <a:extLst>
                    <a:ext uri="{9D8B030D-6E8A-4147-A177-3AD203B41FA5}">
                      <a16:colId xmlns:a16="http://schemas.microsoft.com/office/drawing/2014/main" val="20000"/>
                    </a:ext>
                  </a:extLst>
                </a:gridCol>
                <a:gridCol w="773545">
                  <a:extLst>
                    <a:ext uri="{9D8B030D-6E8A-4147-A177-3AD203B41FA5}">
                      <a16:colId xmlns:a16="http://schemas.microsoft.com/office/drawing/2014/main" val="20001"/>
                    </a:ext>
                  </a:extLst>
                </a:gridCol>
                <a:gridCol w="773545">
                  <a:extLst>
                    <a:ext uri="{9D8B030D-6E8A-4147-A177-3AD203B41FA5}">
                      <a16:colId xmlns:a16="http://schemas.microsoft.com/office/drawing/2014/main" val="20002"/>
                    </a:ext>
                  </a:extLst>
                </a:gridCol>
                <a:gridCol w="1125156">
                  <a:extLst>
                    <a:ext uri="{9D8B030D-6E8A-4147-A177-3AD203B41FA5}">
                      <a16:colId xmlns:a16="http://schemas.microsoft.com/office/drawing/2014/main" val="20003"/>
                    </a:ext>
                  </a:extLst>
                </a:gridCol>
                <a:gridCol w="843867">
                  <a:extLst>
                    <a:ext uri="{9D8B030D-6E8A-4147-A177-3AD203B41FA5}">
                      <a16:colId xmlns:a16="http://schemas.microsoft.com/office/drawing/2014/main" val="20004"/>
                    </a:ext>
                  </a:extLst>
                </a:gridCol>
              </a:tblGrid>
              <a:tr h="43217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32179">
                <a:tc>
                  <a:txBody>
                    <a:bodyPr/>
                    <a:lstStyle/>
                    <a:p>
                      <a:r>
                        <a:rPr lang="pt-BR" sz="1200" dirty="0"/>
                        <a:t>RECEPÇÃO</a:t>
                      </a:r>
                    </a:p>
                  </a:txBody>
                  <a:tcPr/>
                </a:tc>
                <a:tc>
                  <a:txBody>
                    <a:bodyPr/>
                    <a:lstStyle/>
                    <a:p>
                      <a:pPr algn="ctr"/>
                      <a:r>
                        <a:rPr lang="pt-BR" sz="1200" dirty="0" smtClean="0"/>
                        <a:t>03</a:t>
                      </a:r>
                    </a:p>
                    <a:p>
                      <a:pPr algn="ct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32179">
                <a:tc>
                  <a:txBody>
                    <a:bodyPr/>
                    <a:lstStyle/>
                    <a:p>
                      <a:r>
                        <a:rPr lang="pt-BR" sz="1200" dirty="0"/>
                        <a:t>SEGURANÇA</a:t>
                      </a:r>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732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b="1" dirty="0"/>
              <a:t>AVALIAÇÃO DO ATENDIMENTO</a:t>
            </a:r>
            <a:br>
              <a:rPr lang="pt-BR" b="1" dirty="0"/>
            </a:br>
            <a:r>
              <a:rPr lang="pt-BR" sz="3100" b="1" dirty="0"/>
              <a:t>CLASSIFICAÇÃO DE RISCO, EQUIPE MÉDICA E EQUIPE DE ENFERMAGEM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827600802"/>
              </p:ext>
            </p:extLst>
          </p:nvPr>
        </p:nvGraphicFramePr>
        <p:xfrm>
          <a:off x="2006221" y="1801505"/>
          <a:ext cx="9496804" cy="281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006221" y="4660120"/>
            <a:ext cx="4203510"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09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04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03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05</a:t>
            </a:r>
          </a:p>
          <a:p>
            <a:endParaRPr lang="pt-BR" b="1" dirty="0" smtClean="0">
              <a:solidFill>
                <a:schemeClr val="tx1">
                  <a:lumMod val="95000"/>
                  <a:lumOff val="5000"/>
                </a:schemeClr>
              </a:solidFill>
              <a:latin typeface="Times New Roman" pitchFamily="18" charset="0"/>
              <a:cs typeface="Times New Roman" pitchFamily="18"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453608801"/>
              </p:ext>
            </p:extLst>
          </p:nvPr>
        </p:nvGraphicFramePr>
        <p:xfrm>
          <a:off x="6537279" y="4790365"/>
          <a:ext cx="4965746" cy="1596786"/>
        </p:xfrm>
        <a:graphic>
          <a:graphicData uri="http://schemas.openxmlformats.org/drawingml/2006/table">
            <a:tbl>
              <a:tblPr firstRow="1" bandRow="1">
                <a:tableStyleId>{21E4AEA4-8DFA-4A89-87EB-49C32662AFE0}</a:tableStyleId>
              </a:tblPr>
              <a:tblGrid>
                <a:gridCol w="1305618">
                  <a:extLst>
                    <a:ext uri="{9D8B030D-6E8A-4147-A177-3AD203B41FA5}">
                      <a16:colId xmlns:a16="http://schemas.microsoft.com/office/drawing/2014/main" val="20000"/>
                    </a:ext>
                  </a:extLst>
                </a:gridCol>
                <a:gridCol w="805228">
                  <a:extLst>
                    <a:ext uri="{9D8B030D-6E8A-4147-A177-3AD203B41FA5}">
                      <a16:colId xmlns:a16="http://schemas.microsoft.com/office/drawing/2014/main" val="20001"/>
                    </a:ext>
                  </a:extLst>
                </a:gridCol>
                <a:gridCol w="805228">
                  <a:extLst>
                    <a:ext uri="{9D8B030D-6E8A-4147-A177-3AD203B41FA5}">
                      <a16:colId xmlns:a16="http://schemas.microsoft.com/office/drawing/2014/main" val="20002"/>
                    </a:ext>
                  </a:extLst>
                </a:gridCol>
                <a:gridCol w="1171241">
                  <a:extLst>
                    <a:ext uri="{9D8B030D-6E8A-4147-A177-3AD203B41FA5}">
                      <a16:colId xmlns:a16="http://schemas.microsoft.com/office/drawing/2014/main" val="20003"/>
                    </a:ext>
                  </a:extLst>
                </a:gridCol>
                <a:gridCol w="878431">
                  <a:extLst>
                    <a:ext uri="{9D8B030D-6E8A-4147-A177-3AD203B41FA5}">
                      <a16:colId xmlns:a16="http://schemas.microsoft.com/office/drawing/2014/main" val="20004"/>
                    </a:ext>
                  </a:extLst>
                </a:gridCol>
              </a:tblGrid>
              <a:tr h="43101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88589">
                <a:tc>
                  <a:txBody>
                    <a:bodyPr/>
                    <a:lstStyle/>
                    <a:p>
                      <a:r>
                        <a:rPr lang="pt-BR" sz="1000" dirty="0"/>
                        <a:t>CLAS</a:t>
                      </a:r>
                      <a:r>
                        <a:rPr lang="pt-BR" sz="1000" baseline="0" dirty="0"/>
                        <a:t> DE RISCO</a:t>
                      </a:r>
                      <a:endParaRPr lang="pt-BR" sz="1000" dirty="0"/>
                    </a:p>
                  </a:txBody>
                  <a:tcPr/>
                </a:tc>
                <a:tc>
                  <a:txBody>
                    <a:bodyPr/>
                    <a:lstStyle/>
                    <a:p>
                      <a:pPr algn="ctr"/>
                      <a:r>
                        <a:rPr lang="pt-BR" sz="1200" dirty="0" smtClean="0"/>
                        <a:t>03</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388589">
                <a:tc>
                  <a:txBody>
                    <a:bodyPr/>
                    <a:lstStyle/>
                    <a:p>
                      <a:r>
                        <a:rPr lang="pt-BR" sz="1000" dirty="0"/>
                        <a:t>EQUIPE MÉDICA</a:t>
                      </a:r>
                    </a:p>
                  </a:txBody>
                  <a:tcPr/>
                </a:tc>
                <a:tc>
                  <a:txBody>
                    <a:bodyPr/>
                    <a:lstStyle/>
                    <a:p>
                      <a:pPr algn="ctr"/>
                      <a:r>
                        <a:rPr lang="pt-BR" sz="1200" dirty="0" smtClean="0"/>
                        <a:t>03</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388589">
                <a:tc>
                  <a:txBody>
                    <a:bodyPr/>
                    <a:lstStyle/>
                    <a:p>
                      <a:r>
                        <a:rPr lang="pt-BR" sz="1000" dirty="0"/>
                        <a:t>ENFERMAGEM</a:t>
                      </a:r>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4582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ersonalizada 3">
      <a:dk1>
        <a:sysClr val="windowText" lastClr="000000"/>
      </a:dk1>
      <a:lt1>
        <a:sysClr val="window" lastClr="FFFFFF"/>
      </a:lt1>
      <a:dk2>
        <a:srgbClr val="212121"/>
      </a:dk2>
      <a:lt2>
        <a:srgbClr val="CDD0D1"/>
      </a:lt2>
      <a:accent1>
        <a:srgbClr val="33A583"/>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8343</TotalTime>
  <Words>684</Words>
  <Application>Microsoft Office PowerPoint</Application>
  <PresentationFormat>Widescreen</PresentationFormat>
  <Paragraphs>295</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Andalus</vt:lpstr>
      <vt:lpstr>Arial</vt:lpstr>
      <vt:lpstr>Corbel</vt:lpstr>
      <vt:lpstr>Times New Roman</vt:lpstr>
      <vt:lpstr>Paralaxe</vt:lpstr>
      <vt:lpstr>RELATORIO DA OUVIDORIA MÊS DE JUNHO FUNSAU-NA 2021</vt:lpstr>
      <vt:lpstr>Apresentação do PowerPoint</vt:lpstr>
      <vt:lpstr>Ouvidoria </vt:lpstr>
      <vt:lpstr> </vt:lpstr>
      <vt:lpstr>GRÁFICO REPRESENTATIVO USUÁRIOS E FUNCIONÁRIOS QUE SE MANIFESTARAM NAS URNAS - MÊS DE JUNHO</vt:lpstr>
      <vt:lpstr>Apresentação do PowerPoint</vt:lpstr>
      <vt:lpstr>ELOGIOS</vt:lpstr>
      <vt:lpstr>ATENDIMENTO GERAL RECEPÇÃO E SERVIÇO DE SEGURANÇA </vt:lpstr>
      <vt:lpstr>AVALIAÇÃO DO ATENDIMENTO CLASSIFICAÇÃO DE RISCO, EQUIPE MÉDICA E EQUIPE DE ENFERMAGEM </vt:lpstr>
      <vt:lpstr>RECLAMAÇÕES</vt:lpstr>
      <vt:lpstr>RECLAMAÇÕES</vt:lpstr>
      <vt:lpstr>AVALIAÇÃO DE ATENDIMENTO DE SERVIÇOS COMPLEMENTARES  RAIO X, ORTOPEDIA , ULTRASSON E LABORATORIO.</vt:lpstr>
      <vt:lpstr> AVALIAÇÃO DE QUALIDADE DAS INSTALAÇÕES  ORGANIZAÇÃO, HIGIENIZAÇÃO X LIMPEZA E ACOMODAÇÃO OFERECIDA </vt:lpstr>
      <vt:lpstr>TEMPO DE ESPERA NO PRONTO SOCORRO </vt:lpstr>
      <vt:lpstr>Apresentação do PowerPoint</vt:lpstr>
      <vt:lpstr>ELOGIOS</vt:lpstr>
      <vt:lpstr>INTERNAÇÃO QUALIDADE DAS INSTALAÇÕES E DO ATENDIMENTO GERAL   RECEPÇÃO, ALIMENTAÇÃO, ATENDIMENTO DA COPEIRA, INSTALAÇÕES, LIMPEZA E HORARIO DE VISITA. </vt:lpstr>
      <vt:lpstr>RECLAMAÇÕES</vt:lpstr>
      <vt:lpstr>AVALIAÇÃO DE QUALIDADE NO ATENDIMENTO DA EQUIPE DE ATENÇÃO À SAÚDE  EQUIPE DE ENFERMAGEM,EQUIPE MÉDICA, FISIOTERAPIA, ASSISTENTE SOCIAL E NUTRICIONISTA </vt:lpstr>
      <vt:lpstr>MANIFESTAÇÕES POR CLINICA</vt:lpstr>
      <vt:lpstr>Apresentação do PowerPoint</vt:lpstr>
      <vt:lpstr>ELOGIOS</vt:lpstr>
      <vt:lpstr>RECLAMAÇÕES </vt:lpstr>
      <vt:lpstr>RECLAMAÇÕES </vt:lpstr>
      <vt:lpstr>RECLAMAÇÕES </vt:lpstr>
      <vt:lpstr>PERFIL DOS MANISFESTANTES </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dc:creator>
  <cp:lastModifiedBy>Windows</cp:lastModifiedBy>
  <cp:revision>429</cp:revision>
  <dcterms:created xsi:type="dcterms:W3CDTF">2020-06-26T11:09:26Z</dcterms:created>
  <dcterms:modified xsi:type="dcterms:W3CDTF">2021-07-06T13:50:00Z</dcterms:modified>
</cp:coreProperties>
</file>