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6"/>
  </p:notesMasterIdLst>
  <p:sldIdLst>
    <p:sldId id="257" r:id="rId2"/>
    <p:sldId id="258" r:id="rId3"/>
    <p:sldId id="362" r:id="rId4"/>
    <p:sldId id="351" r:id="rId5"/>
    <p:sldId id="374" r:id="rId6"/>
    <p:sldId id="381" r:id="rId7"/>
    <p:sldId id="382" r:id="rId8"/>
    <p:sldId id="386" r:id="rId9"/>
    <p:sldId id="385" r:id="rId10"/>
    <p:sldId id="383" r:id="rId11"/>
    <p:sldId id="272" r:id="rId12"/>
    <p:sldId id="378" r:id="rId13"/>
    <p:sldId id="36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E1C7EEA-1DED-4398-BDA3-87FE2C42A9D3}">
          <p14:sldIdLst>
            <p14:sldId id="257"/>
            <p14:sldId id="258"/>
            <p14:sldId id="362"/>
            <p14:sldId id="351"/>
            <p14:sldId id="374"/>
            <p14:sldId id="381"/>
            <p14:sldId id="382"/>
            <p14:sldId id="386"/>
            <p14:sldId id="385"/>
            <p14:sldId id="383"/>
          </p14:sldIdLst>
        </p14:section>
        <p14:section name="Seção sem Título" id="{2C6019F0-A84A-4F09-A773-B2B0867DCFD0}">
          <p14:sldIdLst/>
        </p14:section>
        <p14:section name="Seção sem Título" id="{C801FB15-405B-49A7-986C-5EAAE2A77674}">
          <p14:sldIdLst>
            <p14:sldId id="272"/>
          </p14:sldIdLst>
        </p14:section>
        <p14:section name="Seção sem Título" id="{FADD8065-5E5F-45F3-A9EF-CD514696D975}">
          <p14:sldIdLst/>
        </p14:section>
        <p14:section name="Seção sem Título" id="{60A36D47-AE0F-4A4A-B834-60A916478CC6}">
          <p14:sldIdLst>
            <p14:sldId id="378"/>
            <p14:sldId id="36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 varScale="1">
        <p:scale>
          <a:sx n="93" d="100"/>
          <a:sy n="93" d="100"/>
        </p:scale>
        <p:origin x="5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4BC8-0127-4E45-B274-2ABB79C31401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2BBD0-03A1-46C8-8A40-0755C73300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753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01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9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681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473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4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9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25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74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81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15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4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52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88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5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21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03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98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39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92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3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6A4E-08D1-4375-9A1F-212D2118D15B}" type="datetimeFigureOut">
              <a:rPr lang="pt-BR" smtClean="0"/>
              <a:t>09/07/2021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10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3743" y="404664"/>
            <a:ext cx="6334681" cy="223329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RELATÓRIO DA COMISSÃO DE </a:t>
            </a:r>
            <a:r>
              <a:rPr lang="pt-BR" sz="2800" b="1" dirty="0" smtClean="0"/>
              <a:t>POLÍTICA NACIONAL </a:t>
            </a:r>
            <a:r>
              <a:rPr lang="pt-BR" sz="2800" b="1" dirty="0"/>
              <a:t>DE </a:t>
            </a:r>
            <a:r>
              <a:rPr lang="pt-BR" sz="2800" b="1" dirty="0" smtClean="0"/>
              <a:t>HUMANIZAÇÃO-CPNH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2780928"/>
            <a:ext cx="7200800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HOSPITAL REGIONAL DE NOVA ANDRADINA</a:t>
            </a:r>
          </a:p>
          <a:p>
            <a:pPr algn="ctr"/>
            <a:r>
              <a:rPr lang="pt-BR" dirty="0" smtClean="0">
                <a:latin typeface="Arial Black" panose="020B0A04020102020204" pitchFamily="34" charset="0"/>
              </a:rPr>
              <a:t>JUNHO/2021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7" name="Imagem 6" descr="Logo FUNS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950305" cy="1982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1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79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sz="2800" dirty="0"/>
              <a:t>a comissão de humanização faz a entrega das caixas de bombons aos aniversariantes do </a:t>
            </a:r>
            <a:r>
              <a:rPr lang="pt-BR" sz="2800" dirty="0" smtClean="0"/>
              <a:t>mês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544027"/>
            <a:ext cx="2341067" cy="17558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25" y="1966852"/>
            <a:ext cx="1695184" cy="225852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474" y="1958553"/>
            <a:ext cx="1702508" cy="227512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4556684"/>
            <a:ext cx="2326657" cy="174357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60" y="1933839"/>
            <a:ext cx="1279959" cy="22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4638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/>
              <a:t>COMISSÃO DE EDUCAÇÃO PERMANENTE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95904"/>
            <a:ext cx="7607841" cy="426911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pPr algn="just">
              <a:buNone/>
            </a:pPr>
            <a:r>
              <a:rPr lang="pt-BR" b="1" dirty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 algn="just">
              <a:buNone/>
            </a:pPr>
            <a:r>
              <a:rPr lang="pt-BR" dirty="0" smtClean="0"/>
              <a:t>		A seguir, os treinamentos e reuniões realizados no mês de junho de 2021;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temas abordados </a:t>
            </a:r>
            <a:r>
              <a:rPr lang="pt-BR" dirty="0" smtClean="0"/>
              <a:t>nos </a:t>
            </a:r>
            <a:r>
              <a:rPr lang="pt-BR" dirty="0" smtClean="0"/>
              <a:t>setores do HR: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6059" y="1844824"/>
            <a:ext cx="7429499" cy="1728192"/>
          </a:xfrm>
        </p:spPr>
        <p:txBody>
          <a:bodyPr>
            <a:normAutofit fontScale="77500" lnSpcReduction="20000"/>
          </a:bodyPr>
          <a:lstStyle/>
          <a:p>
            <a:r>
              <a:rPr lang="pt-BR" u="sng" dirty="0" smtClean="0"/>
              <a:t>Enfermagem</a:t>
            </a:r>
            <a:r>
              <a:rPr lang="pt-BR" dirty="0" smtClean="0"/>
              <a:t> – Rotina do setor de UTI/COVID; Implantação da SAE programa SITI; Protocolo de verificação do volume residual gástrico/teste de resíduo gástrico; Ventilação mecânica.</a:t>
            </a:r>
          </a:p>
          <a:p>
            <a:r>
              <a:rPr lang="pt-BR" u="sng" dirty="0" smtClean="0"/>
              <a:t>Fisioterapia</a:t>
            </a:r>
            <a:r>
              <a:rPr lang="pt-BR" dirty="0" smtClean="0"/>
              <a:t> – Treinamento dos novos ventiladores da marca </a:t>
            </a:r>
            <a:r>
              <a:rPr lang="pt-BR" dirty="0" err="1" smtClean="0"/>
              <a:t>Baumer</a:t>
            </a:r>
            <a:r>
              <a:rPr lang="pt-BR" dirty="0" smtClean="0"/>
              <a:t> e da </a:t>
            </a:r>
            <a:r>
              <a:rPr lang="pt-BR" dirty="0" err="1" smtClean="0"/>
              <a:t>Multimedia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82" y="4701906"/>
            <a:ext cx="2016758" cy="15125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09" y="3861048"/>
            <a:ext cx="2016224" cy="15121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6" y="3861048"/>
            <a:ext cx="2016224" cy="15121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1" y="4725144"/>
            <a:ext cx="1958719" cy="1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620688"/>
            <a:ext cx="7429499" cy="5256584"/>
          </a:xfrm>
        </p:spPr>
        <p:txBody>
          <a:bodyPr>
            <a:normAutofit fontScale="77500" lnSpcReduction="20000"/>
          </a:bodyPr>
          <a:lstStyle/>
          <a:p>
            <a:r>
              <a:rPr lang="pt-BR" sz="2000" u="sng" dirty="0" smtClean="0"/>
              <a:t>Laboratório</a:t>
            </a:r>
            <a:r>
              <a:rPr lang="pt-BR" sz="2000" dirty="0" smtClean="0"/>
              <a:t> – Cuidados com a limpeza dos aparelhos de exame; reunião de rotina mensal com reorganização de escala devido férias dos colaboradores bioquímicos.</a:t>
            </a:r>
          </a:p>
          <a:p>
            <a:r>
              <a:rPr lang="pt-BR" sz="2000" u="sng" dirty="0" smtClean="0"/>
              <a:t>Higienização e Lavanderia</a:t>
            </a:r>
            <a:r>
              <a:rPr lang="pt-BR" sz="2000" dirty="0" smtClean="0"/>
              <a:t> – Orientação com a equipe de lavanderia e higienização sobre uso dos equipamentos de proteção individual, guarda e cuidado com os mesmos e sobre a máscara N95; Acolhimento com as equipes de zeladoria, higienização, lavanderia e costura, juntamente com a psicóloga para o desenvolvimento do trabalho no ambiente </a:t>
            </a:r>
            <a:r>
              <a:rPr lang="pt-BR" sz="2000" dirty="0" err="1" smtClean="0"/>
              <a:t>hospitar</a:t>
            </a:r>
            <a:r>
              <a:rPr lang="pt-BR" sz="2000" dirty="0" smtClean="0"/>
              <a:t> com os pacientes e familiares.</a:t>
            </a:r>
          </a:p>
          <a:p>
            <a:r>
              <a:rPr lang="pt-BR" sz="2000" u="sng" dirty="0" smtClean="0"/>
              <a:t>Raio X </a:t>
            </a:r>
            <a:r>
              <a:rPr lang="pt-BR" sz="2000" dirty="0" smtClean="0"/>
              <a:t>– Orientação sobre coleta de assinatura de pacientes na entrega de requerimento e </a:t>
            </a:r>
            <a:r>
              <a:rPr lang="pt-BR" sz="2000" dirty="0" smtClean="0"/>
              <a:t>laudos; Organização e preparo do setor, bem como fazer o cadastro do paciente no sistema de raio x e posteriormente conduzi-lo para sala de exames; e abordado o tema de lavagem das mãos.</a:t>
            </a:r>
          </a:p>
          <a:p>
            <a:r>
              <a:rPr lang="pt-BR" sz="2000" u="sng" dirty="0"/>
              <a:t>Nutrição</a:t>
            </a:r>
            <a:r>
              <a:rPr lang="pt-BR" sz="2000" dirty="0"/>
              <a:t> – Treinamento sobre recebimento e armazenamento de matéria prima e embalagens; Higienização de verduras legumes e frutas; Reunião referente ao bom convívio entre os colaboradores, ata dos pacientes não ter rasuras; e somente levar descartáveis para os setores de isolamento.</a:t>
            </a:r>
          </a:p>
          <a:p>
            <a:r>
              <a:rPr lang="pt-BR" sz="2000" u="sng" dirty="0"/>
              <a:t>Recepção</a:t>
            </a:r>
            <a:r>
              <a:rPr lang="pt-BR" sz="2000" dirty="0"/>
              <a:t> – Treinamento sobre o CORE; Orientações sobre o fluxo de pessoas; e lavagem das mãos.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6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u="sng" dirty="0" smtClean="0"/>
              <a:t>CONSIDERAÇÕES FINAIS</a:t>
            </a:r>
            <a:endParaRPr lang="pt-BR" u="sng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1428800"/>
            <a:ext cx="74294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buNone/>
            </a:pPr>
            <a:r>
              <a:rPr lang="pt-BR" dirty="0" smtClean="0"/>
              <a:t>         </a:t>
            </a:r>
            <a:r>
              <a:rPr lang="pt-BR" sz="2000" dirty="0"/>
              <a:t>Praticar a humanização em um processo laboral facilita a aproximação entre trabalhadores de qualquer segmento e aqueles a quem oferece seus serviços. Essa aproximação mostra aos indivíduos que eles são parte da sociedade e assim que busquem seus direitos e exerçam a democracia, assim, fazendo com que os atos desumanos sejam discutidos e a dignidade seja resgatada.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25144"/>
            <a:ext cx="2154199" cy="12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377855" cy="147857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99592" y="1883234"/>
            <a:ext cx="7560840" cy="37780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  		A Política Nacional de Humanização (PNH) – </a:t>
            </a:r>
            <a:r>
              <a:rPr lang="pt-BR" dirty="0" err="1"/>
              <a:t>HumanizaSUS</a:t>
            </a:r>
            <a:r>
              <a:rPr lang="pt-BR" dirty="0"/>
              <a:t> existe desde 2003 para efetivar os princípios do SUS no cotidiano das práticas de atenção e gestão, qualificando a saúde pública no Brasil e incentivando trocas solidárias entre gestores, trabalhadores e usuários. A PNH deve estar presente e inserida em todas as políticas e programas do SUS. 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A seguir, os trabalhos realizados no mês de junho de 2021:</a:t>
            </a:r>
            <a:r>
              <a:rPr lang="pt-BR" dirty="0"/>
              <a:t> </a:t>
            </a:r>
          </a:p>
        </p:txBody>
      </p:sp>
      <p:pic>
        <p:nvPicPr>
          <p:cNvPr id="4" name="Imagem 3" descr="Índic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" y="0"/>
            <a:ext cx="183091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68752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 smtClean="0"/>
              <a:t>Mês de festa junina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o hospital regional realiza o </a:t>
            </a:r>
            <a:r>
              <a:rPr lang="pt-BR" sz="2800" dirty="0" err="1" smtClean="0"/>
              <a:t>arraiá</a:t>
            </a:r>
            <a:r>
              <a:rPr lang="pt-BR" sz="2800" dirty="0" smtClean="0"/>
              <a:t> com um dia em clima de festança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06" y="4348600"/>
            <a:ext cx="1653648" cy="22048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86" y="1883234"/>
            <a:ext cx="1782198" cy="23762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4377143"/>
            <a:ext cx="2448272" cy="18362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614" y="4509119"/>
            <a:ext cx="2511770" cy="188382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0" y="2016977"/>
            <a:ext cx="2556076" cy="209105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9791" y="2161553"/>
            <a:ext cx="2048434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893" y="-315416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ação da humanização</a:t>
            </a:r>
            <a:endParaRPr lang="pt-BR" sz="28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007604" y="1016732"/>
            <a:ext cx="7308812" cy="2952327"/>
          </a:xfrm>
        </p:spPr>
        <p:txBody>
          <a:bodyPr>
            <a:noAutofit/>
          </a:bodyPr>
          <a:lstStyle/>
          <a:p>
            <a:r>
              <a:rPr lang="pt-BR" sz="2000" dirty="0" smtClean="0"/>
              <a:t>A Comissão de Humanização prepara a decoração dos </a:t>
            </a:r>
            <a:r>
              <a:rPr lang="pt-BR" sz="2000" dirty="0" smtClean="0"/>
              <a:t>ambientes e </a:t>
            </a:r>
            <a:r>
              <a:rPr lang="pt-BR" sz="2000" dirty="0" smtClean="0"/>
              <a:t>incentiva os colaboradores a se vestirem a caráter caipira pra entrarem em clima de festa junina. 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672" y="2373717"/>
            <a:ext cx="2916441" cy="16441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373717"/>
            <a:ext cx="2194750" cy="16521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313" y="4228373"/>
            <a:ext cx="1735395" cy="231192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98" y="4228916"/>
            <a:ext cx="1648266" cy="22035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0260" y="2016503"/>
            <a:ext cx="1753441" cy="234309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63933"/>
            <a:ext cx="2062253" cy="154669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676" y="4627119"/>
            <a:ext cx="1803766" cy="13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sz="2400" dirty="0" smtClean="0"/>
              <a:t>animação completa dentro do </a:t>
            </a:r>
            <a:r>
              <a:rPr lang="pt-BR" sz="2400" dirty="0" err="1" smtClean="0"/>
              <a:t>hr</a:t>
            </a:r>
            <a:r>
              <a:rPr lang="pt-BR" sz="2400" dirty="0" smtClean="0"/>
              <a:t> com comidas típicas servida no refeitório para os colaboradores e usuários também</a:t>
            </a:r>
            <a:endParaRPr lang="pt-BR" sz="24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5" y="1756385"/>
            <a:ext cx="1815666" cy="24208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59" y="1756385"/>
            <a:ext cx="2496364" cy="18722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8" y="4520882"/>
            <a:ext cx="2267744" cy="17008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37" y="1756385"/>
            <a:ext cx="1815666" cy="24208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24" y="4383464"/>
            <a:ext cx="1635646" cy="21808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419" y="3795106"/>
            <a:ext cx="156680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equipe de nutrição – fazendo a diferença no </a:t>
            </a:r>
            <a:r>
              <a:rPr lang="pt-BR" sz="2800" dirty="0" err="1"/>
              <a:t>arraiá</a:t>
            </a:r>
            <a:r>
              <a:rPr lang="pt-BR" sz="2800" dirty="0"/>
              <a:t> do regional no preparo das comidas típicas 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167" y="4355205"/>
            <a:ext cx="2492111" cy="186908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26" y="2068175"/>
            <a:ext cx="2481287" cy="185944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068175"/>
            <a:ext cx="2622720" cy="196563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4395894"/>
            <a:ext cx="2460924" cy="184866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6691" y="3501008"/>
            <a:ext cx="1481456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650001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/>
              <a:t>a comissão da humanização juntamente com a diretoria do </a:t>
            </a:r>
            <a:r>
              <a:rPr lang="pt-BR" sz="2800" dirty="0" err="1"/>
              <a:t>hr</a:t>
            </a:r>
            <a:r>
              <a:rPr lang="pt-BR" sz="2800" dirty="0"/>
              <a:t> elabora o presente que será entregue aos profissionais no mês de comemoração de cada equipe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852936"/>
            <a:ext cx="2160240" cy="287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Profissionais do mês</a:t>
            </a:r>
            <a:br>
              <a:rPr lang="pt-BR" sz="2800" dirty="0" smtClean="0"/>
            </a:br>
            <a:r>
              <a:rPr lang="pt-BR" sz="2000" dirty="0" smtClean="0"/>
              <a:t>03 de junho – dia do profissional de recursos humanos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75578"/>
            <a:ext cx="3977952" cy="223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Profissionais do mês</a:t>
            </a:r>
            <a:br>
              <a:rPr lang="pt-BR" sz="2800" dirty="0" smtClean="0"/>
            </a:br>
            <a:r>
              <a:rPr lang="pt-BR" sz="2000" dirty="0" smtClean="0"/>
              <a:t>10 de junho – dia do faturista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8920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14338</TotalTime>
  <Words>469</Words>
  <Application>Microsoft Office PowerPoint</Application>
  <PresentationFormat>Apresentação na tela (4:3)</PresentationFormat>
  <Paragraphs>50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Trebuchet MS</vt:lpstr>
      <vt:lpstr>Tw Cen MT</vt:lpstr>
      <vt:lpstr>Circuito</vt:lpstr>
      <vt:lpstr>RELATÓRIO DA COMISSÃO DE POLÍTICA NACIONAL DE HUMANIZAÇÃO-CPNH   </vt:lpstr>
      <vt:lpstr>INTRODUÇÃO </vt:lpstr>
      <vt:lpstr>Mês de festa junina o hospital regional realiza o arraiá com um dia em clima de festança</vt:lpstr>
      <vt:lpstr> ação da humanização</vt:lpstr>
      <vt:lpstr> animação completa dentro do hr com comidas típicas servida no refeitório para os colaboradores e usuários também</vt:lpstr>
      <vt:lpstr>equipe de nutrição – fazendo a diferença no arraiá do regional no preparo das comidas típicas </vt:lpstr>
      <vt:lpstr>a comissão da humanização juntamente com a diretoria do hr elabora o presente que será entregue aos profissionais no mês de comemoração de cada equipe  </vt:lpstr>
      <vt:lpstr> Profissionais do mês 03 de junho – dia do profissional de recursos humanos </vt:lpstr>
      <vt:lpstr> Profissionais do mês 10 de junho – dia do faturista </vt:lpstr>
      <vt:lpstr> a comissão de humanização faz a entrega das caixas de bombons aos aniversariantes do mês</vt:lpstr>
      <vt:lpstr> COMISSÃO DE EDUCAÇÃO PERMANENTE </vt:lpstr>
      <vt:lpstr>temas abordados nos setores do HR: 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COMISSÃO DE POLÍTICA NACIONAL DE HUMANIZAÇÃO  CPNH</dc:title>
  <dc:creator>Win7</dc:creator>
  <cp:lastModifiedBy>Windows</cp:lastModifiedBy>
  <cp:revision>645</cp:revision>
  <dcterms:created xsi:type="dcterms:W3CDTF">2018-12-12T17:27:47Z</dcterms:created>
  <dcterms:modified xsi:type="dcterms:W3CDTF">2021-07-09T13:53:18Z</dcterms:modified>
</cp:coreProperties>
</file>