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8" r:id="rId2"/>
    <p:sldId id="292" r:id="rId3"/>
    <p:sldId id="264" r:id="rId4"/>
    <p:sldId id="290" r:id="rId5"/>
    <p:sldId id="287" r:id="rId6"/>
    <p:sldId id="294" r:id="rId7"/>
    <p:sldId id="298" r:id="rId8"/>
    <p:sldId id="306" r:id="rId9"/>
    <p:sldId id="278" r:id="rId10"/>
    <p:sldId id="303" r:id="rId11"/>
    <p:sldId id="304" r:id="rId12"/>
    <p:sldId id="280" r:id="rId13"/>
  </p:sldIdLst>
  <p:sldSz cx="12192000" cy="6858000"/>
  <p:notesSz cx="6858000" cy="99472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801" userDrawn="1">
          <p15:clr>
            <a:srgbClr val="A4A3A4"/>
          </p15:clr>
        </p15:guide>
        <p15:guide id="5" orient="horz" pos="2260" userDrawn="1">
          <p15:clr>
            <a:srgbClr val="A4A3A4"/>
          </p15:clr>
        </p15:guide>
        <p15:guide id="6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1A6"/>
    <a:srgbClr val="7A0000"/>
    <a:srgbClr val="3D8C41"/>
    <a:srgbClr val="AF6666"/>
    <a:srgbClr val="EBEBDD"/>
    <a:srgbClr val="4D4D4D"/>
    <a:srgbClr val="006F83"/>
    <a:srgbClr val="DED8A4"/>
    <a:srgbClr val="969959"/>
    <a:srgbClr val="98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408" autoAdjust="0"/>
  </p:normalViewPr>
  <p:slideViewPr>
    <p:cSldViewPr snapToGrid="0" showGuides="1">
      <p:cViewPr varScale="1">
        <p:scale>
          <a:sx n="88" d="100"/>
          <a:sy n="88" d="100"/>
        </p:scale>
        <p:origin x="576" y="96"/>
      </p:cViewPr>
      <p:guideLst>
        <p:guide orient="horz" pos="2160"/>
        <p:guide pos="3840"/>
        <p:guide pos="801"/>
        <p:guide orient="horz" pos="2260"/>
        <p:guide pos="3940"/>
      </p:guideLst>
    </p:cSldViewPr>
  </p:slideViewPr>
  <p:outlineViewPr>
    <p:cViewPr>
      <p:scale>
        <a:sx n="33" d="100"/>
        <a:sy n="33" d="100"/>
      </p:scale>
      <p:origin x="0" y="-105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93682326675379E-2"/>
          <c:y val="3.0564671823779966E-2"/>
          <c:w val="0.84870246966512219"/>
          <c:h val="0.9049146698422104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263768731636522E-3"/>
                  <c:y val="1.43805330610719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119567025114748E-2"/>
                      <c:h val="4.9684741726003664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1.7383701128830179E-16"/>
                  <c:y val="4.79351102035732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UNIÃO</c:v>
                </c:pt>
                <c:pt idx="1">
                  <c:v>ESTADO</c:v>
                </c:pt>
                <c:pt idx="2">
                  <c:v>NOVA ANDRADINA</c:v>
                </c:pt>
                <c:pt idx="3">
                  <c:v>MICRORREGIÃO</c:v>
                </c:pt>
                <c:pt idx="4">
                  <c:v>DEMAIS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0.1840126668571001</c:v>
                </c:pt>
                <c:pt idx="1">
                  <c:v>0.5577477104100339</c:v>
                </c:pt>
                <c:pt idx="2">
                  <c:v>0.2291358368418123</c:v>
                </c:pt>
                <c:pt idx="3">
                  <c:v>2.6312249206715287E-2</c:v>
                </c:pt>
                <c:pt idx="4">
                  <c:v>2.7915366843383094E-3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00079784"/>
        <c:axId val="200080568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UNIÃO</c:v>
                </c:pt>
                <c:pt idx="1">
                  <c:v>ESTADO</c:v>
                </c:pt>
                <c:pt idx="2">
                  <c:v>NOVA ANDRADINA</c:v>
                </c:pt>
                <c:pt idx="3">
                  <c:v>MICRORREGIÃO</c:v>
                </c:pt>
                <c:pt idx="4">
                  <c:v>DEMAIS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 formatCode="#,##0.00">
                  <c:v>419605.33</c:v>
                </c:pt>
                <c:pt idx="1">
                  <c:v>1271835.8799999999</c:v>
                </c:pt>
                <c:pt idx="2">
                  <c:v>522500</c:v>
                </c:pt>
                <c:pt idx="3">
                  <c:v>60000</c:v>
                </c:pt>
                <c:pt idx="4">
                  <c:v>6365.56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6-4B59-8F0A-038F3B5D8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0080176"/>
        <c:axId val="200078608"/>
      </c:barChart>
      <c:catAx>
        <c:axId val="200079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00080568"/>
        <c:crosses val="autoZero"/>
        <c:auto val="1"/>
        <c:lblAlgn val="ctr"/>
        <c:lblOffset val="100"/>
        <c:noMultiLvlLbl val="0"/>
      </c:catAx>
      <c:valAx>
        <c:axId val="20008056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6F8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079784"/>
        <c:crosses val="autoZero"/>
        <c:crossBetween val="between"/>
        <c:majorUnit val="10000"/>
      </c:valAx>
      <c:valAx>
        <c:axId val="200078608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080176"/>
        <c:crosses val="max"/>
        <c:crossBetween val="between"/>
      </c:valAx>
      <c:catAx>
        <c:axId val="200080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0078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93682326675379E-2"/>
          <c:y val="3.0564671823779966E-2"/>
          <c:w val="0.84870246966512219"/>
          <c:h val="0.9049146698422104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FOLHA PAGTO</c:v>
                </c:pt>
                <c:pt idx="1">
                  <c:v>SERVIÇOS MÉDICOS</c:v>
                </c:pt>
                <c:pt idx="2">
                  <c:v>CUSTEIO GERAL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0.42530194231189228</c:v>
                </c:pt>
                <c:pt idx="1">
                  <c:v>0.23718178078948443</c:v>
                </c:pt>
                <c:pt idx="2">
                  <c:v>0.33751627689862318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36305312"/>
        <c:axId val="236300216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FOLHA PAGTO</c:v>
                </c:pt>
                <c:pt idx="1">
                  <c:v>SERVIÇOS MÉDICOS</c:v>
                </c:pt>
                <c:pt idx="2">
                  <c:v>CUSTEIO GERAL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 formatCode="#,##0.00">
                  <c:v>1506409.03</c:v>
                </c:pt>
                <c:pt idx="1">
                  <c:v>840092.04</c:v>
                </c:pt>
                <c:pt idx="2">
                  <c:v>1195474.3600000001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6-4B59-8F0A-038F3B5D8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6305704"/>
        <c:axId val="236300608"/>
      </c:barChart>
      <c:catAx>
        <c:axId val="2363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36300216"/>
        <c:crosses val="autoZero"/>
        <c:auto val="1"/>
        <c:lblAlgn val="ctr"/>
        <c:lblOffset val="100"/>
        <c:noMultiLvlLbl val="0"/>
      </c:catAx>
      <c:valAx>
        <c:axId val="23630021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6F8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6305312"/>
        <c:crosses val="autoZero"/>
        <c:crossBetween val="between"/>
        <c:majorUnit val="10000"/>
      </c:valAx>
      <c:valAx>
        <c:axId val="236300608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6305704"/>
        <c:crosses val="max"/>
        <c:crossBetween val="between"/>
      </c:valAx>
      <c:catAx>
        <c:axId val="236305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6300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79789628121419"/>
          <c:y val="3.3930760744309722E-2"/>
          <c:w val="0.77423854246779122"/>
          <c:h val="0.90415826412303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3267817146345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7.69899971761267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2280306.77</c:v>
                </c:pt>
                <c:pt idx="1">
                  <c:v>3541975.43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95-4809-834C-2AA1C2DB1A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1.972624673651548E-2"/>
                  <c:y val="2.4410713878545405E-3"/>
                </c:manualLayout>
              </c:layout>
              <c:tx>
                <c:rich>
                  <a:bodyPr/>
                  <a:lstStyle/>
                  <a:p>
                    <a:fld id="{5C00CDCB-A311-4506-88EF-DC1D6A4B338D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1">
                  <c:v>155.32890033037091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6304528"/>
        <c:axId val="236304136"/>
      </c:barChart>
      <c:catAx>
        <c:axId val="23630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6304136"/>
        <c:crosses val="autoZero"/>
        <c:auto val="1"/>
        <c:lblAlgn val="ctr"/>
        <c:lblOffset val="100"/>
        <c:noMultiLvlLbl val="0"/>
      </c:catAx>
      <c:valAx>
        <c:axId val="2363041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630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0EE4C60F-CCEE-4849-8BF8-7C8A5DECB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0138EFE-B0EB-46B9-9988-C15EDAE53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7580D6-26CE-4279-BE21-D303D9ADA10F}" type="datetime1">
              <a:rPr lang="pt-BR" smtClean="0"/>
              <a:t>16/07/2021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56972C1-2B46-4BF1-B2C5-D1B7FEC2F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2E6EFF4B-2573-4BDA-A6F2-A5502C913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3EE74F-E86B-4506-9DE4-E1532F489F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107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4FB9C-7CEC-4B8F-B666-9471E0EEC1CD}" type="datetime1">
              <a:rPr lang="pt-BR" smtClean="0"/>
              <a:pPr/>
              <a:t>16/07/2021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5F4110D-4E99-49C1-BF09-9D9E5818BB6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77344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0401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47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9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424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8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909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227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55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37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8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xmlns="" id="{D9D4896A-B348-4A66-B8A4-5E68BBCC4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3464" y="5296342"/>
            <a:ext cx="4005072" cy="1561657"/>
          </a:xfrm>
          <a:solidFill>
            <a:schemeClr val="tx1"/>
          </a:solidFill>
        </p:spPr>
        <p:txBody>
          <a:bodyPr tIns="90000" bIns="90000" rtlCol="0" anchor="ctr" anchorCtr="0">
            <a:noAutofit/>
          </a:bodyPr>
          <a:lstStyle>
            <a:lvl1pPr marL="0" indent="0" algn="ctr">
              <a:spcBef>
                <a:spcPts val="600"/>
              </a:spcBef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800">
                <a:solidFill>
                  <a:schemeClr val="bg1"/>
                </a:solidFill>
              </a:defRPr>
            </a:lvl4pPr>
            <a:lvl5pPr marL="18288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Editar Mestre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953857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0A900D34-4B01-4389-9CFF-FFCB0CF7A3CC}"/>
              </a:ext>
            </a:extLst>
          </p:cNvPr>
          <p:cNvSpPr/>
          <p:nvPr userDrawn="1"/>
        </p:nvSpPr>
        <p:spPr>
          <a:xfrm>
            <a:off x="4389120" y="191645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:a16="http://schemas.microsoft.com/office/drawing/2014/main" xmlns="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68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Núme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2620884"/>
            <a:ext cx="4955429" cy="80811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2107734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84489" y="976103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R$ 12.345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284490" y="5321068"/>
            <a:ext cx="4955429" cy="54857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6D20445D-98AF-47B2-9FBD-AF19976FE07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4490" y="4807915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26B4ED62-0191-4136-BE3C-958CFAB7AC9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84489" y="3676284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R$ 6.789</a:t>
            </a:r>
          </a:p>
        </p:txBody>
      </p:sp>
      <p:sp>
        <p:nvSpPr>
          <p:cNvPr id="15" name="Retângulo 13" descr="Forma de retângulo">
            <a:extLst>
              <a:ext uri="{FF2B5EF4-FFF2-40B4-BE49-F238E27FC236}">
                <a16:creationId xmlns:a16="http://schemas.microsoft.com/office/drawing/2014/main" xmlns="" id="{7A6E2CC8-AD16-49DE-83C6-DA0AA5063E1D}"/>
              </a:ext>
            </a:extLst>
          </p:cNvPr>
          <p:cNvSpPr/>
          <p:nvPr userDrawn="1"/>
        </p:nvSpPr>
        <p:spPr>
          <a:xfrm>
            <a:off x="-2" y="3341010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4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Estatís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59A7BA7-C33A-4105-8F53-B8940C0A3F83}"/>
              </a:ext>
            </a:extLst>
          </p:cNvPr>
          <p:cNvSpPr/>
          <p:nvPr userDrawn="1"/>
        </p:nvSpPr>
        <p:spPr>
          <a:xfrm>
            <a:off x="4408227" y="-9144"/>
            <a:ext cx="13533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995FDDE8-E604-43B2-9010-7650176DFE1B}"/>
              </a:ext>
            </a:extLst>
          </p:cNvPr>
          <p:cNvSpPr/>
          <p:nvPr userDrawn="1"/>
        </p:nvSpPr>
        <p:spPr>
          <a:xfrm>
            <a:off x="6051420" y="0"/>
            <a:ext cx="20391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0413" y="0"/>
            <a:ext cx="2971800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1999"/>
            <a:ext cx="4422014" cy="150882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27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779480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R$ 25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84239" y="4599296"/>
            <a:ext cx="5367974" cy="101933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xmlns="" id="{D1F95E71-8CFB-47D8-857E-5CF7D091CCF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639221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4220BB32-08C4-4A57-831F-A25F6DD5F6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10474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R$ 50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xmlns="" id="{694EBB8B-63BC-49D7-A4A6-810321F08EC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50851" y="2494818"/>
            <a:ext cx="1401361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1DC8524C-8473-476B-9727-B88579F5C6D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39466" y="1520399"/>
            <a:ext cx="2401321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R$ 100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08227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1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2363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2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xmlns="" id="{DC3FB435-A0E9-4DB4-97CD-CD4676D2A6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66893" y="3684893"/>
            <a:ext cx="1401361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3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21" name="Retângulo 31" descr="Forma de retângulo">
            <a:extLst>
              <a:ext uri="{FF2B5EF4-FFF2-40B4-BE49-F238E27FC236}">
                <a16:creationId xmlns:a16="http://schemas.microsoft.com/office/drawing/2014/main" xmlns="" id="{98B8BA77-4925-481F-93A8-D07826A9C50C}"/>
              </a:ext>
            </a:extLst>
          </p:cNvPr>
          <p:cNvSpPr/>
          <p:nvPr userDrawn="1"/>
        </p:nvSpPr>
        <p:spPr>
          <a:xfrm>
            <a:off x="-1" y="4252116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220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688336"/>
            <a:ext cx="5256213" cy="4169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0" y="814742"/>
            <a:ext cx="4422014" cy="619448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5346" y="3015916"/>
            <a:ext cx="4371473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486281" y="3015916"/>
            <a:ext cx="2716437" cy="478800"/>
          </a:xfrm>
        </p:spPr>
        <p:txBody>
          <a:bodyPr lIns="0" tIns="0" rIns="0" bIns="0" rtlCol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2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345" y="3585385"/>
            <a:ext cx="4371473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262C7EF8-2FB4-4ED0-A661-3328AF0A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0" y="1979605"/>
            <a:ext cx="4412151" cy="100633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2" name="Espaço Reservado para Texto 2">
            <a:extLst>
              <a:ext uri="{FF2B5EF4-FFF2-40B4-BE49-F238E27FC236}">
                <a16:creationId xmlns:a16="http://schemas.microsoft.com/office/drawing/2014/main" xmlns="" id="{8A0F49E4-92A1-4E95-B557-32CC712F2097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486281" y="3585385"/>
            <a:ext cx="4865932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7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6860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0" y="1581912"/>
            <a:ext cx="12192000" cy="52760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cxnSp>
        <p:nvCxnSpPr>
          <p:cNvPr id="7" name="Conector de Seta em Linha Reta 6">
            <a:extLst>
              <a:ext uri="{FF2B5EF4-FFF2-40B4-BE49-F238E27FC236}">
                <a16:creationId xmlns:a16="http://schemas.microsoft.com/office/drawing/2014/main" xmlns="" id="{D97EC15B-6ADB-43E7-8D3D-9CA1B60F918F}"/>
              </a:ext>
            </a:extLst>
          </p:cNvPr>
          <p:cNvCxnSpPr/>
          <p:nvPr userDrawn="1"/>
        </p:nvCxnSpPr>
        <p:spPr>
          <a:xfrm>
            <a:off x="-1" y="4642338"/>
            <a:ext cx="11731752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em Linha Reta 16">
            <a:extLst>
              <a:ext uri="{FF2B5EF4-FFF2-40B4-BE49-F238E27FC236}">
                <a16:creationId xmlns:a16="http://schemas.microsoft.com/office/drawing/2014/main" xmlns="" id="{D26D8E99-1988-42A8-9F1C-95B986DC31E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49981" y="4411980"/>
            <a:ext cx="4892040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9E7B5F5C-D6CB-40DA-9AEA-4945FD670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0305" y="29483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2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0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5E7FCEE1-8543-48D2-92BF-C15B856518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72933" y="2218387"/>
            <a:ext cx="1655064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1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1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F1D6EC72-CD23-4FB2-B57B-639BD13218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461" y="4889390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3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3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9ECFB104-72C8-4C8F-9892-D63C32BDB4C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4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4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EB1BE7C2-D7E1-44FC-9E2F-07D83234A2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96986" y="50262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5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5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CC78793E-2DD2-4C95-911F-5128AE36DF8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5289302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6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6" name="Espaço Reservado para Texto 7">
            <a:extLst>
              <a:ext uri="{FF2B5EF4-FFF2-40B4-BE49-F238E27FC236}">
                <a16:creationId xmlns:a16="http://schemas.microsoft.com/office/drawing/2014/main" xmlns="" id="{242F0CC5-5779-42DA-8794-6726B62CC7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4089581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caro</a:t>
            </a:r>
          </a:p>
        </p:txBody>
      </p:sp>
      <p:sp>
        <p:nvSpPr>
          <p:cNvPr id="31" name="Espaço Reservado para Texto 7">
            <a:extLst>
              <a:ext uri="{FF2B5EF4-FFF2-40B4-BE49-F238E27FC236}">
                <a16:creationId xmlns:a16="http://schemas.microsoft.com/office/drawing/2014/main" xmlns="" id="{A1687596-F4AA-47A2-B151-DE1D2D317A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4089581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caro</a:t>
            </a:r>
          </a:p>
        </p:txBody>
      </p:sp>
      <p:sp>
        <p:nvSpPr>
          <p:cNvPr id="33" name="Espaço Reservado para Texto 7">
            <a:extLst>
              <a:ext uri="{FF2B5EF4-FFF2-40B4-BE49-F238E27FC236}">
                <a16:creationId xmlns:a16="http://schemas.microsoft.com/office/drawing/2014/main" xmlns="" id="{70B300A8-8F26-4803-B75B-4109631B8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16416" y="6208556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conveniente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:a16="http://schemas.microsoft.com/office/drawing/2014/main" xmlns="" id="{652D52EF-59ED-4ADC-B2F9-DFFB875F5A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16416" y="1876140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conveniente</a:t>
            </a:r>
          </a:p>
        </p:txBody>
      </p:sp>
      <p:sp>
        <p:nvSpPr>
          <p:cNvPr id="35" name="Espaço Reservado para Imagem 13">
            <a:extLst>
              <a:ext uri="{FF2B5EF4-FFF2-40B4-BE49-F238E27FC236}">
                <a16:creationId xmlns:a16="http://schemas.microsoft.com/office/drawing/2014/main" xmlns="" id="{2126427F-C54E-4B7F-9641-938D9541923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013409" y="1981647"/>
            <a:ext cx="2331720" cy="539496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7864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Três Et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3703320"/>
            <a:ext cx="3528000" cy="31546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9896" y="3829204"/>
            <a:ext cx="273741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701" y="4617038"/>
            <a:ext cx="2741612" cy="1463785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xmlns="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9" y="2739982"/>
            <a:ext cx="3432374" cy="8454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E250C9FB-EE54-4D19-932C-4EF9C7CC93B4}"/>
              </a:ext>
            </a:extLst>
          </p:cNvPr>
          <p:cNvSpPr/>
          <p:nvPr userDrawn="1"/>
        </p:nvSpPr>
        <p:spPr>
          <a:xfrm>
            <a:off x="4368003" y="2944943"/>
            <a:ext cx="3510000" cy="315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0DA829CB-8433-4580-B34A-C48512DF477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813818" y="3070827"/>
            <a:ext cx="271835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2B17A0E8-5FE1-4EDB-9912-D15DE0F515CA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809623" y="3858661"/>
            <a:ext cx="2718358" cy="2077777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5F78EA48-44FB-466C-808A-654F878A2BE5}"/>
              </a:ext>
            </a:extLst>
          </p:cNvPr>
          <p:cNvSpPr/>
          <p:nvPr userDrawn="1"/>
        </p:nvSpPr>
        <p:spPr>
          <a:xfrm>
            <a:off x="7859550" y="914400"/>
            <a:ext cx="3492000" cy="4197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858E05EE-476C-464F-97E9-AB4404E1031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301247" y="1040284"/>
            <a:ext cx="2728138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3A2B7032-E785-4A36-9ADB-097498F9D0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292856" y="1828117"/>
            <a:ext cx="2731930" cy="3112371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79896" y="4348591"/>
            <a:ext cx="2741611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FF3182A3-A2A8-4CAF-9CB8-8D2AFF31639B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813818" y="3590214"/>
            <a:ext cx="2718357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xmlns="" id="{EAE2A6B1-5D4C-4E87-A1F9-92B4CC63D18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01247" y="1559671"/>
            <a:ext cx="2728138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7" name="Retângulo 30" descr="Forma de retângulo">
            <a:extLst>
              <a:ext uri="{FF2B5EF4-FFF2-40B4-BE49-F238E27FC236}">
                <a16:creationId xmlns:a16="http://schemas.microsoft.com/office/drawing/2014/main" xmlns="" id="{3FD4F881-8EF1-46B0-A01F-F145F6EA85C6}"/>
              </a:ext>
            </a:extLst>
          </p:cNvPr>
          <p:cNvSpPr/>
          <p:nvPr userDrawn="1"/>
        </p:nvSpPr>
        <p:spPr>
          <a:xfrm>
            <a:off x="0" y="2395688"/>
            <a:ext cx="727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671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48146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7819" y="2345281"/>
            <a:ext cx="4399506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:a16="http://schemas.microsoft.com/office/drawing/2014/main" xmlns="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F0C6A052-44FB-4766-A715-5F60A7AEF0A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45711" y="2345281"/>
            <a:ext cx="5078469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xmlns="" id="{68C1D2FC-82D4-4984-A285-D297EC46F0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2013" y="2998120"/>
            <a:ext cx="4818062" cy="2687637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22" name="Espaço Reservado para Conteúdo 12">
            <a:extLst>
              <a:ext uri="{FF2B5EF4-FFF2-40B4-BE49-F238E27FC236}">
                <a16:creationId xmlns:a16="http://schemas.microsoft.com/office/drawing/2014/main" xmlns="" id="{C7746309-5494-4FAF-8640-D18D81C82FC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30001" y="2998120"/>
            <a:ext cx="5122211" cy="2687637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14" name="Retângulo 17" descr="Forma de retângulo">
            <a:extLst>
              <a:ext uri="{FF2B5EF4-FFF2-40B4-BE49-F238E27FC236}">
                <a16:creationId xmlns:a16="http://schemas.microsoft.com/office/drawing/2014/main" xmlns="" id="{42F2CA37-EDD0-4C79-960F-D8E91A8352FB}"/>
              </a:ext>
            </a:extLst>
          </p:cNvPr>
          <p:cNvSpPr/>
          <p:nvPr userDrawn="1"/>
        </p:nvSpPr>
        <p:spPr>
          <a:xfrm>
            <a:off x="0" y="1347938"/>
            <a:ext cx="27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6573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74398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FBE302E7-5C2F-4624-AD0C-D1495C751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27" name="Espaço Reservado para Texto 11">
            <a:extLst>
              <a:ext uri="{FF2B5EF4-FFF2-40B4-BE49-F238E27FC236}">
                <a16:creationId xmlns:a16="http://schemas.microsoft.com/office/drawing/2014/main" xmlns="" id="{90E84C90-8C85-4EBD-A0A8-BE416170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8" name="Espaço Reservado para Texto 7">
            <a:extLst>
              <a:ext uri="{FF2B5EF4-FFF2-40B4-BE49-F238E27FC236}">
                <a16:creationId xmlns:a16="http://schemas.microsoft.com/office/drawing/2014/main" xmlns="" id="{60C2D7C7-DBCB-4597-8620-C8C9C5A76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99124C08-3E86-444D-B5D0-F3F9BB16C98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BB56B47F-3E0D-42C1-966E-767F85C6CF80}"/>
              </a:ext>
            </a:extLst>
          </p:cNvPr>
          <p:cNvSpPr/>
          <p:nvPr userDrawn="1"/>
        </p:nvSpPr>
        <p:spPr>
          <a:xfrm>
            <a:off x="0" y="4039354"/>
            <a:ext cx="12192000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2" name="Espaço Reservado para Texto 2">
            <a:extLst>
              <a:ext uri="{FF2B5EF4-FFF2-40B4-BE49-F238E27FC236}">
                <a16:creationId xmlns:a16="http://schemas.microsoft.com/office/drawing/2014/main" xmlns="" id="{0CE94E73-2035-4848-A777-57D121957C5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36" name="Espaço Reservado para Texto 11">
            <a:extLst>
              <a:ext uri="{FF2B5EF4-FFF2-40B4-BE49-F238E27FC236}">
                <a16:creationId xmlns:a16="http://schemas.microsoft.com/office/drawing/2014/main" xmlns="" id="{4D2653B7-297D-4579-B765-779B78649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:a16="http://schemas.microsoft.com/office/drawing/2014/main" xmlns="" id="{F0FDA4BB-A1AC-401D-BF49-12BA8C00A7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xmlns="" id="{201C09CA-AD2D-489D-8280-D5D5CA6F8E0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:a16="http://schemas.microsoft.com/office/drawing/2014/main" xmlns="" id="{31C95C8F-A3B1-4034-8C7E-60D92AD5A5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0" name="Espaço Reservado para Texto 11">
            <a:extLst>
              <a:ext uri="{FF2B5EF4-FFF2-40B4-BE49-F238E27FC236}">
                <a16:creationId xmlns:a16="http://schemas.microsoft.com/office/drawing/2014/main" xmlns="" id="{2D64408A-F4D2-4911-A50C-294A6E1296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1" name="Espaço Reservado para Texto 7">
            <a:extLst>
              <a:ext uri="{FF2B5EF4-FFF2-40B4-BE49-F238E27FC236}">
                <a16:creationId xmlns:a16="http://schemas.microsoft.com/office/drawing/2014/main" xmlns="" id="{714426FB-8D1F-48A3-87B1-6E44756261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:a16="http://schemas.microsoft.com/office/drawing/2014/main" xmlns="" id="{113A947D-3189-4C34-A151-25B6735B576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:a16="http://schemas.microsoft.com/office/drawing/2014/main" xmlns="" id="{8DFAD3D9-CF77-4D07-8D3C-6946F80F500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4307172"/>
            <a:ext cx="1803644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4" name="Espaço Reservado para Texto 11">
            <a:extLst>
              <a:ext uri="{FF2B5EF4-FFF2-40B4-BE49-F238E27FC236}">
                <a16:creationId xmlns:a16="http://schemas.microsoft.com/office/drawing/2014/main" xmlns="" id="{3A1A4549-1CA1-4925-A715-C3356C3B538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692262"/>
            <a:ext cx="1803644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5" name="Espaço Reservado para Texto 7">
            <a:extLst>
              <a:ext uri="{FF2B5EF4-FFF2-40B4-BE49-F238E27FC236}">
                <a16:creationId xmlns:a16="http://schemas.microsoft.com/office/drawing/2014/main" xmlns="" id="{612C4698-25FA-4C20-A9E3-847CD97AEC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6" name="Espaço Reservado para Texto 2">
            <a:extLst>
              <a:ext uri="{FF2B5EF4-FFF2-40B4-BE49-F238E27FC236}">
                <a16:creationId xmlns:a16="http://schemas.microsoft.com/office/drawing/2014/main" xmlns="" id="{24762162-855D-415D-AF6A-C44F05CE788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7" name="Espaço Reservado para Texto 2">
            <a:extLst>
              <a:ext uri="{FF2B5EF4-FFF2-40B4-BE49-F238E27FC236}">
                <a16:creationId xmlns:a16="http://schemas.microsoft.com/office/drawing/2014/main" xmlns="" id="{589D11E9-B94E-4CFA-B405-7F22D3AF9794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8" name="Espaço Reservado para Texto 11">
            <a:extLst>
              <a:ext uri="{FF2B5EF4-FFF2-40B4-BE49-F238E27FC236}">
                <a16:creationId xmlns:a16="http://schemas.microsoft.com/office/drawing/2014/main" xmlns="" id="{95BF5016-E7B0-47AC-BFE0-E776F860AF3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9" name="Espaço Reservado para Texto 7">
            <a:extLst>
              <a:ext uri="{FF2B5EF4-FFF2-40B4-BE49-F238E27FC236}">
                <a16:creationId xmlns:a16="http://schemas.microsoft.com/office/drawing/2014/main" xmlns="" id="{3228A294-7EF5-49C2-B215-AF1AC293EB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50" name="Espaço Reservado para Texto 2">
            <a:extLst>
              <a:ext uri="{FF2B5EF4-FFF2-40B4-BE49-F238E27FC236}">
                <a16:creationId xmlns:a16="http://schemas.microsoft.com/office/drawing/2014/main" xmlns="" id="{BFF32ED7-F60E-49AC-91A1-3034E8EB0B3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5129BCBD-EC3D-4652-99F1-83BD8B568FF6}"/>
              </a:ext>
            </a:extLst>
          </p:cNvPr>
          <p:cNvSpPr/>
          <p:nvPr userDrawn="1"/>
        </p:nvSpPr>
        <p:spPr>
          <a:xfrm>
            <a:off x="89729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xmlns="" id="{A2ADE57E-F0D9-4D76-B243-DAC787E66091}"/>
              </a:ext>
            </a:extLst>
          </p:cNvPr>
          <p:cNvSpPr/>
          <p:nvPr userDrawn="1"/>
        </p:nvSpPr>
        <p:spPr>
          <a:xfrm>
            <a:off x="963674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xmlns="" id="{3D8F9527-D6F7-47B7-93E6-729FA654E51A}"/>
              </a:ext>
            </a:extLst>
          </p:cNvPr>
          <p:cNvSpPr/>
          <p:nvPr userDrawn="1"/>
        </p:nvSpPr>
        <p:spPr>
          <a:xfrm>
            <a:off x="3082161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xmlns="" id="{33242D9B-895E-4D79-8BC2-6A934BD109F6}"/>
              </a:ext>
            </a:extLst>
          </p:cNvPr>
          <p:cNvSpPr/>
          <p:nvPr userDrawn="1"/>
        </p:nvSpPr>
        <p:spPr>
          <a:xfrm>
            <a:off x="5267024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xmlns="" id="{B9B79B76-7626-4584-AE9A-4CDF7F0F6430}"/>
              </a:ext>
            </a:extLst>
          </p:cNvPr>
          <p:cNvSpPr/>
          <p:nvPr userDrawn="1"/>
        </p:nvSpPr>
        <p:spPr>
          <a:xfrm>
            <a:off x="7451887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:a16="http://schemas.microsoft.com/office/drawing/2014/main" xmlns="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5" name="Retângulo 27" descr="Forma de retângulo">
            <a:extLst>
              <a:ext uri="{FF2B5EF4-FFF2-40B4-BE49-F238E27FC236}">
                <a16:creationId xmlns:a16="http://schemas.microsoft.com/office/drawing/2014/main" xmlns="" id="{DE069B8B-CA4A-46A5-901F-F2C7F60C0C24}"/>
              </a:ext>
            </a:extLst>
          </p:cNvPr>
          <p:cNvSpPr/>
          <p:nvPr userDrawn="1"/>
        </p:nvSpPr>
        <p:spPr>
          <a:xfrm>
            <a:off x="-2" y="1525500"/>
            <a:ext cx="81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5922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abela 6">
            <a:extLst>
              <a:ext uri="{FF2B5EF4-FFF2-40B4-BE49-F238E27FC236}">
                <a16:creationId xmlns:a16="http://schemas.microsoft.com/office/drawing/2014/main" xmlns="" id="{71531890-A142-4CE0-8BD5-856FACD08E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656217" y="404813"/>
            <a:ext cx="5673771" cy="56530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tabela</a:t>
            </a:r>
            <a:endParaRPr lang="pt-BR" noProof="0" dirty="0"/>
          </a:p>
        </p:txBody>
      </p:sp>
      <p:sp>
        <p:nvSpPr>
          <p:cNvPr id="10" name="Retângulo 8" descr="Forma de retângulo">
            <a:extLst>
              <a:ext uri="{FF2B5EF4-FFF2-40B4-BE49-F238E27FC236}">
                <a16:creationId xmlns:a16="http://schemas.microsoft.com/office/drawing/2014/main" xmlns="" id="{B429AA89-05C8-451C-B390-2E809555BA84}"/>
              </a:ext>
            </a:extLst>
          </p:cNvPr>
          <p:cNvSpPr/>
          <p:nvPr userDrawn="1"/>
        </p:nvSpPr>
        <p:spPr>
          <a:xfrm>
            <a:off x="0" y="3341010"/>
            <a:ext cx="325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178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FEBCE1DF-09FE-457A-9D5E-E7A8E0F5E7AA}"/>
              </a:ext>
            </a:extLst>
          </p:cNvPr>
          <p:cNvSpPr/>
          <p:nvPr userDrawn="1"/>
        </p:nvSpPr>
        <p:spPr>
          <a:xfrm>
            <a:off x="3956795" y="301179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90508111-4A36-4CF7-86F5-0AD3FDEEDDDF}"/>
              </a:ext>
            </a:extLst>
          </p:cNvPr>
          <p:cNvSpPr/>
          <p:nvPr userDrawn="1"/>
        </p:nvSpPr>
        <p:spPr>
          <a:xfrm>
            <a:off x="9066213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5C4E182D-C697-44DF-A090-F131D0302405}"/>
              </a:ext>
            </a:extLst>
          </p:cNvPr>
          <p:cNvSpPr/>
          <p:nvPr userDrawn="1"/>
        </p:nvSpPr>
        <p:spPr>
          <a:xfrm>
            <a:off x="6511504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4812501"/>
            <a:ext cx="2939721" cy="668619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2764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xmlns="" id="{563FB6CB-7DC7-42AB-937B-FACFE1A28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213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56795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:a16="http://schemas.microsoft.com/office/drawing/2014/main" xmlns="" id="{D86E9819-052E-4932-AD4D-2E6844D40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11504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xmlns="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6537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19" name="Espaço Reservado para Texto 17">
            <a:extLst>
              <a:ext uri="{FF2B5EF4-FFF2-40B4-BE49-F238E27FC236}">
                <a16:creationId xmlns:a16="http://schemas.microsoft.com/office/drawing/2014/main" xmlns="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7139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0" name="Espaço Reservado para Texto 17">
            <a:extLst>
              <a:ext uri="{FF2B5EF4-FFF2-40B4-BE49-F238E27FC236}">
                <a16:creationId xmlns:a16="http://schemas.microsoft.com/office/drawing/2014/main" xmlns="" id="{879156B3-E019-4A41-8242-F0D70D502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7139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17">
            <a:extLst>
              <a:ext uri="{FF2B5EF4-FFF2-40B4-BE49-F238E27FC236}">
                <a16:creationId xmlns:a16="http://schemas.microsoft.com/office/drawing/2014/main" xmlns="" id="{CB3B3928-67D4-498A-9DED-4FF10BE1A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1246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5" name="Espaço Reservado para Texto 17">
            <a:extLst>
              <a:ext uri="{FF2B5EF4-FFF2-40B4-BE49-F238E27FC236}">
                <a16:creationId xmlns:a16="http://schemas.microsoft.com/office/drawing/2014/main" xmlns="" id="{8464C0AB-BE10-429A-A453-247A538F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848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6" name="Espaço Reservado para Texto 17">
            <a:extLst>
              <a:ext uri="{FF2B5EF4-FFF2-40B4-BE49-F238E27FC236}">
                <a16:creationId xmlns:a16="http://schemas.microsoft.com/office/drawing/2014/main" xmlns="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41848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17">
            <a:extLst>
              <a:ext uri="{FF2B5EF4-FFF2-40B4-BE49-F238E27FC236}">
                <a16:creationId xmlns:a16="http://schemas.microsoft.com/office/drawing/2014/main" xmlns="" id="{ACFBCF6D-5E27-4808-BA1C-6F72DDAAC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5955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8" name="Espaço Reservado para Texto 17">
            <a:extLst>
              <a:ext uri="{FF2B5EF4-FFF2-40B4-BE49-F238E27FC236}">
                <a16:creationId xmlns:a16="http://schemas.microsoft.com/office/drawing/2014/main" xmlns="" id="{8755E469-9B43-406E-BB68-F691A4DF4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6557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:a16="http://schemas.microsoft.com/office/drawing/2014/main" xmlns="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6557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0" name="Retângulo 13" descr="Forma de retângulo">
            <a:extLst>
              <a:ext uri="{FF2B5EF4-FFF2-40B4-BE49-F238E27FC236}">
                <a16:creationId xmlns:a16="http://schemas.microsoft.com/office/drawing/2014/main" xmlns="" id="{4FBD15D4-B1D1-4D03-9259-CE4D7AA955DF}"/>
              </a:ext>
            </a:extLst>
          </p:cNvPr>
          <p:cNvSpPr/>
          <p:nvPr userDrawn="1"/>
        </p:nvSpPr>
        <p:spPr>
          <a:xfrm>
            <a:off x="-1" y="4461207"/>
            <a:ext cx="26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8957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:a16="http://schemas.microsoft.com/office/drawing/2014/main" xmlns="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xmlns="" id="{F07EA497-80B1-41E2-8E50-4193B3DBB4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xmlns="" id="{FEA39902-3138-4686-85B5-3FE813B7BD36}"/>
              </a:ext>
            </a:extLst>
          </p:cNvPr>
          <p:cNvSpPr/>
          <p:nvPr userDrawn="1"/>
        </p:nvSpPr>
        <p:spPr>
          <a:xfrm>
            <a:off x="1798320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:a16="http://schemas.microsoft.com/office/drawing/2014/main" xmlns="" id="{7D767E78-191D-404C-98CB-C65C651DC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:a16="http://schemas.microsoft.com/office/drawing/2014/main" xmlns="" id="{6474358B-E609-4F26-8A11-64E0DC41AD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:a16="http://schemas.microsoft.com/office/drawing/2014/main" xmlns="" id="{75335C46-548C-42F2-89FC-909F3B24282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xmlns="" id="{166A588B-BA73-49FD-9E1E-1F1C51FD3850}"/>
              </a:ext>
            </a:extLst>
          </p:cNvPr>
          <p:cNvSpPr/>
          <p:nvPr userDrawn="1"/>
        </p:nvSpPr>
        <p:spPr>
          <a:xfrm>
            <a:off x="8937529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:a16="http://schemas.microsoft.com/office/drawing/2014/main" xmlns="" id="{15790237-9A5F-4A9F-A5BB-E4FF0712C5E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:a16="http://schemas.microsoft.com/office/drawing/2014/main" xmlns="" id="{A0554067-4F62-4CE7-AF48-55BBD708AC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Imagem 7">
            <a:extLst>
              <a:ext uri="{FF2B5EF4-FFF2-40B4-BE49-F238E27FC236}">
                <a16:creationId xmlns:a16="http://schemas.microsoft.com/office/drawing/2014/main" xmlns="" id="{AA1B0DE9-602F-4ECB-AF1E-00D45491BC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xmlns="" id="{343DD23D-9D79-4667-BB9E-A3A54505AEDA}"/>
              </a:ext>
            </a:extLst>
          </p:cNvPr>
          <p:cNvSpPr/>
          <p:nvPr userDrawn="1"/>
        </p:nvSpPr>
        <p:spPr>
          <a:xfrm>
            <a:off x="5364036" y="3126698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7">
            <a:extLst>
              <a:ext uri="{FF2B5EF4-FFF2-40B4-BE49-F238E27FC236}">
                <a16:creationId xmlns:a16="http://schemas.microsoft.com/office/drawing/2014/main" xmlns="" id="{FFDAE67E-CF93-4600-BFAE-AF6B317A9EB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8" name="Espaço Reservado para Texto 17">
            <a:extLst>
              <a:ext uri="{FF2B5EF4-FFF2-40B4-BE49-F238E27FC236}">
                <a16:creationId xmlns:a16="http://schemas.microsoft.com/office/drawing/2014/main" xmlns="" id="{0F0E3D9A-B0CE-4BF9-A274-1FB704C416E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9" name="Espaço Reservado para Imagem 7">
            <a:extLst>
              <a:ext uri="{FF2B5EF4-FFF2-40B4-BE49-F238E27FC236}">
                <a16:creationId xmlns:a16="http://schemas.microsoft.com/office/drawing/2014/main" xmlns="" id="{36B2F594-9AB1-4C33-86BE-4732609D6B0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278466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xmlns="" id="{17FB6684-D013-48BC-9926-29E0BCA889B1}"/>
              </a:ext>
            </a:extLst>
          </p:cNvPr>
          <p:cNvSpPr/>
          <p:nvPr userDrawn="1"/>
        </p:nvSpPr>
        <p:spPr>
          <a:xfrm>
            <a:off x="2238586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1" name="Espaço Reservado para Texto 17">
            <a:extLst>
              <a:ext uri="{FF2B5EF4-FFF2-40B4-BE49-F238E27FC236}">
                <a16:creationId xmlns:a16="http://schemas.microsoft.com/office/drawing/2014/main" xmlns="" id="{EECC50BE-82E8-4ECC-B642-5C11A927A7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61519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4</a:t>
            </a:r>
          </a:p>
        </p:txBody>
      </p:sp>
      <p:sp>
        <p:nvSpPr>
          <p:cNvPr id="72" name="Espaço Reservado para Texto 17">
            <a:extLst>
              <a:ext uri="{FF2B5EF4-FFF2-40B4-BE49-F238E27FC236}">
                <a16:creationId xmlns:a16="http://schemas.microsoft.com/office/drawing/2014/main" xmlns="" id="{4D96D406-D0F6-4E2D-BAE8-7B011D620F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63098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3" name="Espaço Reservado para Imagem 7">
            <a:extLst>
              <a:ext uri="{FF2B5EF4-FFF2-40B4-BE49-F238E27FC236}">
                <a16:creationId xmlns:a16="http://schemas.microsoft.com/office/drawing/2014/main" xmlns="" id="{5668E7D0-A78F-45EC-BEC4-CAB0E6F96F3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417675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xmlns="" id="{E02DAEE6-8B1C-4222-949F-830F7C3A4E16}"/>
              </a:ext>
            </a:extLst>
          </p:cNvPr>
          <p:cNvSpPr/>
          <p:nvPr userDrawn="1"/>
        </p:nvSpPr>
        <p:spPr>
          <a:xfrm>
            <a:off x="9377795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5" name="Espaço Reservado para Texto 17">
            <a:extLst>
              <a:ext uri="{FF2B5EF4-FFF2-40B4-BE49-F238E27FC236}">
                <a16:creationId xmlns:a16="http://schemas.microsoft.com/office/drawing/2014/main" xmlns="" id="{3CE9A073-35B5-4F1C-85E3-4BB12A5F43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500728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6</a:t>
            </a:r>
          </a:p>
        </p:txBody>
      </p:sp>
      <p:sp>
        <p:nvSpPr>
          <p:cNvPr id="76" name="Espaço Reservado para Texto 17">
            <a:extLst>
              <a:ext uri="{FF2B5EF4-FFF2-40B4-BE49-F238E27FC236}">
                <a16:creationId xmlns:a16="http://schemas.microsoft.com/office/drawing/2014/main" xmlns="" id="{F7309B33-C344-4C68-8156-822D38F4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02307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7" name="Espaço Reservado para Imagem 7">
            <a:extLst>
              <a:ext uri="{FF2B5EF4-FFF2-40B4-BE49-F238E27FC236}">
                <a16:creationId xmlns:a16="http://schemas.microsoft.com/office/drawing/2014/main" xmlns="" id="{D6B0782E-8C48-4FC4-B086-A5606E01F5DB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44182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xmlns="" id="{F8A195F5-3125-484A-954D-EB0E743F6947}"/>
              </a:ext>
            </a:extLst>
          </p:cNvPr>
          <p:cNvSpPr/>
          <p:nvPr userDrawn="1"/>
        </p:nvSpPr>
        <p:spPr>
          <a:xfrm>
            <a:off x="5804302" y="4316113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9" name="Espaço Reservado para Texto 17">
            <a:extLst>
              <a:ext uri="{FF2B5EF4-FFF2-40B4-BE49-F238E27FC236}">
                <a16:creationId xmlns:a16="http://schemas.microsoft.com/office/drawing/2014/main" xmlns="" id="{428D2D4B-ED0B-40E0-9ECD-C95A1903990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27235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5</a:t>
            </a:r>
          </a:p>
        </p:txBody>
      </p:sp>
      <p:sp>
        <p:nvSpPr>
          <p:cNvPr id="80" name="Espaço Reservado para Texto 17">
            <a:extLst>
              <a:ext uri="{FF2B5EF4-FFF2-40B4-BE49-F238E27FC236}">
                <a16:creationId xmlns:a16="http://schemas.microsoft.com/office/drawing/2014/main" xmlns="" id="{35125C72-EAD5-4723-BBD0-6B22FA07855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28814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33" name="Retângulo 63" descr="Forma de retângulo">
            <a:extLst>
              <a:ext uri="{FF2B5EF4-FFF2-40B4-BE49-F238E27FC236}">
                <a16:creationId xmlns:a16="http://schemas.microsoft.com/office/drawing/2014/main" xmlns="" id="{ACFA1245-86BF-45AA-B492-5CE7275AFF80}"/>
              </a:ext>
            </a:extLst>
          </p:cNvPr>
          <p:cNvSpPr/>
          <p:nvPr userDrawn="1"/>
        </p:nvSpPr>
        <p:spPr>
          <a:xfrm>
            <a:off x="0" y="1516317"/>
            <a:ext cx="87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180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5"/>
            <a:ext cx="5879592" cy="2113385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xmlns="" id="{C5CBDFFE-A853-4C67-8FC4-53F81449E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158018"/>
            <a:ext cx="5879592" cy="899882"/>
          </a:xfrm>
          <a:solidFill>
            <a:schemeClr val="tx1"/>
          </a:solidFill>
        </p:spPr>
        <p:txBody>
          <a:bodyPr lIns="432000" tIns="144000" rIns="144000" bIns="144000" rtlCol="0" anchor="ctr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6000">
                <a:solidFill>
                  <a:schemeClr val="bg2"/>
                </a:solidFill>
                <a:latin typeface="+mj-lt"/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ABA6C74E-3778-471F-9477-D823F7D6A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:a16="http://schemas.microsoft.com/office/drawing/2014/main" xmlns="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808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Gráfico de Pizz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62258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xmlns="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8" y="2739982"/>
            <a:ext cx="6097341" cy="76154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2258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xmlns="" id="{D9061FDA-6F12-4C6E-8374-F8ED0FF2932A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6959600" y="765175"/>
            <a:ext cx="4370388" cy="510063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gráfico</a:t>
            </a:r>
            <a:endParaRPr lang="pt-BR" noProof="0" dirty="0"/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3C89AD31-EDB3-409A-BB3D-9A2263EA5F9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869583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5ECE7C29-B0CF-4459-9010-99944A9D372B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869583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xmlns="" id="{FAA503CE-740E-471A-BE66-70EF1E5ED0D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874046" y="4106224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4" name="Espaço Reservado para Texto 2">
            <a:extLst>
              <a:ext uri="{FF2B5EF4-FFF2-40B4-BE49-F238E27FC236}">
                <a16:creationId xmlns:a16="http://schemas.microsoft.com/office/drawing/2014/main" xmlns="" id="{8ABC95E5-FC26-42BE-B500-AFB5F7AA358F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874046" y="4467585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6" name="Espaço Reservado para Texto 2">
            <a:extLst>
              <a:ext uri="{FF2B5EF4-FFF2-40B4-BE49-F238E27FC236}">
                <a16:creationId xmlns:a16="http://schemas.microsoft.com/office/drawing/2014/main" xmlns="" id="{E3D6BF30-B139-4A44-8D70-E8B58153D59D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62258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7" name="Espaço Reservado para Texto 2">
            <a:extLst>
              <a:ext uri="{FF2B5EF4-FFF2-40B4-BE49-F238E27FC236}">
                <a16:creationId xmlns:a16="http://schemas.microsoft.com/office/drawing/2014/main" xmlns="" id="{EDC5F966-21F2-4236-8AE2-F83B8916800F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62258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:a16="http://schemas.microsoft.com/office/drawing/2014/main" xmlns="" id="{F9094085-3B39-4A4F-B421-083BD603E08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869583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0" name="Espaço Reservado para Texto 2">
            <a:extLst>
              <a:ext uri="{FF2B5EF4-FFF2-40B4-BE49-F238E27FC236}">
                <a16:creationId xmlns:a16="http://schemas.microsoft.com/office/drawing/2014/main" xmlns="" id="{E87EE246-B30D-4246-BBE0-0BC8EBA9925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69583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:a16="http://schemas.microsoft.com/office/drawing/2014/main" xmlns="" id="{72833A53-1031-4E59-BB69-C21555C45940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874046" y="5114637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:a16="http://schemas.microsoft.com/office/drawing/2014/main" xmlns="" id="{6898A319-33AA-48F0-9D9D-2196528CD25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874046" y="5475998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28" name="Retângulo 25" descr="Forma de retângulo">
            <a:extLst>
              <a:ext uri="{FF2B5EF4-FFF2-40B4-BE49-F238E27FC236}">
                <a16:creationId xmlns:a16="http://schemas.microsoft.com/office/drawing/2014/main" xmlns="" id="{536DDC95-2245-400E-87D9-78ACE3EB0369}"/>
              </a:ext>
            </a:extLst>
          </p:cNvPr>
          <p:cNvSpPr/>
          <p:nvPr userDrawn="1"/>
        </p:nvSpPr>
        <p:spPr>
          <a:xfrm>
            <a:off x="1" y="2374094"/>
            <a:ext cx="484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600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04545"/>
            <a:ext cx="5267789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614" y="3148026"/>
            <a:ext cx="52762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34740" y="3880032"/>
            <a:ext cx="5536134" cy="2025307"/>
          </a:xfrm>
        </p:spPr>
        <p:txBody>
          <a:bodyPr lIns="0" tIns="0" rIns="0" bIns="0" rtlCol="0" anchor="t" anchorCtr="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7325" cy="58293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9" descr="Forma de retângulo">
            <a:extLst>
              <a:ext uri="{FF2B5EF4-FFF2-40B4-BE49-F238E27FC236}">
                <a16:creationId xmlns:a16="http://schemas.microsoft.com/office/drawing/2014/main" xmlns="" id="{64F4FFEA-1C3D-4C3A-895A-590F2E29B849}"/>
              </a:ext>
            </a:extLst>
          </p:cNvPr>
          <p:cNvSpPr/>
          <p:nvPr userDrawn="1"/>
        </p:nvSpPr>
        <p:spPr>
          <a:xfrm>
            <a:off x="5267325" y="2815120"/>
            <a:ext cx="28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8596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9E029D3-A2D2-4959-AD45-2926DF4C67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9A919AF-E573-4B3C-8E98-F501EABA1B1B}"/>
              </a:ext>
            </a:extLst>
          </p:cNvPr>
          <p:cNvSpPr/>
          <p:nvPr userDrawn="1"/>
        </p:nvSpPr>
        <p:spPr>
          <a:xfrm>
            <a:off x="4108011" y="765175"/>
            <a:ext cx="3990525" cy="1756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Retângulo 18" descr="Forma de retângulo">
            <a:extLst>
              <a:ext uri="{FF2B5EF4-FFF2-40B4-BE49-F238E27FC236}">
                <a16:creationId xmlns:a16="http://schemas.microsoft.com/office/drawing/2014/main" xmlns="" id="{456AD312-1A1E-4043-B08C-1410D3EDEC27}"/>
              </a:ext>
            </a:extLst>
          </p:cNvPr>
          <p:cNvSpPr/>
          <p:nvPr userDrawn="1"/>
        </p:nvSpPr>
        <p:spPr>
          <a:xfrm>
            <a:off x="-1" y="5262290"/>
            <a:ext cx="12191999" cy="777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521329"/>
            <a:ext cx="4005072" cy="2740961"/>
          </a:xfrm>
          <a:solidFill>
            <a:schemeClr val="tx1"/>
          </a:solidFill>
        </p:spPr>
        <p:txBody>
          <a:bodyPr tIns="72000" rIns="72000" bIns="792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MUITO</a:t>
            </a:r>
            <a:br>
              <a:rPr lang="pt-BR" noProof="0" dirty="0"/>
            </a:br>
            <a:r>
              <a:rPr lang="pt-BR" noProof="0" dirty="0"/>
              <a:t>OBRIGADO!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1338610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81ACAC3-4604-4C09-A60E-353A71E93E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8038" y="4541163"/>
            <a:ext cx="3038475" cy="590550"/>
          </a:xfrm>
        </p:spPr>
        <p:txBody>
          <a:bodyPr rtlCol="0"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August </a:t>
            </a:r>
            <a:r>
              <a:rPr lang="pt-BR" noProof="0" dirty="0" err="1"/>
              <a:t>Bergqvist</a:t>
            </a:r>
            <a:endParaRPr lang="pt-BR" noProof="0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67AD3B8E-A11F-4EAE-94E5-5A918EEFB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557" y="5378325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Telefone:</a:t>
            </a:r>
          </a:p>
        </p:txBody>
      </p:sp>
      <p:sp>
        <p:nvSpPr>
          <p:cNvPr id="15" name="Espaço Reservado para Texto 16">
            <a:extLst>
              <a:ext uri="{FF2B5EF4-FFF2-40B4-BE49-F238E27FC236}">
                <a16:creationId xmlns:a16="http://schemas.microsoft.com/office/drawing/2014/main" xmlns="" id="{4C7CDA87-1949-494C-94DB-E500247384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8557" y="5658102"/>
            <a:ext cx="2858011" cy="28010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678-555-0177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:a16="http://schemas.microsoft.com/office/drawing/2014/main" xmlns="" id="{8D20ADC7-EE42-4D0E-B17A-883FE693D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8011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 err="1"/>
              <a:t>Email</a:t>
            </a:r>
            <a:r>
              <a:rPr lang="pt-BR" noProof="0" dirty="0"/>
              <a:t>: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xmlns="" id="{AD9FFFDD-8708-4CDD-974F-8A022BB26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8011" y="5657711"/>
            <a:ext cx="3684587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bergqvist@vanarsdelltd.com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:a16="http://schemas.microsoft.com/office/drawing/2014/main" xmlns="" id="{CDE37318-4A32-4233-997C-CE244B16F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8536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Site:</a:t>
            </a:r>
          </a:p>
        </p:txBody>
      </p:sp>
      <p:sp>
        <p:nvSpPr>
          <p:cNvPr id="19" name="Espaço Reservado para Texto 16">
            <a:extLst>
              <a:ext uri="{FF2B5EF4-FFF2-40B4-BE49-F238E27FC236}">
                <a16:creationId xmlns:a16="http://schemas.microsoft.com/office/drawing/2014/main" xmlns="" id="{1F818617-24CC-4E07-ABE4-A23E89FC13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8536" y="5657711"/>
            <a:ext cx="3240000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www.vanasdelltd.com</a:t>
            </a:r>
          </a:p>
        </p:txBody>
      </p:sp>
      <p:sp>
        <p:nvSpPr>
          <p:cNvPr id="21" name="Retângulo 12" descr="Forma de retângulo">
            <a:extLst>
              <a:ext uri="{FF2B5EF4-FFF2-40B4-BE49-F238E27FC236}">
                <a16:creationId xmlns:a16="http://schemas.microsoft.com/office/drawing/2014/main" xmlns="" id="{F63A6226-0829-4BFB-805E-8B463D763BD0}"/>
              </a:ext>
            </a:extLst>
          </p:cNvPr>
          <p:cNvSpPr/>
          <p:nvPr userDrawn="1"/>
        </p:nvSpPr>
        <p:spPr>
          <a:xfrm>
            <a:off x="5027194" y="2320161"/>
            <a:ext cx="71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0573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o Apê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7B528C4-392E-41C2-861C-D3DC218489B8}"/>
              </a:ext>
            </a:extLst>
          </p:cNvPr>
          <p:cNvSpPr/>
          <p:nvPr userDrawn="1"/>
        </p:nvSpPr>
        <p:spPr>
          <a:xfrm>
            <a:off x="3919728" y="1"/>
            <a:ext cx="4352544" cy="229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2299716"/>
          </a:xfrm>
          <a:noFill/>
        </p:spPr>
        <p:txBody>
          <a:bodyPr lIns="0" tIns="68400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9" name="Retângulo 8" descr="Forma de retângulo">
            <a:extLst>
              <a:ext uri="{FF2B5EF4-FFF2-40B4-BE49-F238E27FC236}">
                <a16:creationId xmlns:a16="http://schemas.microsoft.com/office/drawing/2014/main" xmlns="" id="{7427677C-C3DE-49C7-84BE-71D9DB22D7F2}"/>
              </a:ext>
            </a:extLst>
          </p:cNvPr>
          <p:cNvSpPr/>
          <p:nvPr userDrawn="1"/>
        </p:nvSpPr>
        <p:spPr>
          <a:xfrm>
            <a:off x="4868562" y="1548553"/>
            <a:ext cx="732343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8171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Comentá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07217"/>
            <a:ext cx="5679831" cy="606677"/>
          </a:xfrm>
        </p:spPr>
        <p:txBody>
          <a:bodyPr lIns="0" tIns="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5" name="Espaço Reservado para Imagem 7">
            <a:extLst>
              <a:ext uri="{FF2B5EF4-FFF2-40B4-BE49-F238E27FC236}">
                <a16:creationId xmlns:a16="http://schemas.microsoft.com/office/drawing/2014/main" xmlns="" id="{152EDA90-0CC6-4B73-9282-68EB15F1A49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Espaço Reservado para Texto 17">
            <a:extLst>
              <a:ext uri="{FF2B5EF4-FFF2-40B4-BE49-F238E27FC236}">
                <a16:creationId xmlns:a16="http://schemas.microsoft.com/office/drawing/2014/main" xmlns="" id="{CB94CB14-CAFC-4576-85C2-5FE8C5FAC8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57" name="Espaço Reservado para Texto 17">
            <a:extLst>
              <a:ext uri="{FF2B5EF4-FFF2-40B4-BE49-F238E27FC236}">
                <a16:creationId xmlns:a16="http://schemas.microsoft.com/office/drawing/2014/main" xmlns="" id="{E2FAB85F-45F7-47E2-AB0A-6B37853139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58" name="Espaço Reservado para Imagem 7">
            <a:extLst>
              <a:ext uri="{FF2B5EF4-FFF2-40B4-BE49-F238E27FC236}">
                <a16:creationId xmlns:a16="http://schemas.microsoft.com/office/drawing/2014/main" xmlns="" id="{9D546B0D-E7A6-4E09-A1E7-4D5FFF42AB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:a16="http://schemas.microsoft.com/office/drawing/2014/main" xmlns="" id="{BB7C7924-7CD4-4A42-9820-18C41FD725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:a16="http://schemas.microsoft.com/office/drawing/2014/main" xmlns="" id="{16EDFFF7-6CB3-47B7-B8FF-4AD51EBB5F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:a16="http://schemas.microsoft.com/office/drawing/2014/main" xmlns="" id="{998C45EE-D467-409F-8315-0F7C3F55116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:a16="http://schemas.microsoft.com/office/drawing/2014/main" xmlns="" id="{A51F22CB-38F0-4351-97D5-2D8EAFB4F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:a16="http://schemas.microsoft.com/office/drawing/2014/main" xmlns="" id="{A766E770-E9C2-42A0-B447-1B804F2A2F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Texto 8">
            <a:extLst>
              <a:ext uri="{FF2B5EF4-FFF2-40B4-BE49-F238E27FC236}">
                <a16:creationId xmlns:a16="http://schemas.microsoft.com/office/drawing/2014/main" xmlns="" id="{1174E98C-B520-4B09-B2E4-AA73B46C6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5313"/>
            <a:ext cx="3529013" cy="2578100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xmlns="" id="{129C8CAB-8459-47A3-A66A-8D12B810225F}"/>
              </a:ext>
            </a:extLst>
          </p:cNvPr>
          <p:cNvSpPr/>
          <p:nvPr userDrawn="1"/>
        </p:nvSpPr>
        <p:spPr>
          <a:xfrm>
            <a:off x="4368002" y="2414016"/>
            <a:ext cx="3529011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1">
            <a:extLst>
              <a:ext uri="{FF2B5EF4-FFF2-40B4-BE49-F238E27FC236}">
                <a16:creationId xmlns:a16="http://schemas.microsoft.com/office/drawing/2014/main" xmlns="" id="{6F2EC285-6BFE-478F-A272-ED692974D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688" y="2400300"/>
            <a:ext cx="3529012" cy="2043113"/>
          </a:xfrm>
        </p:spPr>
        <p:txBody>
          <a:bodyPr lIns="288000" tIns="288000" rIns="288000" bIns="288000" rtlCol="0"/>
          <a:lstStyle>
            <a:lvl1pPr marL="0" indent="0"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4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8" name="Espaço Reservado para Texto 8">
            <a:extLst>
              <a:ext uri="{FF2B5EF4-FFF2-40B4-BE49-F238E27FC236}">
                <a16:creationId xmlns:a16="http://schemas.microsoft.com/office/drawing/2014/main" xmlns="" id="{C67992FA-0F54-4DA6-AACA-039E6E09D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6700" y="2212277"/>
            <a:ext cx="3467102" cy="2231136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Retângulo 18" descr="Forma de retângulo">
            <a:extLst>
              <a:ext uri="{FF2B5EF4-FFF2-40B4-BE49-F238E27FC236}">
                <a16:creationId xmlns:a16="http://schemas.microsoft.com/office/drawing/2014/main" xmlns="" id="{B791C558-0522-446C-B7FE-6CCCB2676E89}"/>
              </a:ext>
            </a:extLst>
          </p:cNvPr>
          <p:cNvSpPr/>
          <p:nvPr userDrawn="1"/>
        </p:nvSpPr>
        <p:spPr>
          <a:xfrm>
            <a:off x="4390248" y="1373103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1058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Estudo de C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36831"/>
            <a:ext cx="2939721" cy="184428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5197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17">
            <a:extLst>
              <a:ext uri="{FF2B5EF4-FFF2-40B4-BE49-F238E27FC236}">
                <a16:creationId xmlns:a16="http://schemas.microsoft.com/office/drawing/2014/main" xmlns="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7325" y="1588458"/>
            <a:ext cx="6084888" cy="2118127"/>
          </a:xfrm>
        </p:spPr>
        <p:txBody>
          <a:bodyPr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:a16="http://schemas.microsoft.com/office/drawing/2014/main" xmlns="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67325" y="3932556"/>
            <a:ext cx="6084888" cy="1548563"/>
          </a:xfrm>
        </p:spPr>
        <p:txBody>
          <a:bodyPr rtlCol="0">
            <a:noAutofit/>
          </a:bodyPr>
          <a:lstStyle>
            <a:lvl1pPr marL="216000" indent="-216000" algn="l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Retângulo 9" descr="Forma de retângulo">
            <a:extLst>
              <a:ext uri="{FF2B5EF4-FFF2-40B4-BE49-F238E27FC236}">
                <a16:creationId xmlns:a16="http://schemas.microsoft.com/office/drawing/2014/main" xmlns="" id="{BAFA4FEF-7A90-4960-976C-29791A7BE2C2}"/>
              </a:ext>
            </a:extLst>
          </p:cNvPr>
          <p:cNvSpPr/>
          <p:nvPr userDrawn="1"/>
        </p:nvSpPr>
        <p:spPr>
          <a:xfrm>
            <a:off x="0" y="3292402"/>
            <a:ext cx="487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9926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Móvel e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:a16="http://schemas.microsoft.com/office/drawing/2014/main" xmlns="" id="{9FF20888-4CCD-4546-BBEE-8012B7FF897A}"/>
              </a:ext>
            </a:extLst>
          </p:cNvPr>
          <p:cNvSpPr/>
          <p:nvPr userDrawn="1"/>
        </p:nvSpPr>
        <p:spPr>
          <a:xfrm>
            <a:off x="862258" y="2808480"/>
            <a:ext cx="1132974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4338E56-892A-4A7D-A723-312505412F26}"/>
              </a:ext>
            </a:extLst>
          </p:cNvPr>
          <p:cNvSpPr/>
          <p:nvPr userDrawn="1"/>
        </p:nvSpPr>
        <p:spPr>
          <a:xfrm>
            <a:off x="6757260" y="636516"/>
            <a:ext cx="3291840" cy="5522976"/>
          </a:xfrm>
          <a:prstGeom prst="rect">
            <a:avLst/>
          </a:prstGeom>
          <a:blipFill>
            <a:blip r:embed="rId2"/>
            <a:stretch>
              <a:fillRect l="-1125" r="-1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4111" y="1485605"/>
            <a:ext cx="2075688" cy="3639312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9175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:a16="http://schemas.microsoft.com/office/drawing/2014/main" xmlns="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36BBECC5-64BD-44F1-A950-4C2D9B61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2" y="5296342"/>
            <a:ext cx="4005073" cy="1561658"/>
          </a:xfr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algn="ctr" rtl="0">
              <a:spcBef>
                <a:spcPts val="600"/>
              </a:spcBef>
            </a:pPr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4007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6"/>
            <a:ext cx="5879592" cy="2136164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:a16="http://schemas.microsoft.com/office/drawing/2014/main" xmlns="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7DCA489B-C5F7-4E9C-B3E3-881B0B99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5165559"/>
            <a:ext cx="5879592" cy="892341"/>
          </a:xfrm>
          <a:solidFill>
            <a:schemeClr val="tx1"/>
          </a:solidFill>
        </p:spPr>
        <p:txBody>
          <a:bodyPr vert="horz" lIns="432000" tIns="144000" rIns="144000" bIns="144000" rtlCol="0" anchor="ctr" anchorCtr="0">
            <a:normAutofit/>
          </a:bodyPr>
          <a:lstStyle>
            <a:lvl1pPr marL="0" indent="0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rtl="0">
              <a:lnSpc>
                <a:spcPct val="85000"/>
              </a:lnSpc>
              <a:spcBef>
                <a:spcPts val="0"/>
              </a:spcBef>
            </a:pPr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8907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xmlns="" id="{19C5C32A-5788-45B9-9EE4-6043A12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88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219392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937409"/>
            <a:ext cx="4412151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58722" y="4669416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6103084" cy="48006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22" descr="Forma de retângulo">
            <a:extLst>
              <a:ext uri="{FF2B5EF4-FFF2-40B4-BE49-F238E27FC236}">
                <a16:creationId xmlns:a16="http://schemas.microsoft.com/office/drawing/2014/main" xmlns="" id="{7BAA7414-D7E1-4BB4-98C3-E169FD560880}"/>
              </a:ext>
            </a:extLst>
          </p:cNvPr>
          <p:cNvSpPr/>
          <p:nvPr userDrawn="1"/>
        </p:nvSpPr>
        <p:spPr>
          <a:xfrm>
            <a:off x="6102067" y="3654638"/>
            <a:ext cx="358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845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xmlns="" id="{10D7E270-C747-45FB-A97F-14B73F53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63B39A0C-6C9B-424E-B638-435C971B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1766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xmlns="" id="{850A0897-12BD-44B8-A42A-3A5C2AF4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xmlns="" id="{FB3B52FC-6C01-4691-8A4C-515E4AD91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5405"/>
            <a:ext cx="5183188" cy="629019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2" name="Espaço reservado para conteúdo 5">
            <a:extLst>
              <a:ext uri="{FF2B5EF4-FFF2-40B4-BE49-F238E27FC236}">
                <a16:creationId xmlns:a16="http://schemas.microsoft.com/office/drawing/2014/main" xmlns="" id="{7A7E6861-785E-404A-A922-8C16D9A3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xmlns="" id="{F5A918AA-979F-4672-80CF-28680D60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5405"/>
            <a:ext cx="5157787" cy="6290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6481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6164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17" descr="Forma de retângulo">
            <a:extLst>
              <a:ext uri="{FF2B5EF4-FFF2-40B4-BE49-F238E27FC236}">
                <a16:creationId xmlns:a16="http://schemas.microsoft.com/office/drawing/2014/main" xmlns="" id="{15D87A62-16A6-44B8-898B-65CFFD5782A1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15244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xmlns="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xmlns="" id="{2B196433-397C-4024-BB40-8EDB069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7201"/>
            <a:ext cx="6088063" cy="540385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3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xmlns="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Espaço reservado para imagem 2">
            <a:extLst>
              <a:ext uri="{FF2B5EF4-FFF2-40B4-BE49-F238E27FC236}">
                <a16:creationId xmlns:a16="http://schemas.microsoft.com/office/drawing/2014/main" xmlns="" id="{7644D3B2-87EE-4E9C-BEEE-DBEAEB85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457201"/>
            <a:ext cx="6088063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93093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07217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xmlns="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16512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xmlns="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65609" y="2023413"/>
            <a:ext cx="2752023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xmlns="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12629" y="3054194"/>
            <a:ext cx="1623978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2">
            <a:extLst>
              <a:ext uri="{FF2B5EF4-FFF2-40B4-BE49-F238E27FC236}">
                <a16:creationId xmlns:a16="http://schemas.microsoft.com/office/drawing/2014/main" xmlns="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5" name="Espaço Reservado para Imagem 12">
            <a:extLst>
              <a:ext uri="{FF2B5EF4-FFF2-40B4-BE49-F238E27FC236}">
                <a16:creationId xmlns:a16="http://schemas.microsoft.com/office/drawing/2014/main" xmlns="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xmlns="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12823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3">
            <a:extLst>
              <a:ext uri="{FF2B5EF4-FFF2-40B4-BE49-F238E27FC236}">
                <a16:creationId xmlns:a16="http://schemas.microsoft.com/office/drawing/2014/main" xmlns="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75353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8" name="Espaço Reservado para Imagem 12">
            <a:extLst>
              <a:ext uri="{FF2B5EF4-FFF2-40B4-BE49-F238E27FC236}">
                <a16:creationId xmlns:a16="http://schemas.microsoft.com/office/drawing/2014/main" xmlns="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12823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3">
            <a:extLst>
              <a:ext uri="{FF2B5EF4-FFF2-40B4-BE49-F238E27FC236}">
                <a16:creationId xmlns:a16="http://schemas.microsoft.com/office/drawing/2014/main" xmlns="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873425" y="3054194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xmlns="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535245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32" name="Espaço reservado para texto 3">
            <a:extLst>
              <a:ext uri="{FF2B5EF4-FFF2-40B4-BE49-F238E27FC236}">
                <a16:creationId xmlns:a16="http://schemas.microsoft.com/office/drawing/2014/main" xmlns="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3" name="Espaço Reservado para Texto 3">
            <a:extLst>
              <a:ext uri="{FF2B5EF4-FFF2-40B4-BE49-F238E27FC236}">
                <a16:creationId xmlns:a16="http://schemas.microsoft.com/office/drawing/2014/main" xmlns="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12823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:a16="http://schemas.microsoft.com/office/drawing/2014/main" xmlns="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6" name="Espaço Reservado para Texto 7">
            <a:extLst>
              <a:ext uri="{FF2B5EF4-FFF2-40B4-BE49-F238E27FC236}">
                <a16:creationId xmlns:a16="http://schemas.microsoft.com/office/drawing/2014/main" xmlns="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:a16="http://schemas.microsoft.com/office/drawing/2014/main" xmlns="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9" name="Espaço Reservado para Imagem 13">
            <a:extLst>
              <a:ext uri="{FF2B5EF4-FFF2-40B4-BE49-F238E27FC236}">
                <a16:creationId xmlns:a16="http://schemas.microsoft.com/office/drawing/2014/main" xmlns="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3424" y="3677189"/>
            <a:ext cx="2331720" cy="539496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0" name="Espaço Reservado para Texto 3">
            <a:extLst>
              <a:ext uri="{FF2B5EF4-FFF2-40B4-BE49-F238E27FC236}">
                <a16:creationId xmlns:a16="http://schemas.microsoft.com/office/drawing/2014/main" xmlns="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8689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Direita e Conteúd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Retângulo 9" descr="Forma de retângulo">
            <a:extLst>
              <a:ext uri="{FF2B5EF4-FFF2-40B4-BE49-F238E27FC236}">
                <a16:creationId xmlns:a16="http://schemas.microsoft.com/office/drawing/2014/main" xmlns="" id="{A7050B34-5735-49CB-A564-B50456B9E4D8}"/>
              </a:ext>
            </a:extLst>
          </p:cNvPr>
          <p:cNvSpPr/>
          <p:nvPr userDrawn="1"/>
        </p:nvSpPr>
        <p:spPr>
          <a:xfrm>
            <a:off x="0" y="2816577"/>
            <a:ext cx="342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5554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18" descr="Forma de retângulo">
            <a:extLst>
              <a:ext uri="{FF2B5EF4-FFF2-40B4-BE49-F238E27FC236}">
                <a16:creationId xmlns:a16="http://schemas.microsoft.com/office/drawing/2014/main" xmlns="" id="{D2154103-FC4F-4381-B8F8-EBD2FE883B77}"/>
              </a:ext>
            </a:extLst>
          </p:cNvPr>
          <p:cNvSpPr/>
          <p:nvPr userDrawn="1"/>
        </p:nvSpPr>
        <p:spPr>
          <a:xfrm>
            <a:off x="-1" y="2816577"/>
            <a:ext cx="828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Espaço Reservado para Imagem 7">
            <a:extLst>
              <a:ext uri="{FF2B5EF4-FFF2-40B4-BE49-F238E27FC236}">
                <a16:creationId xmlns:a16="http://schemas.microsoft.com/office/drawing/2014/main" xmlns="" id="{7BF30168-0B34-44BC-AACE-89DE62358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765174"/>
            <a:ext cx="4429125" cy="6092825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061" y="1391821"/>
            <a:ext cx="5252202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4423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xmlns="" id="{BEB1C6EE-FA97-4634-A102-9B45058E9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07591" y="3203259"/>
            <a:ext cx="5223672" cy="28803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091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Ícones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721639"/>
            <a:ext cx="4405067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1648384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85383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5403" y="1303786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:a16="http://schemas.microsoft.com/office/drawing/2014/main" xmlns="" id="{0AFA18C9-04D0-44DF-808A-2C34FCE9E7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5403" y="4838737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5" name="Espaço Reservado para Imagem 7">
            <a:extLst>
              <a:ext uri="{FF2B5EF4-FFF2-40B4-BE49-F238E27FC236}">
                <a16:creationId xmlns:a16="http://schemas.microsoft.com/office/drawing/2014/main" xmlns="" id="{6588C383-1FFC-421F-B64D-C20A8FF1D9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5403" y="3660420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6" name="Espaço Reservado para Imagem 7">
            <a:extLst>
              <a:ext uri="{FF2B5EF4-FFF2-40B4-BE49-F238E27FC236}">
                <a16:creationId xmlns:a16="http://schemas.microsoft.com/office/drawing/2014/main" xmlns="" id="{41C4D3D8-E6E7-4E66-B661-6F7F594B2B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5403" y="2482103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1026327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xmlns="" id="{3F24AAA0-C33F-4C49-B5BA-CCA4DF164082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84490" y="5186182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xmlns="" id="{F15EA430-9504-4CC7-90B9-8BAC49418BC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84490" y="4564125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2452F643-0A90-42B8-A436-966F84D9136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4490" y="4006916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08A7C240-D1B7-4005-B9AF-81E3B026A24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4490" y="3384859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6E6F2B4F-B958-4180-9985-068471C0E34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84490" y="2827650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xmlns="" id="{09A84110-1CE1-45A4-BFE9-E44A4D9F4FF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84490" y="2205593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Retângulo 13" descr="Forma de retângulo">
            <a:extLst>
              <a:ext uri="{FF2B5EF4-FFF2-40B4-BE49-F238E27FC236}">
                <a16:creationId xmlns:a16="http://schemas.microsoft.com/office/drawing/2014/main" xmlns="" id="{4553F3B7-CCC3-488E-B551-867E00CF0DB6}"/>
              </a:ext>
            </a:extLst>
          </p:cNvPr>
          <p:cNvSpPr/>
          <p:nvPr userDrawn="1"/>
        </p:nvSpPr>
        <p:spPr>
          <a:xfrm>
            <a:off x="0" y="3442217"/>
            <a:ext cx="309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6874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mputador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:a16="http://schemas.microsoft.com/office/drawing/2014/main" xmlns="" id="{0348B992-DA91-41CC-A9C7-B1E6405BB768}"/>
              </a:ext>
            </a:extLst>
          </p:cNvPr>
          <p:cNvSpPr/>
          <p:nvPr userDrawn="1"/>
        </p:nvSpPr>
        <p:spPr>
          <a:xfrm>
            <a:off x="1" y="3120256"/>
            <a:ext cx="925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" y="871857"/>
            <a:ext cx="5076191" cy="5114286"/>
          </a:xfrm>
          <a:prstGeom prst="rect">
            <a:avLst/>
          </a:prstGeom>
        </p:spPr>
      </p:pic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165604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495781"/>
            <a:ext cx="4412151" cy="53949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42680" y="4179662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4270" y="1243173"/>
            <a:ext cx="4387066" cy="2427874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793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Títul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252D122-994D-483A-BEAE-EB42A0E0961E}"/>
              </a:ext>
            </a:extLst>
          </p:cNvPr>
          <p:cNvSpPr/>
          <p:nvPr userDrawn="1"/>
        </p:nvSpPr>
        <p:spPr>
          <a:xfrm>
            <a:off x="3919728" y="-1"/>
            <a:ext cx="4352400" cy="1819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1737360"/>
          </a:xfrm>
          <a:noFill/>
        </p:spPr>
        <p:txBody>
          <a:bodyPr lIns="0" tIns="180000" rIns="0" bIns="0" rtlCol="0" anchor="ctr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2685A6CA-852E-4D31-8861-0347B4869D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732572"/>
            <a:ext cx="4352400" cy="1404000"/>
          </a:xfrm>
          <a:solidFill>
            <a:schemeClr val="tx1"/>
          </a:solidFill>
        </p:spPr>
        <p:txBody>
          <a:bodyPr lIns="180000" tIns="360000" rIns="180000" bIns="0" rtlCol="0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</a:defRPr>
            </a:lvl1pPr>
            <a:lvl2pPr marL="457200" indent="0">
              <a:buNone/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Retângulo 23" descr="Forma de retângulo">
            <a:extLst>
              <a:ext uri="{FF2B5EF4-FFF2-40B4-BE49-F238E27FC236}">
                <a16:creationId xmlns:a16="http://schemas.microsoft.com/office/drawing/2014/main" xmlns="" id="{A5229D97-30B4-42B0-8D6E-5BE4A017D8F7}"/>
              </a:ext>
            </a:extLst>
          </p:cNvPr>
          <p:cNvSpPr/>
          <p:nvPr userDrawn="1"/>
        </p:nvSpPr>
        <p:spPr>
          <a:xfrm>
            <a:off x="5089200" y="1528090"/>
            <a:ext cx="71028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6344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em Três Blo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93960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6020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16020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:a16="http://schemas.microsoft.com/office/drawing/2014/main" xmlns="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2C9DB526-D20B-406D-B9C4-1B2FE49223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58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76963D45-FFEE-47B2-BF3C-EF83D09DA71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834375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F0C6A052-44FB-4766-A715-5F60A7AEF0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834375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7" name="Espaço Reservado para Texto 7">
            <a:extLst>
              <a:ext uri="{FF2B5EF4-FFF2-40B4-BE49-F238E27FC236}">
                <a16:creationId xmlns:a16="http://schemas.microsoft.com/office/drawing/2014/main" xmlns="" id="{26217025-86DB-4E40-9AE4-98C2F14CA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0613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2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5CDA6EA2-A642-4AE3-88FA-F776A7BE3CA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452731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FCF657BA-97D6-465F-8436-31FB0B884C8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452731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30" name="Espaço Reservado para Texto 7">
            <a:extLst>
              <a:ext uri="{FF2B5EF4-FFF2-40B4-BE49-F238E27FC236}">
                <a16:creationId xmlns:a16="http://schemas.microsoft.com/office/drawing/2014/main" xmlns="" id="{CBAA4180-32A5-4A82-BFBA-8673723FAA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8969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3</a:t>
            </a:r>
          </a:p>
        </p:txBody>
      </p:sp>
      <p:sp>
        <p:nvSpPr>
          <p:cNvPr id="18" name="Retângulo 16" descr="Forma de retângulo">
            <a:extLst>
              <a:ext uri="{FF2B5EF4-FFF2-40B4-BE49-F238E27FC236}">
                <a16:creationId xmlns:a16="http://schemas.microsoft.com/office/drawing/2014/main" xmlns="" id="{8F2E6E6B-AE50-42CD-844F-3408DB11EFCE}"/>
              </a:ext>
            </a:extLst>
          </p:cNvPr>
          <p:cNvSpPr/>
          <p:nvPr userDrawn="1"/>
        </p:nvSpPr>
        <p:spPr>
          <a:xfrm>
            <a:off x="0" y="1380173"/>
            <a:ext cx="62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625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b="1" noProof="0" dirty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3628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043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9" r:id="rId30"/>
    <p:sldLayoutId id="2147483690" r:id="rId31"/>
    <p:sldLayoutId id="2147483691" r:id="rId32"/>
    <p:sldLayoutId id="2147483692" r:id="rId33"/>
    <p:sldLayoutId id="2147483687" r:id="rId34"/>
    <p:sldLayoutId id="2147483693" r:id="rId35"/>
    <p:sldLayoutId id="2147483683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318" userDrawn="1">
          <p15:clr>
            <a:srgbClr val="F26B43"/>
          </p15:clr>
        </p15:guide>
        <p15:guide id="10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10" Type="http://schemas.openxmlformats.org/officeDocument/2006/relationships/image" Target="../media/image17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">
            <a:extLst>
              <a:ext uri="{FF2B5EF4-FFF2-40B4-BE49-F238E27FC236}">
                <a16:creationId xmlns:a16="http://schemas.microsoft.com/office/drawing/2014/main" xmlns="" id="{CDF2CC42-ED6C-48CF-B6C9-D28B128F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392" y="2117623"/>
            <a:ext cx="9983532" cy="2977551"/>
          </a:xfrm>
        </p:spPr>
        <p:txBody>
          <a:bodyPr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pt-BR" sz="2000" dirty="0" smtClean="0"/>
              <a:t>FUNDAÇÃO SERVIÇOS DE SAÚDE DE NOVA ANDRADINA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FUNSAU – NA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RELATÓRIO FINANCEIRO</a:t>
            </a:r>
            <a:endParaRPr lang="pt-BR" sz="2000" dirty="0"/>
          </a:p>
        </p:txBody>
      </p:sp>
      <p:sp>
        <p:nvSpPr>
          <p:cNvPr id="3" name="Slogan">
            <a:extLst>
              <a:ext uri="{FF2B5EF4-FFF2-40B4-BE49-F238E27FC236}">
                <a16:creationId xmlns:a16="http://schemas.microsoft.com/office/drawing/2014/main" xmlns="" id="{207A4895-FD99-4E27-98FF-7558F17D6A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JUNHO 2021</a:t>
            </a:r>
          </a:p>
        </p:txBody>
      </p:sp>
      <p:sp>
        <p:nvSpPr>
          <p:cNvPr id="2" name="Número do slide">
            <a:extLst>
              <a:ext uri="{FF2B5EF4-FFF2-40B4-BE49-F238E27FC236}">
                <a16:creationId xmlns:a16="http://schemas.microsoft.com/office/drawing/2014/main" xmlns="" id="{8824D513-D7C2-42B7-A630-6D10C271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71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9BB3731-526F-4638-85F8-715D717FFC12}" type="slidenum">
              <a:rPr lang="pt-BR" noProof="0" smtClean="0"/>
              <a:t>10</a:t>
            </a:fld>
            <a:endParaRPr lang="pt-BR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7086" y="141515"/>
            <a:ext cx="11898085" cy="4572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Fechamento Mensal:  (</a:t>
            </a:r>
            <a:r>
              <a:rPr lang="pt-BR" sz="1400" u="sng" dirty="0" smtClean="0"/>
              <a:t>Contas A Receber e Contas A Pagar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graphicFrame>
        <p:nvGraphicFramePr>
          <p:cNvPr id="24" name="Espaço Reservado para Imagem 23"/>
          <p:cNvGraphicFramePr>
            <a:graphicFrameLocks noGrp="1"/>
          </p:cNvGraphicFramePr>
          <p:nvPr>
            <p:ph type="pic" sz="quarter" idx="38"/>
            <p:extLst>
              <p:ext uri="{D42A27DB-BD31-4B8C-83A1-F6EECF244321}">
                <p14:modId xmlns:p14="http://schemas.microsoft.com/office/powerpoint/2010/main" val="3730929684"/>
              </p:ext>
            </p:extLst>
          </p:nvPr>
        </p:nvGraphicFramePr>
        <p:xfrm>
          <a:off x="6215743" y="585108"/>
          <a:ext cx="5878285" cy="554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615"/>
                <a:gridCol w="2208670"/>
              </a:tblGrid>
              <a:tr h="337243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75.279,95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- FGTS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105.574,70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Imposto</a:t>
                      </a:r>
                      <a:r>
                        <a:rPr lang="pt-BR" sz="1300" baseline="0" dirty="0" smtClean="0">
                          <a:latin typeface="+mj-lt"/>
                        </a:rPr>
                        <a:t> Renda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44.380,92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Contribuição Sindical/Retenções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9.491,91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Consignado Folha  -</a:t>
                      </a:r>
                      <a:r>
                        <a:rPr lang="pt-BR" sz="1300" baseline="0" dirty="0" smtClean="0">
                          <a:latin typeface="+mj-lt"/>
                        </a:rPr>
                        <a:t>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52.900,65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Federal </a:t>
                      </a:r>
                      <a:r>
                        <a:rPr lang="pt-BR" sz="1300" dirty="0" err="1" smtClean="0">
                          <a:latin typeface="+mj-lt"/>
                        </a:rPr>
                        <a:t>Serv</a:t>
                      </a:r>
                      <a:r>
                        <a:rPr lang="pt-BR" sz="1300" dirty="0" smtClean="0">
                          <a:latin typeface="+mj-lt"/>
                        </a:rPr>
                        <a:t> Prestados PJ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16.892,88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Municipal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Serv</a:t>
                      </a:r>
                      <a:r>
                        <a:rPr lang="pt-BR" sz="1300" baseline="0" dirty="0" smtClean="0">
                          <a:latin typeface="+mj-lt"/>
                        </a:rPr>
                        <a:t> Prestado PJ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13.287,68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Judicializados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smtClean="0">
                          <a:solidFill>
                            <a:srgbClr val="7A0000"/>
                          </a:solidFill>
                          <a:latin typeface="+mj-lt"/>
                        </a:rPr>
                        <a:t>Saldo (R</a:t>
                      </a:r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</a:t>
                      </a:r>
                      <a:r>
                        <a:rPr lang="pt-BR" sz="1300" baseline="0" dirty="0" smtClean="0">
                          <a:latin typeface="+mj-lt"/>
                        </a:rPr>
                        <a:t>– Servidores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628.754,31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 Social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3.202.036,93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err="1" smtClean="0">
                          <a:latin typeface="+mj-lt"/>
                        </a:rPr>
                        <a:t>Pis</a:t>
                      </a:r>
                      <a:r>
                        <a:rPr lang="pt-BR" sz="1300" baseline="0" dirty="0" smtClean="0">
                          <a:latin typeface="+mj-lt"/>
                        </a:rPr>
                        <a:t> Folha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Pgto</a:t>
                      </a:r>
                      <a:r>
                        <a:rPr lang="pt-BR" sz="1300" baseline="0" dirty="0" smtClean="0">
                          <a:latin typeface="+mj-lt"/>
                        </a:rPr>
                        <a:t>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57.566,22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Parcelamentos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em Execução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</a:t>
                      </a:r>
                      <a:r>
                        <a:rPr lang="pt-BR" sz="1300" baseline="0" dirty="0" smtClean="0">
                          <a:latin typeface="+mj-lt"/>
                        </a:rPr>
                        <a:t>– FGTS </a:t>
                      </a:r>
                      <a:r>
                        <a:rPr lang="pt-BR" sz="900" baseline="0" dirty="0" smtClean="0">
                          <a:latin typeface="+mj-lt"/>
                        </a:rPr>
                        <a:t>(2015/2016)</a:t>
                      </a:r>
                      <a:endParaRPr lang="pt-B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99.009,85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Retenções Serviços Prestados </a:t>
                      </a:r>
                      <a:r>
                        <a:rPr lang="pt-BR" sz="1300" dirty="0" smtClean="0">
                          <a:latin typeface="+mj-lt"/>
                        </a:rPr>
                        <a:t>PJ (</a:t>
                      </a:r>
                      <a:r>
                        <a:rPr lang="pt-BR" sz="900" dirty="0" smtClean="0">
                          <a:latin typeface="+mj-lt"/>
                        </a:rPr>
                        <a:t>2014/2015/2016)</a:t>
                      </a:r>
                      <a:endParaRPr lang="pt-B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669.487,23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Fornecedores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Serviços Médicos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797.319,45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Insumos /</a:t>
                      </a:r>
                      <a:r>
                        <a:rPr lang="pt-BR" sz="1300" baseline="0" dirty="0" smtClean="0">
                          <a:latin typeface="+mj-lt"/>
                        </a:rPr>
                        <a:t> Serviços – Custeio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942.027,44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 A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Pagar ........................................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6.714.010,12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Espaço Reservado para Imagem 22"/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1668977596"/>
              </p:ext>
            </p:extLst>
          </p:nvPr>
        </p:nvGraphicFramePr>
        <p:xfrm>
          <a:off x="141509" y="2381251"/>
          <a:ext cx="5900062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417"/>
                <a:gridCol w="2230645"/>
              </a:tblGrid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Saldos Bancários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Saldos</a:t>
                      </a:r>
                      <a:r>
                        <a:rPr lang="pt-BR" sz="1300" baseline="0" dirty="0" smtClean="0">
                          <a:latin typeface="+mj-lt"/>
                        </a:rPr>
                        <a:t> em C/C (Movimento e Convênios)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1.136.199,80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Repasses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Repasses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Ref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Contratualização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1.191.441,21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</a:t>
                      </a:r>
                      <a:r>
                        <a:rPr lang="pt-BR" sz="1300" baseline="0" dirty="0" smtClean="0">
                          <a:latin typeface="+mj-lt"/>
                        </a:rPr>
                        <a:t>s Municípios (Judicializados)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279.366,26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Saldos / A Receber 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2.607.007,27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019944"/>
              </p:ext>
            </p:extLst>
          </p:nvPr>
        </p:nvGraphicFramePr>
        <p:xfrm>
          <a:off x="1937657" y="6302829"/>
          <a:ext cx="8124372" cy="4789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2186"/>
                <a:gridCol w="4062186"/>
              </a:tblGrid>
              <a:tr h="478971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Saldo</a:t>
                      </a:r>
                      <a:r>
                        <a:rPr lang="pt-BR" sz="1400" baseline="0" dirty="0" smtClean="0">
                          <a:latin typeface="+mj-lt"/>
                        </a:rPr>
                        <a:t> Final Apurado – </a:t>
                      </a:r>
                      <a:r>
                        <a:rPr lang="pt-BR" sz="1400" baseline="0" dirty="0" smtClean="0">
                          <a:latin typeface="+mj-lt"/>
                        </a:rPr>
                        <a:t>Junho </a:t>
                      </a:r>
                      <a:r>
                        <a:rPr lang="pt-BR" sz="1400" baseline="0" dirty="0" smtClean="0">
                          <a:latin typeface="+mj-lt"/>
                        </a:rPr>
                        <a:t>2021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-</a:t>
                      </a:r>
                      <a:r>
                        <a:rPr lang="pt-BR" sz="1400" baseline="0" dirty="0" smtClean="0">
                          <a:latin typeface="+mj-lt"/>
                        </a:rPr>
                        <a:t> R$ </a:t>
                      </a:r>
                      <a:r>
                        <a:rPr lang="pt-BR" sz="1400" baseline="0" dirty="0" smtClean="0">
                          <a:latin typeface="+mj-lt"/>
                        </a:rPr>
                        <a:t>4.107.002,85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7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9BB3731-526F-4638-85F8-715D717FFC12}" type="slidenum">
              <a:rPr lang="pt-BR" noProof="0" smtClean="0"/>
              <a:t>11</a:t>
            </a:fld>
            <a:endParaRPr lang="pt-BR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8857"/>
            <a:ext cx="12192000" cy="1393372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</a:rPr>
              <a:t>PRESTAÇÃO DE CONTAS CONVÊNIO PMNA 003/2020</a:t>
            </a:r>
            <a:br>
              <a:rPr lang="pt-BR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  <a:t>08 LEITOS UTI COVID</a:t>
            </a:r>
            <a:b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rgbClr val="32A1A6"/>
                </a:solidFill>
              </a:rPr>
              <a:t>JUNHO </a:t>
            </a:r>
            <a:r>
              <a:rPr lang="pt-BR" sz="1400" u="sng" dirty="0" smtClean="0">
                <a:solidFill>
                  <a:srgbClr val="32A1A6"/>
                </a:solidFill>
              </a:rPr>
              <a:t>2021</a:t>
            </a:r>
            <a:endParaRPr lang="pt-BR" sz="1400" u="sng" dirty="0">
              <a:solidFill>
                <a:srgbClr val="32A1A6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281827"/>
              </p:ext>
            </p:extLst>
          </p:nvPr>
        </p:nvGraphicFramePr>
        <p:xfrm>
          <a:off x="696684" y="1436913"/>
          <a:ext cx="10620000" cy="4646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544"/>
                <a:gridCol w="1839686"/>
                <a:gridCol w="1883229"/>
                <a:gridCol w="1900541"/>
              </a:tblGrid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Descrição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Receitas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Despesas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Total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Saldo Inicial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387.717,88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Repasse Convênio  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 Rendimentos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+ Devoluções / Mês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258,40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 TOTAL</a:t>
                      </a:r>
                      <a:r>
                        <a:rPr lang="pt-BR" sz="1400" b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RECEITAS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387.976,28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Insumos Uso Geral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140.393,41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Recursos Humanos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105.044,32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Serviços Terceiros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89.400,00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Locações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27.363,22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Coleta Lixo Hospitalar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24.941,89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</a:t>
                      </a:r>
                      <a:r>
                        <a:rPr lang="pt-BR" sz="1400" baseline="0" dirty="0" smtClean="0">
                          <a:latin typeface="+mj-lt"/>
                        </a:rPr>
                        <a:t> Tarifas Bancárias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109,05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</a:t>
                      </a:r>
                      <a:r>
                        <a:rPr lang="pt-BR" sz="1400" b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TOTAL DESPESAS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387.251,89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i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 SALDO</a:t>
                      </a:r>
                      <a:r>
                        <a:rPr lang="pt-BR" sz="1400" b="1" i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FINAL EM </a:t>
                      </a:r>
                      <a:r>
                        <a:rPr lang="pt-BR" sz="1400" b="1" i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JUNHO </a:t>
                      </a:r>
                      <a:r>
                        <a:rPr lang="pt-BR" sz="1400" b="1" i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2021</a:t>
                      </a:r>
                      <a:endParaRPr lang="pt-BR" sz="1400" b="1" i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i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724,39</a:t>
                      </a:r>
                      <a:endParaRPr lang="pt-BR" sz="1400" b="1" i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2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09FEBCF-C81C-4F2F-9CC4-C66EF18B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14" y="2521329"/>
            <a:ext cx="3994622" cy="2740961"/>
          </a:xfrm>
        </p:spPr>
        <p:txBody>
          <a:bodyPr rtlCol="0">
            <a:noAutofit/>
          </a:bodyPr>
          <a:lstStyle/>
          <a:p>
            <a:pPr rtl="0"/>
            <a:r>
              <a:rPr lang="pt-BR" sz="5000" dirty="0" smtClean="0"/>
              <a:t/>
            </a:r>
            <a:br>
              <a:rPr lang="pt-BR" sz="5000" dirty="0" smtClean="0"/>
            </a:br>
            <a:r>
              <a:rPr lang="pt-BR" sz="5000" dirty="0" smtClean="0"/>
              <a:t>OBRIGADO!</a:t>
            </a:r>
            <a:endParaRPr lang="pt-BR" sz="500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84EE85FC-ED8D-48DF-89BD-B085F91787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/>
              <a:t>Telefone: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87D50CDE-8308-4F6D-BE73-E214E76CAD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67 3441-5050</a:t>
            </a:r>
          </a:p>
          <a:p>
            <a:pPr rtl="0"/>
            <a:endParaRPr lang="pt-BR" sz="1400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F28E1F60-6C6C-485D-9479-5F6E3AF499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pt-BR" dirty="0" err="1"/>
              <a:t>Email</a:t>
            </a:r>
            <a:r>
              <a:rPr lang="pt-BR" dirty="0"/>
              <a:t>: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F2241E27-DB7F-42AE-9A03-F047CD2F1C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contabilidade@funsau-na.ms.gov.br</a:t>
            </a:r>
            <a:endParaRPr lang="pt-BR" sz="1400" i="1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2E6A9792-30C2-4B8D-9673-6D7E1BFE97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pt-BR" dirty="0"/>
              <a:t>Site: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BD8510FA-FCEE-41BD-9624-BB86CEBFC0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98536" y="5657711"/>
            <a:ext cx="3712464" cy="280500"/>
          </a:xfrm>
        </p:spPr>
        <p:txBody>
          <a:bodyPr rtlCol="0"/>
          <a:lstStyle/>
          <a:p>
            <a:pPr rtl="0"/>
            <a:r>
              <a:rPr lang="pt-BR" sz="1400" i="1" dirty="0" smtClean="0"/>
              <a:t>www.funsau-na.ms.gov.br</a:t>
            </a:r>
            <a:endParaRPr lang="pt-BR" sz="1400" i="1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xmlns="" id="{E6CEB35D-FF82-440C-ADC2-65C836A4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38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ço Reservado para Imagem 19">
            <a:extLst>
              <a:ext uri="{FF2B5EF4-FFF2-40B4-BE49-F238E27FC236}">
                <a16:creationId xmlns:a16="http://schemas.microsoft.com/office/drawing/2014/main" xmlns="" id="{1B5AE340-4D93-45F6-9C37-BA02CDC759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2155372"/>
            <a:ext cx="2842234" cy="2682909"/>
          </a:xfr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CADB21EC-A694-46EC-A11A-C6E02A13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5" y="0"/>
            <a:ext cx="10297886" cy="1125415"/>
          </a:xfrm>
        </p:spPr>
        <p:txBody>
          <a:bodyPr rtlCol="0"/>
          <a:lstStyle/>
          <a:p>
            <a:pPr rtl="0"/>
            <a:r>
              <a:rPr lang="pt-BR" dirty="0" smtClean="0"/>
              <a:t>Microrregião de Nova Andradina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70E1ADBA-CE66-4BFB-B4FB-33A8566C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13"/>
          </p:nvPr>
        </p:nvSpPr>
        <p:spPr>
          <a:xfrm>
            <a:off x="10133763" y="4487428"/>
            <a:ext cx="1441939" cy="1641232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/>
              <a:t>Nova Andradina</a:t>
            </a:r>
          </a:p>
          <a:p>
            <a:r>
              <a:rPr lang="pt-BR" b="1" dirty="0" smtClean="0"/>
              <a:t>Anaurilândia</a:t>
            </a:r>
          </a:p>
          <a:p>
            <a:r>
              <a:rPr lang="pt-BR" b="1" dirty="0" smtClean="0"/>
              <a:t>Angélica</a:t>
            </a:r>
          </a:p>
          <a:p>
            <a:r>
              <a:rPr lang="pt-BR" b="1" dirty="0" smtClean="0"/>
              <a:t>Batayporã</a:t>
            </a:r>
          </a:p>
          <a:p>
            <a:r>
              <a:rPr lang="pt-BR" b="1" dirty="0" smtClean="0"/>
              <a:t>Ivinhema</a:t>
            </a:r>
          </a:p>
          <a:p>
            <a:r>
              <a:rPr lang="pt-BR" b="1" dirty="0" smtClean="0"/>
              <a:t>Novo Horizonte do Sul</a:t>
            </a:r>
          </a:p>
          <a:p>
            <a:r>
              <a:rPr lang="pt-BR" b="1" dirty="0" smtClean="0"/>
              <a:t>Taquarussu</a:t>
            </a:r>
          </a:p>
          <a:p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038" y="1090124"/>
            <a:ext cx="6000436" cy="50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4093E608-0E19-4F68-A6B7-B0A2A263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6"/>
            <a:ext cx="12192000" cy="996462"/>
          </a:xfrm>
        </p:spPr>
        <p:txBody>
          <a:bodyPr rtlCol="0">
            <a:noAutofit/>
          </a:bodyPr>
          <a:lstStyle/>
          <a:p>
            <a:pPr rtl="0"/>
            <a:r>
              <a:rPr lang="pt-BR" sz="2400" dirty="0" smtClean="0"/>
              <a:t>RELATÓRIO FINANCEIRO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FLUXO DE CAIXA – JUNHO 2021</a:t>
            </a:r>
            <a:endParaRPr lang="pt-BR" sz="2400" dirty="0"/>
          </a:p>
        </p:txBody>
      </p:sp>
      <p:pic>
        <p:nvPicPr>
          <p:cNvPr id="36" name="Espaço Reservado para Imagem 35" descr="Ícone de casa">
            <a:extLst>
              <a:ext uri="{FF2B5EF4-FFF2-40B4-BE49-F238E27FC236}">
                <a16:creationId xmlns:a16="http://schemas.microsoft.com/office/drawing/2014/main" xmlns="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818" r="6818"/>
          <a:stretch/>
        </p:blipFill>
        <p:spPr>
          <a:xfrm>
            <a:off x="4369279" y="1256895"/>
            <a:ext cx="731520" cy="665690"/>
          </a:xfrm>
        </p:spPr>
      </p:pic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28492" y="1336430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1</a:t>
            </a:r>
          </a:p>
        </p:txBody>
      </p:sp>
      <p:pic>
        <p:nvPicPr>
          <p:cNvPr id="38" name="Espaço Reservado para Imagem 37" descr="Ícone de calendário">
            <a:extLst>
              <a:ext uri="{FF2B5EF4-FFF2-40B4-BE49-F238E27FC236}">
                <a16:creationId xmlns:a16="http://schemas.microsoft.com/office/drawing/2014/main" xmlns="" id="{E870BD4A-115C-4093-BB73-28C846074B2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6818" r="6818"/>
          <a:stretch>
            <a:fillRect/>
          </a:stretch>
        </p:blipFill>
        <p:spPr>
          <a:xfrm>
            <a:off x="4404449" y="2189026"/>
            <a:ext cx="731520" cy="577620"/>
          </a:xfrm>
        </p:spPr>
      </p:pic>
      <p:sp>
        <p:nvSpPr>
          <p:cNvPr id="32" name="Espaço Reservado para Texto 31">
            <a:extLst>
              <a:ext uri="{FF2B5EF4-FFF2-40B4-BE49-F238E27FC236}">
                <a16:creationId xmlns:a16="http://schemas.microsoft.com/office/drawing/2014/main" xmlns="" id="{E19D2F06-5815-4EF2-9A13-83A5ABF34AC6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5229413" y="2135254"/>
            <a:ext cx="4955429" cy="303145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2</a:t>
            </a:r>
          </a:p>
        </p:txBody>
      </p:sp>
      <p:pic>
        <p:nvPicPr>
          <p:cNvPr id="40" name="Espaço Reservado para Imagem 39" descr="Ícone de edifício">
            <a:extLst>
              <a:ext uri="{FF2B5EF4-FFF2-40B4-BE49-F238E27FC236}">
                <a16:creationId xmlns:a16="http://schemas.microsoft.com/office/drawing/2014/main" xmlns="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404448" y="3050821"/>
            <a:ext cx="731520" cy="677118"/>
          </a:xfrm>
        </p:spPr>
      </p:pic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xmlns="" id="{B475F4D3-1586-43BE-AC84-DD98C4648AEF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241137" y="3091782"/>
            <a:ext cx="4955429" cy="296187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3</a:t>
            </a:r>
          </a:p>
        </p:txBody>
      </p:sp>
      <p:sp>
        <p:nvSpPr>
          <p:cNvPr id="29" name="Espaço Reservado para Texto 28">
            <a:extLst>
              <a:ext uri="{FF2B5EF4-FFF2-40B4-BE49-F238E27FC236}">
                <a16:creationId xmlns:a16="http://schemas.microsoft.com/office/drawing/2014/main" xmlns="" id="{38F85239-F67E-4690-A7E1-BD84D7D66F6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240215" y="3446585"/>
            <a:ext cx="4956351" cy="290760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PAGAMENTOS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Espaço Reservado para Imagem 41" descr="Ícone de arranha-céu">
            <a:extLst>
              <a:ext uri="{FF2B5EF4-FFF2-40B4-BE49-F238E27FC236}">
                <a16:creationId xmlns:a16="http://schemas.microsoft.com/office/drawing/2014/main" xmlns="" id="{FD86819F-08DB-4109-B97C-F624E08E0BB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6912" r="6912"/>
          <a:stretch>
            <a:fillRect/>
          </a:stretch>
        </p:blipFill>
        <p:spPr>
          <a:xfrm>
            <a:off x="4392725" y="4076737"/>
            <a:ext cx="731520" cy="600771"/>
          </a:xfrm>
        </p:spPr>
      </p:pic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xmlns="" id="{7A42803C-547E-41DA-9911-41C9F0E86FF7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5194244" y="3860740"/>
            <a:ext cx="4955429" cy="539496"/>
          </a:xfrm>
        </p:spPr>
        <p:txBody>
          <a:bodyPr rtlCol="0"/>
          <a:lstStyle/>
          <a:p>
            <a:pPr rtl="0"/>
            <a:r>
              <a:rPr lang="pt-BR" dirty="0" smtClean="0"/>
              <a:t> Seção </a:t>
            </a:r>
            <a:r>
              <a:rPr lang="pt-BR" dirty="0"/>
              <a:t>4</a:t>
            </a:r>
          </a:p>
        </p:txBody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63662" y="4419600"/>
            <a:ext cx="4452257" cy="754919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DO RESULTADO PRIMÁRIO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298BFDA7-2AA5-49BB-B8CE-5BAAD8CF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3</a:t>
            </a:fld>
            <a:endParaRPr lang="pt-BR" dirty="0"/>
          </a:p>
        </p:txBody>
      </p:sp>
      <p:pic>
        <p:nvPicPr>
          <p:cNvPr id="22" name="Espaço Reservado para Imagem 35" descr="Ícone de casa">
            <a:extLst>
              <a:ext uri="{FF2B5EF4-FFF2-40B4-BE49-F238E27FC236}">
                <a16:creationId xmlns:a16="http://schemas.microsoft.com/office/drawing/2014/main" xmlns="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818" r="6818"/>
          <a:stretch/>
        </p:blipFill>
        <p:spPr>
          <a:xfrm>
            <a:off x="4427895" y="4984833"/>
            <a:ext cx="731520" cy="653967"/>
          </a:xfrm>
        </p:spPr>
      </p:pic>
      <p:pic>
        <p:nvPicPr>
          <p:cNvPr id="23" name="Espaço Reservado para Imagem 39" descr="Ícone de edifício">
            <a:extLst>
              <a:ext uri="{FF2B5EF4-FFF2-40B4-BE49-F238E27FC236}">
                <a16:creationId xmlns:a16="http://schemas.microsoft.com/office/drawing/2014/main" xmlns="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451341" y="5887805"/>
            <a:ext cx="731520" cy="677118"/>
          </a:xfrm>
        </p:spPr>
      </p:pic>
      <p:sp>
        <p:nvSpPr>
          <p:cNvPr id="10" name="Espaço Reservado para Texto 9"/>
          <p:cNvSpPr>
            <a:spLocks noGrp="1"/>
          </p:cNvSpPr>
          <p:nvPr>
            <p:ph type="body" idx="13"/>
          </p:nvPr>
        </p:nvSpPr>
        <p:spPr>
          <a:xfrm>
            <a:off x="5182521" y="1671830"/>
            <a:ext cx="4955429" cy="386922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CONTRATUALIZAÇÃO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26"/>
          </p:nvPr>
        </p:nvSpPr>
        <p:spPr>
          <a:xfrm>
            <a:off x="5241136" y="2511127"/>
            <a:ext cx="4955429" cy="32585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87107" y="5064368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5</a:t>
            </a:r>
          </a:p>
        </p:txBody>
      </p:sp>
      <p:sp>
        <p:nvSpPr>
          <p:cNvPr id="37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51939" y="5369169"/>
            <a:ext cx="4452257" cy="293077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CONTAS RECEBER / CONTAS PAGAR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98831" y="5873261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6</a:t>
            </a:r>
          </a:p>
        </p:txBody>
      </p:sp>
      <p:sp>
        <p:nvSpPr>
          <p:cNvPr id="41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310555" y="6248400"/>
            <a:ext cx="4452257" cy="293077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CONVÊNIO UTI-COVID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62D2DB9C-F718-4DDB-A203-2E4D0E7E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47026CE-2FFA-46E5-BE0E-C3AB7127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5" y="195944"/>
            <a:ext cx="5756029" cy="2122713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u="sng" dirty="0" smtClean="0"/>
              <a:t>VALOR </a:t>
            </a:r>
            <a:br>
              <a:rPr lang="pt-BR" u="sng" dirty="0" smtClean="0"/>
            </a:br>
            <a:r>
              <a:rPr lang="pt-BR" u="sng" dirty="0" smtClean="0"/>
              <a:t>CONTRATUALIZAÇÃO</a:t>
            </a:r>
            <a:br>
              <a:rPr lang="pt-BR" u="sng" dirty="0" smtClean="0"/>
            </a:br>
            <a:r>
              <a:rPr lang="pt-BR" u="sng" dirty="0"/>
              <a:t/>
            </a:r>
            <a:br>
              <a:rPr lang="pt-BR" u="sng" dirty="0"/>
            </a:br>
            <a:r>
              <a:rPr lang="pt-BR" sz="1300" dirty="0" smtClean="0"/>
              <a:t>Contrato n. 278/2019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2" name="Espaço Reservado para Imagem 11" descr="Moedas e cédulas">
            <a:extLst>
              <a:ext uri="{FF2B5EF4-FFF2-40B4-BE49-F238E27FC236}">
                <a16:creationId xmlns:a16="http://schemas.microsoft.com/office/drawing/2014/main" xmlns="" id="{A3B5F528-56D7-49F1-90C2-C79A494F61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2547" y="1243173"/>
            <a:ext cx="4387066" cy="2427874"/>
          </a:xfr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254961"/>
              </p:ext>
            </p:extLst>
          </p:nvPr>
        </p:nvGraphicFramePr>
        <p:xfrm>
          <a:off x="5987143" y="2601685"/>
          <a:ext cx="6052457" cy="3011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104"/>
                <a:gridCol w="2425353"/>
              </a:tblGrid>
              <a:tr h="501971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PARTICIPANTES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VALOR / MÊS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UNIÃO – FNS</a:t>
                      </a:r>
                      <a:r>
                        <a:rPr lang="pt-BR" sz="2000" b="1" baseline="0" dirty="0" smtClean="0">
                          <a:latin typeface="+mj-lt"/>
                        </a:rPr>
                        <a:t> (MAC-RUE)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419.605,33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ESTADO – SES (FES-UTI)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1.271.835,88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MUNICÍPIO </a:t>
                      </a:r>
                      <a:r>
                        <a:rPr lang="pt-BR" sz="2000" b="1" baseline="0" dirty="0" smtClean="0">
                          <a:latin typeface="+mj-lt"/>
                        </a:rPr>
                        <a:t>- FMS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522.500,00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MICRORREGIÃO 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60.000,00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TOTAL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2.273.941,21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71943"/>
              </p:ext>
            </p:extLst>
          </p:nvPr>
        </p:nvGraphicFramePr>
        <p:xfrm>
          <a:off x="5950857" y="5812972"/>
          <a:ext cx="5141685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1685"/>
              </a:tblGrid>
              <a:tr h="30480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6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RECEITAS REALIZADAS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5</a:t>
            </a:fld>
            <a:endParaRPr lang="pt-BR" dirty="0"/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974207"/>
              </p:ext>
            </p:extLst>
          </p:nvPr>
        </p:nvGraphicFramePr>
        <p:xfrm>
          <a:off x="1167838" y="1832522"/>
          <a:ext cx="950351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90705"/>
                <a:gridCol w="2368899"/>
                <a:gridCol w="254390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RECEITAS CONTRATUALIZADAS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UNIÃO – FNS</a:t>
                      </a:r>
                      <a:r>
                        <a:rPr lang="pt-BR" sz="1600" baseline="0" dirty="0" smtClean="0">
                          <a:latin typeface="+mj-lt"/>
                        </a:rPr>
                        <a:t> (MAC-RUE)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419.605,33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ESTADO – SES (FES-UTI)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1.271.835,88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MUNICÍPIO - FMS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522.500,00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MICRORREGIÃO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60.000,00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2.273.941,21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523246"/>
              </p:ext>
            </p:extLst>
          </p:nvPr>
        </p:nvGraphicFramePr>
        <p:xfrm>
          <a:off x="1164770" y="4388152"/>
          <a:ext cx="948397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2"/>
                <a:gridCol w="2391507"/>
                <a:gridCol w="25204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DEMAIS RECEITAS             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FINANCEIRAS / DEVOLUÇÕES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3.865,56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MULTAS FORNECEDORES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2.500,00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6.365,56</a:t>
                      </a:r>
                      <a:endParaRPr lang="pt-BR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966"/>
            <a:ext cx="7800832" cy="594132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RECEITAS / MÊS R$ </a:t>
            </a:r>
            <a:r>
              <a:rPr lang="pt-BR" sz="3200" dirty="0" smtClean="0"/>
              <a:t>2.280.306,77</a:t>
            </a:r>
            <a:endParaRPr lang="pt-BR" sz="3200" dirty="0"/>
          </a:p>
        </p:txBody>
      </p:sp>
      <p:graphicFrame>
        <p:nvGraphicFramePr>
          <p:cNvPr id="17" name="Espaço Reservado para Conteúdo 16" descr="Gráfico">
            <a:extLst>
              <a:ext uri="{FF2B5EF4-FFF2-40B4-BE49-F238E27FC236}">
                <a16:creationId xmlns:a16="http://schemas.microsoft.com/office/drawing/2014/main" xmlns="" id="{22AF7DB9-D3B8-4FB9-89DD-8795D51874F2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2721960406"/>
              </p:ext>
            </p:extLst>
          </p:nvPr>
        </p:nvGraphicFramePr>
        <p:xfrm>
          <a:off x="293075" y="1453662"/>
          <a:ext cx="10714894" cy="529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70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PAGAMENTOS REALIZADOS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7</a:t>
            </a:fld>
            <a:endParaRPr lang="pt-BR" dirty="0"/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856468"/>
              </p:ext>
            </p:extLst>
          </p:nvPr>
        </p:nvGraphicFramePr>
        <p:xfrm>
          <a:off x="1146067" y="1593036"/>
          <a:ext cx="950351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62588"/>
                <a:gridCol w="2497016"/>
                <a:gridCol w="254390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FOLHA</a:t>
                      </a:r>
                      <a:r>
                        <a:rPr lang="pt-BR" baseline="0" dirty="0" smtClean="0"/>
                        <a:t> DE PAGAMENTOS</a:t>
                      </a:r>
                      <a:r>
                        <a:rPr lang="pt-BR" dirty="0" smtClean="0"/>
                        <a:t>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SALÁRIOS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1.232.156,05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ENCARGOS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274.252,98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1.506.409,03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621207"/>
              </p:ext>
            </p:extLst>
          </p:nvPr>
        </p:nvGraphicFramePr>
        <p:xfrm>
          <a:off x="1186541" y="3256037"/>
          <a:ext cx="9494855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83356"/>
                <a:gridCol w="2488145"/>
                <a:gridCol w="2523354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PRESTAÇÃO</a:t>
                      </a:r>
                      <a:r>
                        <a:rPr lang="pt-BR" baseline="0" dirty="0" smtClean="0"/>
                        <a:t> SERVIÇOS MÉDICOS</a:t>
                      </a:r>
                      <a:r>
                        <a:rPr lang="pt-BR" dirty="0" smtClean="0"/>
                        <a:t>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PROFISSIONAIS</a:t>
                      </a:r>
                      <a:r>
                        <a:rPr lang="pt-BR" sz="1600" baseline="0" dirty="0" smtClean="0">
                          <a:latin typeface="+mj-lt"/>
                        </a:rPr>
                        <a:t> MÉDICOS PJ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796.495,15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RETENÇÕES</a:t>
                      </a:r>
                      <a:r>
                        <a:rPr lang="pt-BR" sz="1600" baseline="0" dirty="0" smtClean="0">
                          <a:latin typeface="+mj-lt"/>
                        </a:rPr>
                        <a:t> / ENCARGOS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43.596,89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840.092,04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641858"/>
              </p:ext>
            </p:extLst>
          </p:nvPr>
        </p:nvGraphicFramePr>
        <p:xfrm>
          <a:off x="1208314" y="4867122"/>
          <a:ext cx="948397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78216"/>
                <a:gridCol w="2485293"/>
                <a:gridCol w="25204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DEMAIS</a:t>
                      </a:r>
                      <a:r>
                        <a:rPr lang="pt-BR" baseline="0" dirty="0" smtClean="0"/>
                        <a:t> CUSTEIOS</a:t>
                      </a:r>
                      <a:r>
                        <a:rPr lang="pt-BR" dirty="0" smtClean="0"/>
                        <a:t>           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FARMÁCIA</a:t>
                      </a:r>
                      <a:r>
                        <a:rPr lang="pt-BR" sz="1600" baseline="0" dirty="0" smtClean="0">
                          <a:latin typeface="+mj-lt"/>
                        </a:rPr>
                        <a:t> HOSPITALAR / LABORATÓRIO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515.577,86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PRODUTOS / INSUMOS HOSPITALARES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400.077,24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PRESTAÇÕES</a:t>
                      </a:r>
                      <a:r>
                        <a:rPr lang="pt-BR" sz="1600" baseline="0" dirty="0" smtClean="0">
                          <a:latin typeface="+mj-lt"/>
                        </a:rPr>
                        <a:t> SERVIÇOS TERCEIRIZADOS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279.819,26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1.195.474,36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2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966"/>
            <a:ext cx="7800832" cy="594132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PAGAMENTOS / MÊS R$ </a:t>
            </a:r>
            <a:r>
              <a:rPr lang="pt-BR" sz="3200" dirty="0" smtClean="0"/>
              <a:t>3.541.975,43</a:t>
            </a:r>
            <a:endParaRPr lang="pt-BR" sz="3200" dirty="0"/>
          </a:p>
        </p:txBody>
      </p:sp>
      <p:graphicFrame>
        <p:nvGraphicFramePr>
          <p:cNvPr id="17" name="Espaço Reservado para Conteúdo 16" descr="Gráfico">
            <a:extLst>
              <a:ext uri="{FF2B5EF4-FFF2-40B4-BE49-F238E27FC236}">
                <a16:creationId xmlns:a16="http://schemas.microsoft.com/office/drawing/2014/main" xmlns="" id="{22AF7DB9-D3B8-4FB9-89DD-8795D51874F2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2017039700"/>
              </p:ext>
            </p:extLst>
          </p:nvPr>
        </p:nvGraphicFramePr>
        <p:xfrm>
          <a:off x="293075" y="1453662"/>
          <a:ext cx="10714894" cy="529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05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49125E-EEEB-45D0-B6EF-2291C026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3" y="97971"/>
            <a:ext cx="5794828" cy="2057400"/>
          </a:xfrm>
          <a:scene3d>
            <a:camera prst="perspectiveRelaxedModerately"/>
            <a:lightRig rig="threePt" dir="t"/>
          </a:scene3d>
        </p:spPr>
        <p:txBody>
          <a:bodyPr rtlCol="0">
            <a:normAutofit/>
          </a:bodyPr>
          <a:lstStyle/>
          <a:p>
            <a:pPr algn="ctr" rtl="0"/>
            <a:r>
              <a:rPr lang="pt-BR" sz="3200" dirty="0" smtClean="0"/>
              <a:t>APURAÇÃO RESULTADO</a:t>
            </a:r>
            <a:br>
              <a:rPr lang="pt-BR" sz="3200" dirty="0" smtClean="0"/>
            </a:br>
            <a:r>
              <a:rPr lang="pt-BR" sz="2000" dirty="0" smtClean="0"/>
              <a:t>PRIMÁRIO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JUNH</a:t>
            </a:r>
            <a:r>
              <a:rPr lang="pt-BR" sz="2000" dirty="0" smtClean="0"/>
              <a:t>O/2021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43" name="Retângulo 42" descr="Cor do código de legenda 1">
            <a:extLst>
              <a:ext uri="{FF2B5EF4-FFF2-40B4-BE49-F238E27FC236}">
                <a16:creationId xmlns:a16="http://schemas.microsoft.com/office/drawing/2014/main" xmlns="" id="{EBD7454E-A6B4-A148-9B42-F76C68AD4046}"/>
              </a:ext>
            </a:extLst>
          </p:cNvPr>
          <p:cNvSpPr/>
          <p:nvPr/>
        </p:nvSpPr>
        <p:spPr>
          <a:xfrm>
            <a:off x="306842" y="2688769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161E2BC0-C618-4FBA-86B6-0C36653A6F2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53143" y="2621282"/>
            <a:ext cx="7369629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Cta Movimento..........R$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</a:t>
            </a:r>
            <a:r>
              <a:rPr lang="pt-BR" sz="1800" dirty="0" smtClean="0">
                <a:solidFill>
                  <a:srgbClr val="00B0F0"/>
                </a:solidFill>
              </a:rPr>
              <a:t>414.323,48</a:t>
            </a:r>
            <a:r>
              <a:rPr lang="pt-BR" sz="1800" dirty="0" smtClean="0">
                <a:solidFill>
                  <a:srgbClr val="00B0F0"/>
                </a:solidFill>
              </a:rPr>
              <a:t>  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4" name="Retângulo 43" descr="Cor do código de legenda 2">
            <a:extLst>
              <a:ext uri="{FF2B5EF4-FFF2-40B4-BE49-F238E27FC236}">
                <a16:creationId xmlns:a16="http://schemas.microsoft.com/office/drawing/2014/main" xmlns="" id="{83FFD2AD-DD30-E04D-A948-531B60FEDE68}"/>
              </a:ext>
            </a:extLst>
          </p:cNvPr>
          <p:cNvSpPr/>
          <p:nvPr/>
        </p:nvSpPr>
        <p:spPr>
          <a:xfrm>
            <a:off x="300307" y="3069770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4B1079BF-F80D-4A11-9413-57BEE7F959F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648899" y="3002282"/>
            <a:ext cx="7123502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Ctas Convênios..........R$  </a:t>
            </a:r>
            <a:r>
              <a:rPr lang="pt-BR" sz="1800" dirty="0" smtClean="0">
                <a:solidFill>
                  <a:srgbClr val="00B0F0"/>
                </a:solidFill>
              </a:rPr>
              <a:t>1.983.544,98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5" name="Retângulo 44" descr="Cor do código de legenda 3">
            <a:extLst>
              <a:ext uri="{FF2B5EF4-FFF2-40B4-BE49-F238E27FC236}">
                <a16:creationId xmlns:a16="http://schemas.microsoft.com/office/drawing/2014/main" xmlns="" id="{4C865ABB-548F-6A4C-958D-39C8E2613D78}"/>
              </a:ext>
            </a:extLst>
          </p:cNvPr>
          <p:cNvSpPr/>
          <p:nvPr/>
        </p:nvSpPr>
        <p:spPr>
          <a:xfrm>
            <a:off x="269142" y="6459711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1E3ECDC1-C014-4E38-9A42-9F4F9D7FF7C0}"/>
              </a:ext>
            </a:extLst>
          </p:cNvPr>
          <p:cNvSpPr>
            <a:spLocks noGrp="1"/>
          </p:cNvSpPr>
          <p:nvPr>
            <p:ph type="body" idx="47"/>
          </p:nvPr>
        </p:nvSpPr>
        <p:spPr>
          <a:xfrm>
            <a:off x="606846" y="6359566"/>
            <a:ext cx="7067583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Ctas Convênios...................R$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958.255,14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6" name="Retângulo 45" descr="Cor do código de legenda 4">
            <a:extLst>
              <a:ext uri="{FF2B5EF4-FFF2-40B4-BE49-F238E27FC236}">
                <a16:creationId xmlns:a16="http://schemas.microsoft.com/office/drawing/2014/main" xmlns="" id="{3D1BEF1F-9730-C649-9578-D51D5E92EF18}"/>
              </a:ext>
            </a:extLst>
          </p:cNvPr>
          <p:cNvSpPr/>
          <p:nvPr/>
        </p:nvSpPr>
        <p:spPr>
          <a:xfrm>
            <a:off x="317726" y="4143497"/>
            <a:ext cx="265176" cy="265176"/>
          </a:xfrm>
          <a:prstGeom prst="rect">
            <a:avLst/>
          </a:prstGeom>
          <a:solidFill>
            <a:srgbClr val="3D8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xmlns="" id="{A0301D30-8A31-47C3-822C-50EC47DD7C12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644542" y="4076008"/>
            <a:ext cx="6692428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/>
              <a:t>Receitas / Mês.........................................R$  </a:t>
            </a:r>
            <a:r>
              <a:rPr lang="pt-BR" sz="1800" dirty="0" smtClean="0"/>
              <a:t>2.280.306,77</a:t>
            </a:r>
            <a:endParaRPr lang="pt-BR" sz="1800" dirty="0"/>
          </a:p>
        </p:txBody>
      </p:sp>
      <p:sp>
        <p:nvSpPr>
          <p:cNvPr id="47" name="Retângulo 46" descr="Cor do código de legenda 5">
            <a:extLst>
              <a:ext uri="{FF2B5EF4-FFF2-40B4-BE49-F238E27FC236}">
                <a16:creationId xmlns:a16="http://schemas.microsoft.com/office/drawing/2014/main" xmlns="" id="{1BB30745-3773-624D-B924-1C130260F60F}"/>
              </a:ext>
            </a:extLst>
          </p:cNvPr>
          <p:cNvSpPr/>
          <p:nvPr/>
        </p:nvSpPr>
        <p:spPr>
          <a:xfrm>
            <a:off x="311193" y="4851068"/>
            <a:ext cx="265176" cy="265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xmlns="" id="{C2975971-DEE8-44EA-BD44-8942ADA84721}"/>
              </a:ext>
            </a:extLst>
          </p:cNvPr>
          <p:cNvSpPr>
            <a:spLocks noGrp="1"/>
          </p:cNvSpPr>
          <p:nvPr>
            <p:ph type="body" idx="51"/>
          </p:nvPr>
        </p:nvSpPr>
        <p:spPr>
          <a:xfrm>
            <a:off x="631371" y="4750923"/>
            <a:ext cx="6770914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/>
              <a:t>Pagamentos / Mês...................................R</a:t>
            </a:r>
            <a:r>
              <a:rPr lang="pt-BR" sz="1800" dirty="0"/>
              <a:t>$  </a:t>
            </a:r>
            <a:r>
              <a:rPr lang="pt-BR" sz="1800" dirty="0" smtClean="0"/>
              <a:t>3.541.975,43</a:t>
            </a:r>
            <a:endParaRPr lang="pt-BR" sz="1800" dirty="0"/>
          </a:p>
        </p:txBody>
      </p:sp>
      <p:sp>
        <p:nvSpPr>
          <p:cNvPr id="48" name="Retângulo 47" descr="Cor do código de legenda 6">
            <a:extLst>
              <a:ext uri="{FF2B5EF4-FFF2-40B4-BE49-F238E27FC236}">
                <a16:creationId xmlns:a16="http://schemas.microsoft.com/office/drawing/2014/main" xmlns="" id="{359DA6B3-7810-764B-AC09-9B48E5221FB6}"/>
              </a:ext>
            </a:extLst>
          </p:cNvPr>
          <p:cNvSpPr/>
          <p:nvPr/>
        </p:nvSpPr>
        <p:spPr>
          <a:xfrm>
            <a:off x="269143" y="6063867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xmlns="" id="{46020FAD-9FB9-4A7A-AAB1-530FFF66A570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620487" y="5943601"/>
            <a:ext cx="6792684" cy="413276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Cta Movimento...................R$     </a:t>
            </a:r>
            <a:r>
              <a:rPr lang="pt-BR" sz="1800" dirty="0" smtClean="0">
                <a:solidFill>
                  <a:srgbClr val="00B0F0"/>
                </a:solidFill>
              </a:rPr>
              <a:t>177.944,66</a:t>
            </a:r>
            <a:endParaRPr lang="pt-BR" sz="1800" dirty="0">
              <a:solidFill>
                <a:srgbClr val="00B0F0"/>
              </a:solidFill>
            </a:endParaRPr>
          </a:p>
        </p:txBody>
      </p:sp>
      <p:graphicFrame>
        <p:nvGraphicFramePr>
          <p:cNvPr id="23" name="Espaço Reservado para Gráfico 22" descr="Gráfico de pizza">
            <a:extLst>
              <a:ext uri="{FF2B5EF4-FFF2-40B4-BE49-F238E27FC236}">
                <a16:creationId xmlns:a16="http://schemas.microsoft.com/office/drawing/2014/main" xmlns="" id="{7DDDC966-225F-4226-9929-68992A6851D7}"/>
              </a:ext>
            </a:extLst>
          </p:cNvPr>
          <p:cNvGraphicFramePr>
            <a:graphicFrameLocks noGrp="1"/>
          </p:cNvGraphicFramePr>
          <p:nvPr>
            <p:ph type="chart" sz="quarter" idx="44"/>
            <p:extLst>
              <p:ext uri="{D42A27DB-BD31-4B8C-83A1-F6EECF244321}">
                <p14:modId xmlns:p14="http://schemas.microsoft.com/office/powerpoint/2010/main" val="961933588"/>
              </p:ext>
            </p:extLst>
          </p:nvPr>
        </p:nvGraphicFramePr>
        <p:xfrm>
          <a:off x="6803572" y="2296888"/>
          <a:ext cx="4506686" cy="456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7228E90F-8FE2-4EC5-A09B-8FBC37E4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59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cial_PitchDeck_MO-v6">
  <a:themeElements>
    <a:clrScheme name="Custom 23">
      <a:dk1>
        <a:srgbClr val="006F83"/>
      </a:dk1>
      <a:lt1>
        <a:srgbClr val="FFFFFF"/>
      </a:lt1>
      <a:dk2>
        <a:srgbClr val="4D4D4D"/>
      </a:dk2>
      <a:lt2>
        <a:srgbClr val="DED8A4"/>
      </a:lt2>
      <a:accent1>
        <a:srgbClr val="DED8A4"/>
      </a:accent1>
      <a:accent2>
        <a:srgbClr val="790000"/>
      </a:accent2>
      <a:accent3>
        <a:srgbClr val="969959"/>
      </a:accent3>
      <a:accent4>
        <a:srgbClr val="32A1A6"/>
      </a:accent4>
      <a:accent5>
        <a:srgbClr val="606032"/>
      </a:accent5>
      <a:accent6>
        <a:srgbClr val="3C8C41"/>
      </a:accent6>
      <a:hlink>
        <a:srgbClr val="006F83"/>
      </a:hlink>
      <a:folHlink>
        <a:srgbClr val="006F83"/>
      </a:folHlink>
    </a:clrScheme>
    <a:fontScheme name="Custom 6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741251_TF78270744" id="{76081D2B-BA90-4A71-9C46-9F18C4210D27}" vid="{36B86369-39F2-40D8-9EF8-187B76DB5AE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Conjunto de ambientação financeira</Template>
  <TotalTime>0</TotalTime>
  <Words>520</Words>
  <Application>Microsoft Office PowerPoint</Application>
  <PresentationFormat>Widescreen</PresentationFormat>
  <Paragraphs>201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Bernard MT Condensed</vt:lpstr>
      <vt:lpstr>Calibri</vt:lpstr>
      <vt:lpstr>Tahoma</vt:lpstr>
      <vt:lpstr>Times New Roman</vt:lpstr>
      <vt:lpstr>Wingdings</vt:lpstr>
      <vt:lpstr>Financial_PitchDeck_MO-v6</vt:lpstr>
      <vt:lpstr>FUNDAÇÃO SERVIÇOS DE SAÚDE DE NOVA ANDRADINA   FUNSAU – NA   RELATÓRIO FINANCEIRO</vt:lpstr>
      <vt:lpstr>Microrregião de Nova Andradina </vt:lpstr>
      <vt:lpstr>RELATÓRIO FINANCEIRO  FLUXO DE CAIXA – JUNHO 2021</vt:lpstr>
      <vt:lpstr>VALOR  CONTRATUALIZAÇÃO  Contrato n. 278/2019 </vt:lpstr>
      <vt:lpstr>RECEITAS REALIZADAS</vt:lpstr>
      <vt:lpstr>RECEITAS / MÊS R$ 2.280.306,77</vt:lpstr>
      <vt:lpstr>PAGAMENTOS REALIZADOS</vt:lpstr>
      <vt:lpstr>PAGAMENTOS / MÊS R$ 3.541.975,43</vt:lpstr>
      <vt:lpstr>APURAÇÃO RESULTADO PRIMÁRIO  JUNHO/2021 </vt:lpstr>
      <vt:lpstr>Fechamento Mensal:  (Contas A Receber e Contas A Pagar)</vt:lpstr>
      <vt:lpstr> PRESTAÇÃO DE CONTAS CONVÊNIO PMNA 003/2020 08 LEITOS UTI COVID  JUNHO 2021</vt:lpstr>
      <vt:lpstr> 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2021-03-03T14:38:03Z</dcterms:created>
  <dcterms:modified xsi:type="dcterms:W3CDTF">2021-07-16T12:31:53Z</dcterms:modified>
</cp:coreProperties>
</file>