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sldIdLst>
    <p:sldId id="256" r:id="rId2"/>
    <p:sldId id="257" r:id="rId3"/>
    <p:sldId id="258" r:id="rId4"/>
    <p:sldId id="261" r:id="rId5"/>
    <p:sldId id="262" r:id="rId6"/>
    <p:sldId id="263" r:id="rId7"/>
    <p:sldId id="264" r:id="rId8"/>
    <p:sldId id="265" r:id="rId9"/>
    <p:sldId id="266" r:id="rId10"/>
    <p:sldId id="267" r:id="rId11"/>
    <p:sldId id="299" r:id="rId12"/>
    <p:sldId id="301" r:id="rId13"/>
    <p:sldId id="268" r:id="rId14"/>
    <p:sldId id="269" r:id="rId15"/>
    <p:sldId id="271" r:id="rId16"/>
    <p:sldId id="280" r:id="rId17"/>
    <p:sldId id="295" r:id="rId18"/>
    <p:sldId id="302" r:id="rId19"/>
    <p:sldId id="274" r:id="rId20"/>
    <p:sldId id="275" r:id="rId21"/>
    <p:sldId id="276" r:id="rId22"/>
    <p:sldId id="277" r:id="rId23"/>
    <p:sldId id="282" r:id="rId24"/>
    <p:sldId id="283" r:id="rId25"/>
    <p:sldId id="289" r:id="rId26"/>
    <p:sldId id="303" r:id="rId27"/>
    <p:sldId id="304" r:id="rId28"/>
    <p:sldId id="305" r:id="rId29"/>
    <p:sldId id="306" r:id="rId30"/>
    <p:sldId id="307" r:id="rId31"/>
    <p:sldId id="308" r:id="rId32"/>
    <p:sldId id="284" r:id="rId33"/>
    <p:sldId id="279" r:id="rId3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initials="W" lastIdx="0" clrIdx="0">
    <p:extLst>
      <p:ext uri="{19B8F6BF-5375-455C-9EA6-DF929625EA0E}">
        <p15:presenceInfo xmlns:p15="http://schemas.microsoft.com/office/powerpoint/2012/main" userId="Window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99FF"/>
    <a:srgbClr val="6666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0" d="100"/>
          <a:sy n="70"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Planilha_do_Microsoft_Excel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Planilha_do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Planilha_do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Planilha_do_Microsoft_Excel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Planilha_do_Microsoft_Excel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4A-40DC-82F2-CE6BFC6A31EA}"/>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4A-40DC-82F2-CE6BFC6A31EA}"/>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4A-40DC-82F2-CE6BFC6A31EA}"/>
              </c:ext>
            </c:extLst>
          </c:dPt>
          <c:dLbls>
            <c:dLbl>
              <c:idx val="0"/>
              <c:layout>
                <c:manualLayout>
                  <c:x val="-0.10974767149152315"/>
                  <c:y val="7.3238154262823471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84A-40DC-82F2-CE6BFC6A31EA}"/>
                </c:ext>
              </c:extLst>
            </c:dLbl>
            <c:dLbl>
              <c:idx val="1"/>
              <c:layout>
                <c:manualLayout>
                  <c:x val="8.064239301046322E-2"/>
                  <c:y val="0.1821642324641991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84A-40DC-82F2-CE6BFC6A31EA}"/>
                </c:ext>
              </c:extLst>
            </c:dLbl>
            <c:dLbl>
              <c:idx val="2"/>
              <c:layout>
                <c:manualLayout>
                  <c:x val="-3.3193712648640926E-2"/>
                  <c:y val="4.0614779859812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84A-40DC-82F2-CE6BFC6A31EA}"/>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Plan1!$A$2:$A$4</c:f>
              <c:strCache>
                <c:ptCount val="3"/>
                <c:pt idx="0">
                  <c:v>PRONTO SOCORRO</c:v>
                </c:pt>
                <c:pt idx="1">
                  <c:v>INTERNAÇOES </c:v>
                </c:pt>
                <c:pt idx="2">
                  <c:v>COLABORADORES</c:v>
                </c:pt>
              </c:strCache>
            </c:strRef>
          </c:cat>
          <c:val>
            <c:numRef>
              <c:f>Plan1!$B$2:$B$4</c:f>
              <c:numCache>
                <c:formatCode>General</c:formatCode>
                <c:ptCount val="3"/>
                <c:pt idx="0">
                  <c:v>10</c:v>
                </c:pt>
                <c:pt idx="1">
                  <c:v>13</c:v>
                </c:pt>
                <c:pt idx="2">
                  <c:v>19</c:v>
                </c:pt>
              </c:numCache>
            </c:numRef>
          </c:val>
          <c:extLst>
            <c:ext xmlns:c16="http://schemas.microsoft.com/office/drawing/2014/chart" uri="{C3380CC4-5D6E-409C-BE32-E72D297353CC}">
              <c16:uniqueId val="{00000006-684A-40DC-82F2-CE6BFC6A31E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VALORES TOTAIS 60</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1E8-4A40-AE52-DCCC88D6B0D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1E8-4A40-AE52-DCCC88D6B0D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1E8-4A40-AE52-DCCC88D6B0D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1E8-4A40-AE52-DCCC88D6B0D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1E8-4A40-AE52-DCCC88D6B0D4}"/>
              </c:ext>
            </c:extLst>
          </c:dPt>
          <c:dLbls>
            <c:dLbl>
              <c:idx val="0"/>
              <c:layout>
                <c:manualLayout>
                  <c:x val="-3.7229659667444355E-2"/>
                  <c:y val="5.377889671251006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B1E8-4A40-AE52-DCCC88D6B0D4}"/>
                </c:ext>
              </c:extLst>
            </c:dLbl>
            <c:dLbl>
              <c:idx val="1"/>
              <c:layout>
                <c:manualLayout>
                  <c:x val="-5.8634380130602848E-2"/>
                  <c:y val="-2.92912777545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B1E8-4A40-AE52-DCCC88D6B0D4}"/>
                </c:ext>
              </c:extLst>
            </c:dLbl>
            <c:dLbl>
              <c:idx val="2"/>
              <c:layout>
                <c:manualLayout>
                  <c:x val="3.4243263094224097E-2"/>
                  <c:y val="2.860978743316618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B1E8-4A40-AE52-DCCC88D6B0D4}"/>
                </c:ext>
              </c:extLst>
            </c:dLbl>
            <c:dLbl>
              <c:idx val="3"/>
              <c:layout>
                <c:manualLayout>
                  <c:x val="4.5814353960671003E-2"/>
                  <c:y val="2.698480162367058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7-B1E8-4A40-AE52-DCCC88D6B0D4}"/>
                </c:ext>
              </c:extLst>
            </c:dLbl>
            <c:dLbl>
              <c:idx val="4"/>
              <c:layout>
                <c:manualLayout>
                  <c:x val="5.1620190349220385E-2"/>
                  <c:y val="2.824429541722851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9-B1E8-4A40-AE52-DCCC88D6B0D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USUÁRIO</c:v>
                </c:pt>
                <c:pt idx="1">
                  <c:v>FAMILIARES</c:v>
                </c:pt>
                <c:pt idx="2">
                  <c:v>OUTROS</c:v>
                </c:pt>
                <c:pt idx="3">
                  <c:v>NÃO RESPONDERAM</c:v>
                </c:pt>
                <c:pt idx="4">
                  <c:v>COLABORADORES</c:v>
                </c:pt>
              </c:strCache>
            </c:strRef>
          </c:cat>
          <c:val>
            <c:numRef>
              <c:f>Plan1!$B$2:$B$6</c:f>
              <c:numCache>
                <c:formatCode>General</c:formatCode>
                <c:ptCount val="5"/>
                <c:pt idx="0">
                  <c:v>11</c:v>
                </c:pt>
                <c:pt idx="1">
                  <c:v>7</c:v>
                </c:pt>
                <c:pt idx="2">
                  <c:v>0</c:v>
                </c:pt>
                <c:pt idx="3">
                  <c:v>5</c:v>
                </c:pt>
                <c:pt idx="4">
                  <c:v>19</c:v>
                </c:pt>
              </c:numCache>
            </c:numRef>
          </c:val>
          <c:extLst>
            <c:ext xmlns:c16="http://schemas.microsoft.com/office/drawing/2014/chart" uri="{C3380CC4-5D6E-409C-BE32-E72D297353CC}">
              <c16:uniqueId val="{0000000A-B1E8-4A40-AE52-DCCC88D6B0D4}"/>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 </a:t>
            </a:r>
          </a:p>
        </c:rich>
      </c:tx>
      <c:overlay val="1"/>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manualLayout>
          <c:layoutTarget val="inner"/>
          <c:xMode val="edge"/>
          <c:yMode val="edge"/>
          <c:x val="0.14862159427626428"/>
          <c:y val="7.0532958885394126E-2"/>
          <c:w val="0.46834846096696037"/>
          <c:h val="0.92610832878673"/>
        </c:manualLayout>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2C6-4B9A-BA45-CA797E160E6B}"/>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2C6-4B9A-BA45-CA797E160E6B}"/>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2C6-4B9A-BA45-CA797E160E6B}"/>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2C6-4B9A-BA45-CA797E160E6B}"/>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2C6-4B9A-BA45-CA797E160E6B}"/>
              </c:ext>
            </c:extLst>
          </c:dPt>
          <c:dLbls>
            <c:dLbl>
              <c:idx val="0"/>
              <c:layout>
                <c:manualLayout>
                  <c:x val="-6.7843245337413068E-3"/>
                  <c:y val="2.2775247194754469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2C6-4B9A-BA45-CA797E160E6B}"/>
                </c:ext>
              </c:extLst>
            </c:dLbl>
            <c:dLbl>
              <c:idx val="1"/>
              <c:layout>
                <c:manualLayout>
                  <c:x val="-5.5573419192739351E-2"/>
                  <c:y val="8.39403260748805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2C6-4B9A-BA45-CA797E160E6B}"/>
                </c:ext>
              </c:extLst>
            </c:dLbl>
            <c:dLbl>
              <c:idx val="2"/>
              <c:layout>
                <c:manualLayout>
                  <c:x val="-5.0269192542787772E-3"/>
                  <c:y val="-2.274079530912760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2C6-4B9A-BA45-CA797E160E6B}"/>
                </c:ext>
              </c:extLst>
            </c:dLbl>
            <c:dLbl>
              <c:idx val="3"/>
              <c:layout>
                <c:manualLayout>
                  <c:x val="-1.8333076951563786E-2"/>
                  <c:y val="9.3029941117653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82C6-4B9A-BA45-CA797E160E6B}"/>
                </c:ext>
              </c:extLst>
            </c:dLbl>
            <c:dLbl>
              <c:idx val="4"/>
              <c:layout>
                <c:manualLayout>
                  <c:x val="2.9350727412053933E-2"/>
                  <c:y val="3.465587156982557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2C6-4B9A-BA45-CA797E160E6B}"/>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0</c:formatCode>
                <c:ptCount val="5"/>
                <c:pt idx="0">
                  <c:v>6</c:v>
                </c:pt>
                <c:pt idx="1">
                  <c:v>3</c:v>
                </c:pt>
                <c:pt idx="2">
                  <c:v>1</c:v>
                </c:pt>
                <c:pt idx="3">
                  <c:v>1</c:v>
                </c:pt>
                <c:pt idx="4">
                  <c:v>9</c:v>
                </c:pt>
              </c:numCache>
            </c:numRef>
          </c:val>
          <c:extLst>
            <c:ext xmlns:c16="http://schemas.microsoft.com/office/drawing/2014/chart" uri="{C3380CC4-5D6E-409C-BE32-E72D297353CC}">
              <c16:uniqueId val="{0000000A-82C6-4B9A-BA45-CA797E160E6B}"/>
            </c:ext>
          </c:extLst>
        </c:ser>
        <c:ser>
          <c:idx val="1"/>
          <c:order val="1"/>
          <c:tx>
            <c:strRef>
              <c:f>Plan1!$C$1</c:f>
              <c:strCache>
                <c:ptCount val="1"/>
                <c:pt idx="0">
                  <c:v>Coluna1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1E7E-463C-A432-139D8E1FDA61}"/>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1E7E-463C-A432-139D8E1FDA61}"/>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1E7E-463C-A432-139D8E1FDA61}"/>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1E7E-463C-A432-139D8E1FDA61}"/>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1E7E-463C-A432-139D8E1FDA61}"/>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Plan1!$C$2:$C$6</c:f>
              <c:numCache>
                <c:formatCode>General</c:formatCode>
                <c:ptCount val="5"/>
              </c:numCache>
            </c:numRef>
          </c:val>
          <c:extLst>
            <c:ext xmlns:c16="http://schemas.microsoft.com/office/drawing/2014/chart" uri="{C3380CC4-5D6E-409C-BE32-E72D297353CC}">
              <c16:uniqueId val="{0000000B-82C6-4B9A-BA45-CA797E160E6B}"/>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D53-4B36-9B52-16FB07671C68}"/>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D53-4B36-9B52-16FB07671C68}"/>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D53-4B36-9B52-16FB07671C68}"/>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D53-4B36-9B52-16FB07671C68}"/>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D53-4B36-9B52-16FB07671C68}"/>
              </c:ext>
            </c:extLst>
          </c:dPt>
          <c:dLbls>
            <c:dLbl>
              <c:idx val="0"/>
              <c:layout>
                <c:manualLayout>
                  <c:x val="6.0836613870212546E-4"/>
                  <c:y val="1.06451135059067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D53-4B36-9B52-16FB07671C68}"/>
                </c:ext>
              </c:extLst>
            </c:dLbl>
            <c:dLbl>
              <c:idx val="1"/>
              <c:layout>
                <c:manualLayout>
                  <c:x val="7.8189605438753099E-2"/>
                  <c:y val="7.203335431865591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D53-4B36-9B52-16FB07671C68}"/>
                </c:ext>
              </c:extLst>
            </c:dLbl>
            <c:dLbl>
              <c:idx val="2"/>
              <c:layout>
                <c:manualLayout>
                  <c:x val="-4.5614292976879382E-3"/>
                  <c:y val="5.1554952147247111E-2"/>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pt-BR"/>
                </a:p>
              </c:txPr>
              <c:dLblPos val="bestFit"/>
              <c:showLegendKey val="0"/>
              <c:showVal val="0"/>
              <c:showCatName val="0"/>
              <c:showSerName val="0"/>
              <c:showPercent val="1"/>
              <c:showBubbleSize val="0"/>
              <c:extLst>
                <c:ext xmlns:c15="http://schemas.microsoft.com/office/drawing/2012/chart" uri="{CE6537A1-D6FC-4f65-9D91-7224C49458BB}">
                  <c15:layout>
                    <c:manualLayout>
                      <c:w val="5.489583653616522E-2"/>
                      <c:h val="0.10947604374560053"/>
                    </c:manualLayout>
                  </c15:layout>
                </c:ext>
                <c:ext xmlns:c16="http://schemas.microsoft.com/office/drawing/2014/chart" uri="{C3380CC4-5D6E-409C-BE32-E72D297353CC}">
                  <c16:uniqueId val="{00000005-ED53-4B36-9B52-16FB07671C68}"/>
                </c:ext>
              </c:extLst>
            </c:dLbl>
            <c:dLbl>
              <c:idx val="3"/>
              <c:layout>
                <c:manualLayout>
                  <c:x val="1.4314289312488215E-3"/>
                  <c:y val="-3.51300776079991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D53-4B36-9B52-16FB07671C68}"/>
                </c:ext>
              </c:extLst>
            </c:dLbl>
            <c:dLbl>
              <c:idx val="4"/>
              <c:layout>
                <c:manualLayout>
                  <c:x val="5.1474033005703516E-2"/>
                  <c:y val="2.013973756002419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D53-4B36-9B52-16FB07671C68}"/>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10</c:v>
                </c:pt>
                <c:pt idx="1">
                  <c:v>2</c:v>
                </c:pt>
                <c:pt idx="2">
                  <c:v>6</c:v>
                </c:pt>
                <c:pt idx="3">
                  <c:v>0</c:v>
                </c:pt>
                <c:pt idx="4">
                  <c:v>12</c:v>
                </c:pt>
              </c:numCache>
            </c:numRef>
          </c:val>
          <c:extLst>
            <c:ext xmlns:c16="http://schemas.microsoft.com/office/drawing/2014/chart" uri="{C3380CC4-5D6E-409C-BE32-E72D297353CC}">
              <c16:uniqueId val="{0000000A-ED53-4B36-9B52-16FB07671C68}"/>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ctr"/>
          <c:showLegendKey val="0"/>
          <c:showVal val="1"/>
          <c:showCatName val="0"/>
          <c:showSerName val="0"/>
          <c:showPercent val="0"/>
          <c:showBubbleSize val="0"/>
          <c:showLeaderLines val="0"/>
        </c:dLbls>
        <c:firstSliceAng val="36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zero"/>
    <c:showDLblsOverMax val="1"/>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OS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B14-43C9-B4D4-2D81A999A83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B14-43C9-B4D4-2D81A999A83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B14-43C9-B4D4-2D81A999A83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B14-43C9-B4D4-2D81A999A83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6B14-43C9-B4D4-2D81A999A834}"/>
              </c:ext>
            </c:extLst>
          </c:dPt>
          <c:dLbls>
            <c:dLbl>
              <c:idx val="0"/>
              <c:layout>
                <c:manualLayout>
                  <c:x val="6.0836613870212546E-4"/>
                  <c:y val="1.064511350590675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B14-43C9-B4D4-2D81A999A834}"/>
                </c:ext>
              </c:extLst>
            </c:dLbl>
            <c:dLbl>
              <c:idx val="1"/>
              <c:layout>
                <c:manualLayout>
                  <c:x val="7.8189605438753099E-2"/>
                  <c:y val="7.203335431865591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B14-43C9-B4D4-2D81A999A834}"/>
                </c:ext>
              </c:extLst>
            </c:dLbl>
            <c:dLbl>
              <c:idx val="2"/>
              <c:layout>
                <c:manualLayout>
                  <c:x val="7.8773869609186412E-4"/>
                  <c:y val="0.13286568399007348"/>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pt-BR"/>
                </a:p>
              </c:txPr>
              <c:dLblPos val="bestFit"/>
              <c:showLegendKey val="0"/>
              <c:showVal val="0"/>
              <c:showCatName val="0"/>
              <c:showSerName val="0"/>
              <c:showPercent val="1"/>
              <c:showBubbleSize val="0"/>
              <c:extLst>
                <c:ext xmlns:c15="http://schemas.microsoft.com/office/drawing/2012/chart" uri="{CE6537A1-D6FC-4f65-9D91-7224C49458BB}">
                  <c15:layout>
                    <c:manualLayout>
                      <c:w val="5.489583653616522E-2"/>
                      <c:h val="0.10947604374560053"/>
                    </c:manualLayout>
                  </c15:layout>
                </c:ext>
                <c:ext xmlns:c16="http://schemas.microsoft.com/office/drawing/2014/chart" uri="{C3380CC4-5D6E-409C-BE32-E72D297353CC}">
                  <c16:uniqueId val="{00000005-6B14-43C9-B4D4-2D81A999A834}"/>
                </c:ext>
              </c:extLst>
            </c:dLbl>
            <c:dLbl>
              <c:idx val="3"/>
              <c:layout>
                <c:manualLayout>
                  <c:x val="1.4314289312488215E-3"/>
                  <c:y val="-3.513007760799912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B14-43C9-B4D4-2D81A999A834}"/>
                </c:ext>
              </c:extLst>
            </c:dLbl>
            <c:dLbl>
              <c:idx val="4"/>
              <c:layout>
                <c:manualLayout>
                  <c:x val="5.1474033005703516E-2"/>
                  <c:y val="2.0139737560024196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B14-43C9-B4D4-2D81A999A83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6</c:v>
                </c:pt>
                <c:pt idx="1">
                  <c:v>0</c:v>
                </c:pt>
                <c:pt idx="2">
                  <c:v>4</c:v>
                </c:pt>
                <c:pt idx="3">
                  <c:v>0</c:v>
                </c:pt>
                <c:pt idx="4">
                  <c:v>30</c:v>
                </c:pt>
              </c:numCache>
            </c:numRef>
          </c:val>
          <c:extLst>
            <c:ext xmlns:c16="http://schemas.microsoft.com/office/drawing/2014/chart" uri="{C3380CC4-5D6E-409C-BE32-E72D297353CC}">
              <c16:uniqueId val="{0000000A-6B14-43C9-B4D4-2D81A999A83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EB6-414B-877A-E560C858E666}"/>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EB6-414B-877A-E560C858E666}"/>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EB6-414B-877A-E560C858E666}"/>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EB6-414B-877A-E560C858E666}"/>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EB6-414B-877A-E560C858E666}"/>
              </c:ext>
            </c:extLst>
          </c:dPt>
          <c:dLbls>
            <c:dLbl>
              <c:idx val="1"/>
              <c:layout>
                <c:manualLayout>
                  <c:x val="-3.7291080790843728E-2"/>
                  <c:y val="-0.1408394504590792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EB6-414B-877A-E560C858E666}"/>
                </c:ext>
              </c:extLst>
            </c:dLbl>
            <c:dLbl>
              <c:idx val="2"/>
              <c:layout>
                <c:manualLayout>
                  <c:x val="-4.5002621546055464E-2"/>
                  <c:y val="4.3477301653354672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EB6-414B-877A-E560C858E666}"/>
                </c:ext>
              </c:extLst>
            </c:dLbl>
            <c:dLbl>
              <c:idx val="3"/>
              <c:layout>
                <c:manualLayout>
                  <c:x val="1.0158902812137543E-3"/>
                  <c:y val="3.3260325954237381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EB6-414B-877A-E560C858E666}"/>
                </c:ext>
              </c:extLst>
            </c:dLbl>
            <c:dLbl>
              <c:idx val="4"/>
              <c:layout>
                <c:manualLayout>
                  <c:x val="3.9459375041871102E-2"/>
                  <c:y val="7.2576283074891283E-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EB6-414B-877A-E560C858E666}"/>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10</c:v>
                </c:pt>
                <c:pt idx="1">
                  <c:v>3</c:v>
                </c:pt>
                <c:pt idx="2">
                  <c:v>5</c:v>
                </c:pt>
                <c:pt idx="3">
                  <c:v>3</c:v>
                </c:pt>
                <c:pt idx="4">
                  <c:v>9</c:v>
                </c:pt>
              </c:numCache>
            </c:numRef>
          </c:val>
          <c:extLst>
            <c:ext xmlns:c16="http://schemas.microsoft.com/office/drawing/2014/chart" uri="{C3380CC4-5D6E-409C-BE32-E72D297353CC}">
              <c16:uniqueId val="{0000000A-EEB6-414B-877A-E560C858E66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Colunas1</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784-46E4-817F-EA6FC9870469}"/>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784-46E4-817F-EA6FC9870469}"/>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784-46E4-817F-EA6FC9870469}"/>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784-46E4-817F-EA6FC9870469}"/>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784-46E4-817F-EA6FC9870469}"/>
              </c:ext>
            </c:extLst>
          </c:dPt>
          <c:dLbls>
            <c:dLbl>
              <c:idx val="1"/>
              <c:layout>
                <c:manualLayout>
                  <c:x val="5.2431954257385394E-2"/>
                  <c:y val="-3.031702150805992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E784-46E4-817F-EA6FC9870469}"/>
                </c:ext>
              </c:extLst>
            </c:dLbl>
            <c:dLbl>
              <c:idx val="2"/>
              <c:layout>
                <c:manualLayout>
                  <c:x val="-7.5546116034844084E-3"/>
                  <c:y val="2.8578022591666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784-46E4-817F-EA6FC9870469}"/>
                </c:ext>
              </c:extLst>
            </c:dLbl>
            <c:dLbl>
              <c:idx val="3"/>
              <c:layout>
                <c:manualLayout>
                  <c:x val="1.2117976236455942E-2"/>
                  <c:y val="6.3132331202365279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784-46E4-817F-EA6FC9870469}"/>
                </c:ext>
              </c:extLst>
            </c:dLbl>
            <c:dLbl>
              <c:idx val="4"/>
              <c:layout>
                <c:manualLayout>
                  <c:x val="6.7533160963967068E-2"/>
                  <c:y val="3.827575132059067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784-46E4-817F-EA6FC9870469}"/>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50</c:v>
                </c:pt>
                <c:pt idx="1">
                  <c:v>14</c:v>
                </c:pt>
                <c:pt idx="2">
                  <c:v>4</c:v>
                </c:pt>
                <c:pt idx="3">
                  <c:v>2</c:v>
                </c:pt>
                <c:pt idx="4">
                  <c:v>8</c:v>
                </c:pt>
              </c:numCache>
            </c:numRef>
          </c:val>
          <c:extLst>
            <c:ext xmlns:c16="http://schemas.microsoft.com/office/drawing/2014/chart" uri="{C3380CC4-5D6E-409C-BE32-E72D297353CC}">
              <c16:uniqueId val="{0000000A-E784-46E4-817F-EA6FC987046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Plan1!$B$1</c:f>
              <c:strCache>
                <c:ptCount val="1"/>
                <c:pt idx="0">
                  <c:v>Vendas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B15-42E6-9411-28698C3C82B4}"/>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B15-42E6-9411-28698C3C82B4}"/>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B15-42E6-9411-28698C3C82B4}"/>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B15-42E6-9411-28698C3C82B4}"/>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1B15-42E6-9411-28698C3C82B4}"/>
              </c:ext>
            </c:extLst>
          </c:dPt>
          <c:dLbls>
            <c:dLbl>
              <c:idx val="1"/>
              <c:layout>
                <c:manualLayout>
                  <c:x val="1.2481226081839334E-2"/>
                  <c:y val="-2.8568096137494073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B15-42E6-9411-28698C3C82B4}"/>
                </c:ext>
              </c:extLst>
            </c:dLbl>
            <c:dLbl>
              <c:idx val="2"/>
              <c:layout>
                <c:manualLayout>
                  <c:x val="-3.4228687543625094E-3"/>
                  <c:y val="-2.4148186887194962E-2"/>
                </c:manualLayout>
              </c:layout>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330" b="1" i="0" u="none" strike="noStrike" kern="1200" baseline="0">
                      <a:solidFill>
                        <a:schemeClr val="lt1"/>
                      </a:solidFill>
                      <a:latin typeface="+mn-lt"/>
                      <a:ea typeface="+mn-ea"/>
                      <a:cs typeface="+mn-cs"/>
                    </a:defRPr>
                  </a:pPr>
                  <a:endParaRPr lang="pt-BR"/>
                </a:p>
              </c:txPr>
              <c:dLblPos val="bestFit"/>
              <c:showLegendKey val="0"/>
              <c:showVal val="0"/>
              <c:showCatName val="0"/>
              <c:showSerName val="0"/>
              <c:showPercent val="1"/>
              <c:showBubbleSize val="0"/>
              <c:extLst>
                <c:ext xmlns:c15="http://schemas.microsoft.com/office/drawing/2012/chart" uri="{CE6537A1-D6FC-4f65-9D91-7224C49458BB}">
                  <c15:layout>
                    <c:manualLayout>
                      <c:w val="7.4799079509850278E-2"/>
                      <c:h val="8.7132128855545429E-2"/>
                    </c:manualLayout>
                  </c15:layout>
                </c:ext>
                <c:ext xmlns:c16="http://schemas.microsoft.com/office/drawing/2014/chart" uri="{C3380CC4-5D6E-409C-BE32-E72D297353CC}">
                  <c16:uniqueId val="{00000005-1B15-42E6-9411-28698C3C82B4}"/>
                </c:ext>
              </c:extLst>
            </c:dLbl>
            <c:dLbl>
              <c:idx val="3"/>
              <c:layout>
                <c:manualLayout>
                  <c:x val="-5.1974332208185162E-2"/>
                  <c:y val="-2.7853235309609988E-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15-42E6-9411-28698C3C82B4}"/>
                </c:ext>
              </c:extLst>
            </c:dLbl>
            <c:dLbl>
              <c:idx val="4"/>
              <c:layout>
                <c:manualLayout>
                  <c:x val="8.1474873578341531E-2"/>
                  <c:y val="0.1473581376608404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B15-42E6-9411-28698C3C82B4}"/>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ÓTIMO</c:v>
                </c:pt>
                <c:pt idx="1">
                  <c:v>BOM</c:v>
                </c:pt>
                <c:pt idx="2">
                  <c:v>REGULAR</c:v>
                </c:pt>
                <c:pt idx="3">
                  <c:v>RUIM</c:v>
                </c:pt>
                <c:pt idx="4">
                  <c:v>NÃO AVALIARAM</c:v>
                </c:pt>
              </c:strCache>
            </c:strRef>
          </c:cat>
          <c:val>
            <c:numRef>
              <c:f>Plan1!$B$2:$B$6</c:f>
              <c:numCache>
                <c:formatCode>General</c:formatCode>
                <c:ptCount val="5"/>
                <c:pt idx="0">
                  <c:v>34</c:v>
                </c:pt>
                <c:pt idx="1">
                  <c:v>7</c:v>
                </c:pt>
                <c:pt idx="2">
                  <c:v>2</c:v>
                </c:pt>
                <c:pt idx="3">
                  <c:v>4</c:v>
                </c:pt>
                <c:pt idx="4">
                  <c:v>18</c:v>
                </c:pt>
              </c:numCache>
            </c:numRef>
          </c:val>
          <c:extLst>
            <c:ext xmlns:c16="http://schemas.microsoft.com/office/drawing/2014/chart" uri="{C3380CC4-5D6E-409C-BE32-E72D297353CC}">
              <c16:uniqueId val="{0000000A-1B15-42E6-9411-28698C3C82B4}"/>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zero"/>
    <c:showDLblsOverMax val="1"/>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4036295589687001"/>
          <c:y val="1.793586023398530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pt-BR"/>
        </a:p>
      </c:txPr>
    </c:title>
    <c:autoTitleDeleted val="0"/>
    <c:plotArea>
      <c:layout/>
      <c:pieChart>
        <c:varyColors val="1"/>
        <c:ser>
          <c:idx val="0"/>
          <c:order val="0"/>
          <c:tx>
            <c:strRef>
              <c:f>Plan1!$B$1</c:f>
              <c:strCache>
                <c:ptCount val="1"/>
                <c:pt idx="0">
                  <c:v>Manifestações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286C-454A-A54C-B0460AB9F160}"/>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86C-454A-A54C-B0460AB9F160}"/>
              </c:ext>
            </c:extLst>
          </c:dPt>
          <c:dPt>
            <c:idx val="2"/>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286C-454A-A54C-B0460AB9F160}"/>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86C-454A-A54C-B0460AB9F160}"/>
              </c:ext>
            </c:extLst>
          </c:dPt>
          <c:dPt>
            <c:idx val="4"/>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286C-454A-A54C-B0460AB9F160}"/>
              </c:ext>
            </c:extLst>
          </c:dPt>
          <c:dLbls>
            <c:dLbl>
              <c:idx val="0"/>
              <c:layout>
                <c:manualLayout>
                  <c:x val="-5.8753606230959272E-2"/>
                  <c:y val="7.353790402014892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86C-454A-A54C-B0460AB9F160}"/>
                </c:ext>
              </c:extLst>
            </c:dLbl>
            <c:dLbl>
              <c:idx val="1"/>
              <c:layout>
                <c:manualLayout>
                  <c:x val="-1.7302935265662969E-2"/>
                  <c:y val="-8.26437943479171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86C-454A-A54C-B0460AB9F160}"/>
                </c:ext>
              </c:extLst>
            </c:dLbl>
            <c:dLbl>
              <c:idx val="2"/>
              <c:layout>
                <c:manualLayout>
                  <c:x val="6.0162845155553757E-2"/>
                  <c:y val="-6.370942653216804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86C-454A-A54C-B0460AB9F160}"/>
                </c:ext>
              </c:extLst>
            </c:dLbl>
            <c:dLbl>
              <c:idx val="3"/>
              <c:layout>
                <c:manualLayout>
                  <c:x val="-2.9079863776346082E-2"/>
                  <c:y val="-4.7930786685710484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86C-454A-A54C-B0460AB9F160}"/>
                </c:ext>
              </c:extLst>
            </c:dLbl>
            <c:dLbl>
              <c:idx val="4"/>
              <c:layout>
                <c:manualLayout>
                  <c:x val="4.511531664734772E-2"/>
                  <c:y val="-9.432421203708946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286C-454A-A54C-B0460AB9F160}"/>
                </c:ext>
              </c:extLst>
            </c:dLbl>
            <c:numFmt formatCode="0.00%" sourceLinked="0"/>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pt-BR"/>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Plan1!$A$2:$A$6</c:f>
              <c:strCache>
                <c:ptCount val="5"/>
                <c:pt idx="0">
                  <c:v>Clínica Médica </c:v>
                </c:pt>
                <c:pt idx="1">
                  <c:v>Clínica Cirurgica </c:v>
                </c:pt>
                <c:pt idx="2">
                  <c:v>Clinica Pediátrica </c:v>
                </c:pt>
                <c:pt idx="3">
                  <c:v>Maternidade </c:v>
                </c:pt>
                <c:pt idx="4">
                  <c:v>Sem identificação </c:v>
                </c:pt>
              </c:strCache>
            </c:strRef>
          </c:cat>
          <c:val>
            <c:numRef>
              <c:f>Plan1!$B$2:$B$6</c:f>
              <c:numCache>
                <c:formatCode>General</c:formatCode>
                <c:ptCount val="5"/>
                <c:pt idx="0">
                  <c:v>1</c:v>
                </c:pt>
                <c:pt idx="1">
                  <c:v>4</c:v>
                </c:pt>
                <c:pt idx="2">
                  <c:v>3</c:v>
                </c:pt>
                <c:pt idx="3">
                  <c:v>0</c:v>
                </c:pt>
                <c:pt idx="4">
                  <c:v>5</c:v>
                </c:pt>
              </c:numCache>
            </c:numRef>
          </c:val>
          <c:extLst>
            <c:ext xmlns:c16="http://schemas.microsoft.com/office/drawing/2014/chart" uri="{C3380CC4-5D6E-409C-BE32-E72D297353CC}">
              <c16:uniqueId val="{00000005-286C-454A-A54C-B0460AB9F160}"/>
            </c:ext>
          </c:extLst>
        </c:ser>
        <c:dLbls>
          <c:dLblPos val="ctr"/>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pt-B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PRONTO SOCORRO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b="1" dirty="0"/>
            <a:t>INTERNAÇÃO</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4AAA9-B5A0-409D-998E-7896AA157B86}" type="doc">
      <dgm:prSet loTypeId="urn:microsoft.com/office/officeart/2005/8/layout/vList3#1" loCatId="list" qsTypeId="urn:microsoft.com/office/officeart/2005/8/quickstyle/simple3" qsCatId="simple" csTypeId="urn:microsoft.com/office/officeart/2005/8/colors/colorful3" csCatId="colorful" phldr="1"/>
      <dgm:spPr/>
      <dgm:t>
        <a:bodyPr/>
        <a:lstStyle/>
        <a:p>
          <a:endParaRPr lang="pt-BR"/>
        </a:p>
      </dgm:t>
    </dgm:pt>
    <dgm:pt modelId="{817CF980-23E6-4B68-B4C8-CC86166DF60E}">
      <dgm:prSet/>
      <dgm:spPr/>
      <dgm:t>
        <a:bodyPr/>
        <a:lstStyle/>
        <a:p>
          <a:pPr rtl="0"/>
          <a:r>
            <a:rPr lang="pt-BR" dirty="0" smtClean="0"/>
            <a:t>COLABORADORES</a:t>
          </a:r>
          <a:endParaRPr lang="pt-BR" dirty="0"/>
        </a:p>
      </dgm:t>
    </dgm:pt>
    <dgm:pt modelId="{47BCF124-1C33-4240-A1FF-47CC332FD849}" type="parTrans" cxnId="{C2885F14-F785-4D00-AABD-100A5FED7D1F}">
      <dgm:prSet/>
      <dgm:spPr/>
      <dgm:t>
        <a:bodyPr/>
        <a:lstStyle/>
        <a:p>
          <a:endParaRPr lang="pt-BR"/>
        </a:p>
      </dgm:t>
    </dgm:pt>
    <dgm:pt modelId="{26B9FA71-1C6E-408E-8F84-E360D06C4803}" type="sibTrans" cxnId="{C2885F14-F785-4D00-AABD-100A5FED7D1F}">
      <dgm:prSet/>
      <dgm:spPr/>
      <dgm:t>
        <a:bodyPr/>
        <a:lstStyle/>
        <a:p>
          <a:endParaRPr lang="pt-BR"/>
        </a:p>
      </dgm:t>
    </dgm:pt>
    <dgm:pt modelId="{10FE30D4-2B7B-46B3-BB6A-9E4DB77FA6F8}" type="pres">
      <dgm:prSet presAssocID="{0364AAA9-B5A0-409D-998E-7896AA157B86}" presName="linearFlow" presStyleCnt="0">
        <dgm:presLayoutVars>
          <dgm:dir/>
          <dgm:resizeHandles val="exact"/>
        </dgm:presLayoutVars>
      </dgm:prSet>
      <dgm:spPr/>
      <dgm:t>
        <a:bodyPr/>
        <a:lstStyle/>
        <a:p>
          <a:endParaRPr lang="pt-BR"/>
        </a:p>
      </dgm:t>
    </dgm:pt>
    <dgm:pt modelId="{FD593DC4-DCB5-433B-A3E8-19CFAA6D3D39}" type="pres">
      <dgm:prSet presAssocID="{817CF980-23E6-4B68-B4C8-CC86166DF60E}" presName="composite" presStyleCnt="0"/>
      <dgm:spPr/>
    </dgm:pt>
    <dgm:pt modelId="{F8182924-6212-48FB-9254-BD55F5563596}" type="pres">
      <dgm:prSet presAssocID="{817CF980-23E6-4B68-B4C8-CC86166DF60E}" presName="imgShp" presStyleLbl="fgImgPlace1" presStyleIdx="0" presStyleCnt="1" custLinFactNeighborX="-1829" custLinFactNeighborY="-4347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C70CA9B2-F30C-4EDD-9A8E-47BF9DA704DA}" type="pres">
      <dgm:prSet presAssocID="{817CF980-23E6-4B68-B4C8-CC86166DF60E}" presName="txShp" presStyleLbl="node1" presStyleIdx="0" presStyleCnt="1" custLinFactNeighborX="85" custLinFactNeighborY="575">
        <dgm:presLayoutVars>
          <dgm:bulletEnabled val="1"/>
        </dgm:presLayoutVars>
      </dgm:prSet>
      <dgm:spPr/>
      <dgm:t>
        <a:bodyPr/>
        <a:lstStyle/>
        <a:p>
          <a:endParaRPr lang="pt-BR"/>
        </a:p>
      </dgm:t>
    </dgm:pt>
  </dgm:ptLst>
  <dgm:cxnLst>
    <dgm:cxn modelId="{CCBD69CC-D64E-4131-BF6B-3C09CFD7F5F8}" type="presOf" srcId="{0364AAA9-B5A0-409D-998E-7896AA157B86}" destId="{10FE30D4-2B7B-46B3-BB6A-9E4DB77FA6F8}" srcOrd="0" destOrd="0" presId="urn:microsoft.com/office/officeart/2005/8/layout/vList3#1"/>
    <dgm:cxn modelId="{C2885F14-F785-4D00-AABD-100A5FED7D1F}" srcId="{0364AAA9-B5A0-409D-998E-7896AA157B86}" destId="{817CF980-23E6-4B68-B4C8-CC86166DF60E}" srcOrd="0" destOrd="0" parTransId="{47BCF124-1C33-4240-A1FF-47CC332FD849}" sibTransId="{26B9FA71-1C6E-408E-8F84-E360D06C4803}"/>
    <dgm:cxn modelId="{2CB55AFE-F8B3-4AF2-BF82-69616618BC59}" type="presOf" srcId="{817CF980-23E6-4B68-B4C8-CC86166DF60E}" destId="{C70CA9B2-F30C-4EDD-9A8E-47BF9DA704DA}" srcOrd="0" destOrd="0" presId="urn:microsoft.com/office/officeart/2005/8/layout/vList3#1"/>
    <dgm:cxn modelId="{8ECFB4A8-2DC8-4EE5-946B-C372B6FB0827}" type="presParOf" srcId="{10FE30D4-2B7B-46B3-BB6A-9E4DB77FA6F8}" destId="{FD593DC4-DCB5-433B-A3E8-19CFAA6D3D39}" srcOrd="0" destOrd="0" presId="urn:microsoft.com/office/officeart/2005/8/layout/vList3#1"/>
    <dgm:cxn modelId="{C44201DF-57AE-4602-AD0A-C9EA0B8F3F5C}" type="presParOf" srcId="{FD593DC4-DCB5-433B-A3E8-19CFAA6D3D39}" destId="{F8182924-6212-48FB-9254-BD55F5563596}" srcOrd="0" destOrd="0" presId="urn:microsoft.com/office/officeart/2005/8/layout/vList3#1"/>
    <dgm:cxn modelId="{FCA93EF8-573C-4C66-8383-562EBAE4FB68}" type="presParOf" srcId="{FD593DC4-DCB5-433B-A3E8-19CFAA6D3D39}" destId="{C70CA9B2-F30C-4EDD-9A8E-47BF9DA704DA}"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40030" rIns="448056" bIns="240030" numCol="1" spcCol="1270" anchor="ctr" anchorCtr="0">
          <a:noAutofit/>
        </a:bodyPr>
        <a:lstStyle/>
        <a:p>
          <a:pPr lvl="0" algn="ctr" defTabSz="2800350" rtl="0">
            <a:lnSpc>
              <a:spcPct val="90000"/>
            </a:lnSpc>
            <a:spcBef>
              <a:spcPct val="0"/>
            </a:spcBef>
            <a:spcAft>
              <a:spcPct val="35000"/>
            </a:spcAft>
          </a:pPr>
          <a:r>
            <a:rPr lang="pt-BR" sz="6300" b="1" kern="1200" dirty="0"/>
            <a:t>PRONTO SOCORRO</a:t>
          </a:r>
          <a:endParaRPr lang="pt-BR" sz="63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228600" rIns="426720" bIns="228600" numCol="1" spcCol="1270" anchor="ctr" anchorCtr="0">
          <a:noAutofit/>
        </a:bodyPr>
        <a:lstStyle/>
        <a:p>
          <a:pPr lvl="0" algn="ctr" defTabSz="2667000" rtl="0">
            <a:lnSpc>
              <a:spcPct val="90000"/>
            </a:lnSpc>
            <a:spcBef>
              <a:spcPct val="0"/>
            </a:spcBef>
            <a:spcAft>
              <a:spcPct val="35000"/>
            </a:spcAft>
          </a:pPr>
          <a:r>
            <a:rPr lang="pt-BR" sz="6000" b="1" kern="1200" dirty="0"/>
            <a:t>INTERNAÇÃO</a:t>
          </a:r>
          <a:endParaRPr lang="pt-BR" sz="60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CA9B2-F30C-4EDD-9A8E-47BF9DA704DA}">
      <dsp:nvSpPr>
        <dsp:cNvPr id="0" name=""/>
        <dsp:cNvSpPr/>
      </dsp:nvSpPr>
      <dsp:spPr>
        <a:xfrm rot="10800000">
          <a:off x="2251487" y="0"/>
          <a:ext cx="6662443" cy="2270760"/>
        </a:xfrm>
        <a:prstGeom prst="homePlate">
          <a:avLst/>
        </a:prstGeom>
        <a:gradFill rotWithShape="0">
          <a:gsLst>
            <a:gs pos="0">
              <a:schemeClr val="accent3">
                <a:hueOff val="0"/>
                <a:satOff val="0"/>
                <a:lumOff val="0"/>
                <a:alphaOff val="0"/>
                <a:tint val="60000"/>
                <a:lumMod val="104000"/>
              </a:schemeClr>
            </a:gs>
            <a:gs pos="100000">
              <a:schemeClr val="accent3">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01342" tIns="175260" rIns="327152" bIns="175260" numCol="1" spcCol="1270" anchor="ctr" anchorCtr="0">
          <a:noAutofit/>
        </a:bodyPr>
        <a:lstStyle/>
        <a:p>
          <a:pPr lvl="0" algn="ctr" defTabSz="2044700" rtl="0">
            <a:lnSpc>
              <a:spcPct val="90000"/>
            </a:lnSpc>
            <a:spcBef>
              <a:spcPct val="0"/>
            </a:spcBef>
            <a:spcAft>
              <a:spcPct val="35000"/>
            </a:spcAft>
          </a:pPr>
          <a:r>
            <a:rPr lang="pt-BR" sz="4600" kern="1200" dirty="0" smtClean="0"/>
            <a:t>COLABORADORES</a:t>
          </a:r>
          <a:endParaRPr lang="pt-BR" sz="4600" kern="1200" dirty="0"/>
        </a:p>
      </dsp:txBody>
      <dsp:txXfrm rot="10800000">
        <a:off x="2819177" y="0"/>
        <a:ext cx="6094753" cy="2270760"/>
      </dsp:txXfrm>
    </dsp:sp>
    <dsp:sp modelId="{F8182924-6212-48FB-9254-BD55F5563596}">
      <dsp:nvSpPr>
        <dsp:cNvPr id="0" name=""/>
        <dsp:cNvSpPr/>
      </dsp:nvSpPr>
      <dsp:spPr>
        <a:xfrm>
          <a:off x="1068912" y="0"/>
          <a:ext cx="2270760" cy="227076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rnd"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a:xfrm>
            <a:off x="5332412" y="5883275"/>
            <a:ext cx="4324044" cy="365125"/>
          </a:xfrm>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03741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07/12/2021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74055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4615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56071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265513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47802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Editar estilos de texto Mestre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13202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91164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377823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10951856" y="5867131"/>
            <a:ext cx="551167" cy="365125"/>
          </a:xfrm>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04013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AC414DAE-D1E2-482A-8753-696F56E14BA9}" type="datetimeFigureOut">
              <a:rPr lang="pt-BR" smtClean="0"/>
              <a:t>07/12/2021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4289257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AC414DAE-D1E2-482A-8753-696F56E14BA9}" type="datetimeFigureOut">
              <a:rPr lang="pt-BR" smtClean="0"/>
              <a:t>07/12/2021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1432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AC414DAE-D1E2-482A-8753-696F56E14BA9}" type="datetimeFigureOut">
              <a:rPr lang="pt-BR" smtClean="0"/>
              <a:t>07/12/2021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815268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AC414DAE-D1E2-482A-8753-696F56E14BA9}" type="datetimeFigureOut">
              <a:rPr lang="pt-BR" smtClean="0"/>
              <a:t>07/12/2021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12660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14DAE-D1E2-482A-8753-696F56E14BA9}" type="datetimeFigureOut">
              <a:rPr lang="pt-BR" smtClean="0"/>
              <a:t>07/12/2021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176195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07/12/2021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2849287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AC414DAE-D1E2-482A-8753-696F56E14BA9}" type="datetimeFigureOut">
              <a:rPr lang="pt-BR" smtClean="0"/>
              <a:t>07/12/2021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5CA99CE-CED5-46E1-9CDD-CC27DE1DA067}" type="slidenum">
              <a:rPr lang="pt-BR" smtClean="0"/>
              <a:t>‹nº›</a:t>
            </a:fld>
            <a:endParaRPr lang="pt-BR"/>
          </a:p>
        </p:txBody>
      </p:sp>
    </p:spTree>
    <p:extLst>
      <p:ext uri="{BB962C8B-B14F-4D97-AF65-F5344CB8AC3E}">
        <p14:creationId xmlns:p14="http://schemas.microsoft.com/office/powerpoint/2010/main" val="5483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414DAE-D1E2-482A-8753-696F56E14BA9}" type="datetimeFigureOut">
              <a:rPr lang="pt-BR" smtClean="0"/>
              <a:t>07/12/2021</a:t>
            </a:fld>
            <a:endParaRPr lang="pt-B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CA99CE-CED5-46E1-9CDD-CC27DE1DA067}" type="slidenum">
              <a:rPr lang="pt-BR" smtClean="0"/>
              <a:t>‹nº›</a:t>
            </a:fld>
            <a:endParaRPr lang="pt-BR"/>
          </a:p>
        </p:txBody>
      </p:sp>
    </p:spTree>
    <p:extLst>
      <p:ext uri="{BB962C8B-B14F-4D97-AF65-F5344CB8AC3E}">
        <p14:creationId xmlns:p14="http://schemas.microsoft.com/office/powerpoint/2010/main" val="204696285"/>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 id="214748401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928401" y="873456"/>
            <a:ext cx="8574622" cy="3122811"/>
          </a:xfrm>
        </p:spPr>
        <p:txBody>
          <a:bodyPr>
            <a:normAutofit fontScale="90000"/>
          </a:bodyPr>
          <a:lstStyle/>
          <a:p>
            <a:pPr algn="ctr"/>
            <a:r>
              <a:rPr lang="pt-BR" dirty="0"/>
              <a:t>RELATORIO DA OUVIDORIA MÊS </a:t>
            </a:r>
            <a:r>
              <a:rPr lang="pt-BR" dirty="0" smtClean="0"/>
              <a:t>DE NOVEMBRO</a:t>
            </a:r>
            <a:r>
              <a:rPr lang="pt-BR" dirty="0"/>
              <a:t/>
            </a:r>
            <a:br>
              <a:rPr lang="pt-BR" dirty="0"/>
            </a:br>
            <a:r>
              <a:rPr lang="pt-BR" sz="3600" dirty="0"/>
              <a:t>FUNSAU-NA</a:t>
            </a:r>
            <a:r>
              <a:rPr lang="pt-BR" dirty="0"/>
              <a:t/>
            </a:r>
            <a:br>
              <a:rPr lang="pt-BR" dirty="0"/>
            </a:br>
            <a:r>
              <a:rPr lang="pt-BR" sz="3100" dirty="0" smtClean="0"/>
              <a:t>2021</a:t>
            </a:r>
            <a:endParaRPr lang="pt-BR" sz="3100" dirty="0"/>
          </a:p>
        </p:txBody>
      </p:sp>
      <p:sp>
        <p:nvSpPr>
          <p:cNvPr id="3" name="Subtítulo 2"/>
          <p:cNvSpPr>
            <a:spLocks noGrp="1"/>
          </p:cNvSpPr>
          <p:nvPr>
            <p:ph type="subTitle" idx="1"/>
          </p:nvPr>
        </p:nvSpPr>
        <p:spPr>
          <a:xfrm>
            <a:off x="5295331" y="5581933"/>
            <a:ext cx="6741994" cy="1009935"/>
          </a:xfrm>
        </p:spPr>
        <p:txBody>
          <a:bodyPr>
            <a:normAutofit/>
          </a:bodyPr>
          <a:lstStyle/>
          <a:p>
            <a:pPr algn="l"/>
            <a:r>
              <a:rPr lang="pt-BR" dirty="0"/>
              <a:t>ELABORADO POR DIANIELY DELLA VALENTINA</a:t>
            </a:r>
          </a:p>
          <a:p>
            <a:pPr algn="l"/>
            <a:r>
              <a:rPr lang="pt-BR" dirty="0"/>
              <a:t>OUVIDORA </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4765" y="0"/>
            <a:ext cx="1576200" cy="1045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6371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09183"/>
            <a:ext cx="10018713" cy="450375"/>
          </a:xfrm>
        </p:spPr>
        <p:txBody>
          <a:bodyPr>
            <a:normAutofit fontScale="90000"/>
          </a:bodyPr>
          <a:lstStyle/>
          <a:p>
            <a:r>
              <a:rPr lang="pt-BR" b="1" dirty="0"/>
              <a:t>RECLAMAÇÕES</a:t>
            </a:r>
          </a:p>
        </p:txBody>
      </p:sp>
      <p:sp>
        <p:nvSpPr>
          <p:cNvPr id="3" name="Espaço Reservado para Conteúdo 2"/>
          <p:cNvSpPr>
            <a:spLocks noGrp="1"/>
          </p:cNvSpPr>
          <p:nvPr>
            <p:ph idx="1"/>
          </p:nvPr>
        </p:nvSpPr>
        <p:spPr>
          <a:xfrm>
            <a:off x="1378423" y="559558"/>
            <a:ext cx="10813575" cy="5936776"/>
          </a:xfrm>
        </p:spPr>
        <p:txBody>
          <a:bodyPr>
            <a:normAutofit lnSpcReduction="10000"/>
          </a:bodyPr>
          <a:lstStyle/>
          <a:p>
            <a:pPr marL="457200" lvl="1" indent="0" algn="just">
              <a:buNone/>
            </a:pPr>
            <a:r>
              <a:rPr lang="pt-BR" sz="2400" b="1" i="1"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“Esse rapaz do RX com nome ***, muito grosso, mal educado, ele acha que a gente vem para o hospital para passear, cara grosseiro</a:t>
            </a:r>
            <a:r>
              <a:rPr lang="pt-BR" sz="2200" b="1" i="1" dirty="0" smtClean="0">
                <a:latin typeface="Times New Roman" panose="02020603050405020304" pitchFamily="18" charset="0"/>
                <a:cs typeface="Times New Roman" panose="02020603050405020304" pitchFamily="18" charset="0"/>
              </a:rPr>
              <a:t>.” (M. 29/11/2021)</a:t>
            </a:r>
          </a:p>
          <a:p>
            <a:pPr marL="457200" lvl="1" indent="0" algn="just">
              <a:buNone/>
            </a:pPr>
            <a:r>
              <a:rPr lang="pt-BR" sz="2200" b="1" i="1" dirty="0">
                <a:latin typeface="Times New Roman" panose="02020603050405020304" pitchFamily="18" charset="0"/>
                <a:cs typeface="Times New Roman" panose="02020603050405020304" pitchFamily="18" charset="0"/>
              </a:rPr>
              <a:t>	</a:t>
            </a:r>
            <a:r>
              <a:rPr lang="pt-BR" sz="2200" b="1" dirty="0" smtClean="0">
                <a:latin typeface="Times New Roman" panose="02020603050405020304" pitchFamily="18" charset="0"/>
                <a:cs typeface="Times New Roman" panose="02020603050405020304" pitchFamily="18" charset="0"/>
              </a:rPr>
              <a:t>Resposta: </a:t>
            </a:r>
            <a:r>
              <a:rPr lang="pt-BR" sz="2200" dirty="0" smtClean="0">
                <a:latin typeface="Times New Roman" panose="02020603050405020304" pitchFamily="18" charset="0"/>
                <a:cs typeface="Times New Roman" panose="02020603050405020304" pitchFamily="18" charset="0"/>
              </a:rPr>
              <a:t>Já tomei  as medidas necessária pelo ocorrido, conversando com o técnico de RX ***. </a:t>
            </a:r>
            <a:r>
              <a:rPr lang="pt-BR" sz="2200" i="1" dirty="0" smtClean="0">
                <a:latin typeface="Times New Roman" panose="02020603050405020304" pitchFamily="18" charset="0"/>
                <a:cs typeface="Times New Roman" panose="02020603050405020304" pitchFamily="18" charset="0"/>
              </a:rPr>
              <a:t>(Rosangela Costa Ribeiro – Responsável pelo setor de RX – FUNSAU)</a:t>
            </a:r>
          </a:p>
          <a:p>
            <a:pPr marL="457200" lvl="1" indent="0" algn="just">
              <a:buNone/>
            </a:pPr>
            <a:endParaRPr lang="pt-BR" sz="2200" b="1" i="1" dirty="0">
              <a:latin typeface="Times New Roman" panose="02020603050405020304" pitchFamily="18" charset="0"/>
              <a:cs typeface="Times New Roman" panose="02020603050405020304" pitchFamily="18" charset="0"/>
            </a:endParaRPr>
          </a:p>
          <a:p>
            <a:pPr marL="457200" lvl="1" indent="0" algn="just">
              <a:buNone/>
            </a:pPr>
            <a:r>
              <a:rPr lang="pt-BR" sz="2200" b="1" i="1" dirty="0" smtClean="0">
                <a:latin typeface="Times New Roman" panose="02020603050405020304" pitchFamily="18" charset="0"/>
                <a:cs typeface="Times New Roman" panose="02020603050405020304" pitchFamily="18" charset="0"/>
              </a:rPr>
              <a:t>	“</a:t>
            </a:r>
            <a:r>
              <a:rPr lang="pt-BR" sz="2200"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2 horas já e ninguém aparece os médicos somem.” </a:t>
            </a:r>
            <a:r>
              <a:rPr lang="pt-BR" sz="2200" b="1" i="1" dirty="0" smtClean="0">
                <a:latin typeface="Times New Roman" panose="02020603050405020304" pitchFamily="18" charset="0"/>
                <a:cs typeface="Times New Roman" panose="02020603050405020304" pitchFamily="18" charset="0"/>
              </a:rPr>
              <a:t>(J.A. 20/11/2021)</a:t>
            </a:r>
          </a:p>
          <a:p>
            <a:pPr marL="457200" lvl="1" indent="0" algn="just">
              <a:buNone/>
            </a:pPr>
            <a:r>
              <a:rPr lang="pt-BR" sz="2200" b="1" i="1" dirty="0">
                <a:latin typeface="Times New Roman" panose="02020603050405020304" pitchFamily="18" charset="0"/>
                <a:cs typeface="Times New Roman" panose="02020603050405020304" pitchFamily="18" charset="0"/>
              </a:rPr>
              <a:t>	</a:t>
            </a:r>
            <a:r>
              <a:rPr lang="pt-BR" sz="2200" b="1" dirty="0" smtClean="0">
                <a:latin typeface="Times New Roman" panose="02020603050405020304" pitchFamily="18" charset="0"/>
                <a:cs typeface="Times New Roman" panose="02020603050405020304" pitchFamily="18" charset="0"/>
              </a:rPr>
              <a:t>Resposta: </a:t>
            </a:r>
            <a:r>
              <a:rPr lang="pt-BR" sz="2200" dirty="0" smtClean="0">
                <a:latin typeface="Times New Roman" panose="02020603050405020304" pitchFamily="18" charset="0"/>
                <a:cs typeface="Times New Roman" panose="02020603050405020304" pitchFamily="18" charset="0"/>
              </a:rPr>
              <a:t>Demora em atender é porque temos só dois (02) médicos no P.S, a população sendo a grande maioria insiste em procurar o P.S do HR,  sendo que 80% das consultas deveriam ser feitas pelo PSF, somos respaldados pela classificação de risco. </a:t>
            </a:r>
            <a:r>
              <a:rPr lang="pt-BR" sz="2200" i="1" dirty="0" smtClean="0">
                <a:latin typeface="Times New Roman" panose="02020603050405020304" pitchFamily="18" charset="0"/>
                <a:cs typeface="Times New Roman" panose="02020603050405020304" pitchFamily="18" charset="0"/>
              </a:rPr>
              <a:t>(Ygor Jose Saraiva Carvalho Silva – Diretor clinico – FUNSAU)</a:t>
            </a:r>
          </a:p>
          <a:p>
            <a:pPr marL="457200" lvl="1" indent="0" algn="just">
              <a:buNone/>
            </a:pPr>
            <a:r>
              <a:rPr lang="pt-BR" sz="2200" b="1" i="1"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Muita demora pela médica!” (Anônimo) </a:t>
            </a:r>
          </a:p>
          <a:p>
            <a:pPr marL="457200" lvl="1" indent="0" algn="just">
              <a:buNone/>
            </a:pPr>
            <a:r>
              <a:rPr lang="pt-BR" sz="2200" b="1" i="1" dirty="0">
                <a:latin typeface="Times New Roman" panose="02020603050405020304" pitchFamily="18" charset="0"/>
                <a:cs typeface="Times New Roman" panose="02020603050405020304" pitchFamily="18" charset="0"/>
              </a:rPr>
              <a:t>	</a:t>
            </a:r>
            <a:r>
              <a:rPr lang="pt-BR" sz="2200" b="1" dirty="0" smtClean="0">
                <a:latin typeface="Times New Roman" panose="02020603050405020304" pitchFamily="18" charset="0"/>
                <a:cs typeface="Times New Roman" panose="02020603050405020304" pitchFamily="18" charset="0"/>
              </a:rPr>
              <a:t>Resposta: </a:t>
            </a:r>
            <a:r>
              <a:rPr lang="pt-BR" sz="2200" dirty="0" smtClean="0">
                <a:latin typeface="Times New Roman" panose="02020603050405020304" pitchFamily="18" charset="0"/>
                <a:cs typeface="Times New Roman" panose="02020603050405020304" pitchFamily="18" charset="0"/>
              </a:rPr>
              <a:t>Infelizmente a demora é devido a termos somente 02 plantonistas a serviço, porem pacientes se caso de urgência insiste em procurar o hospital, fazendo com que haja muitos atendimentos no dia a dia, sendo que a maioria desses atendimentos deveriam ser realizados via ESF. </a:t>
            </a:r>
            <a:r>
              <a:rPr lang="pt-BR" sz="2400" i="1" dirty="0">
                <a:latin typeface="Times New Roman" panose="02020603050405020304" pitchFamily="18" charset="0"/>
                <a:cs typeface="Times New Roman" panose="02020603050405020304" pitchFamily="18" charset="0"/>
              </a:rPr>
              <a:t>(Ygor Jose Saraiva Carvalho Silva – Diretor clinico – FUNSAU)</a:t>
            </a:r>
          </a:p>
          <a:p>
            <a:pPr marL="457200" lvl="1" indent="0" algn="just">
              <a:buNone/>
            </a:pPr>
            <a:endParaRPr lang="pt-BR"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3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09183"/>
            <a:ext cx="10018713" cy="573205"/>
          </a:xfrm>
        </p:spPr>
        <p:txBody>
          <a:bodyPr>
            <a:normAutofit fontScale="90000"/>
          </a:bodyPr>
          <a:lstStyle/>
          <a:p>
            <a:r>
              <a:rPr lang="pt-BR" b="1" dirty="0"/>
              <a:t>RECLAMAÇÕES</a:t>
            </a:r>
          </a:p>
        </p:txBody>
      </p:sp>
      <p:sp>
        <p:nvSpPr>
          <p:cNvPr id="3" name="Espaço Reservado para Conteúdo 2"/>
          <p:cNvSpPr>
            <a:spLocks noGrp="1"/>
          </p:cNvSpPr>
          <p:nvPr>
            <p:ph idx="1"/>
          </p:nvPr>
        </p:nvSpPr>
        <p:spPr>
          <a:xfrm>
            <a:off x="1214651" y="900752"/>
            <a:ext cx="10977348" cy="5513696"/>
          </a:xfrm>
        </p:spPr>
        <p:txBody>
          <a:bodyPr>
            <a:normAutofit/>
          </a:bodyPr>
          <a:lstStyle/>
          <a:p>
            <a:pPr marL="457200" lvl="1" indent="0" algn="just">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Essa garota da recepção muito mal educada, debochada, elas acha que são quem para tratar as pessoas dessa forma, perguntei o nome dessa mal educada a profissional do corredor respondeu que chama *** e ***. Responsável pelo hospital toma providencia a respeito dessas mal educadas, que fica rindo na cara das pessoas quem ela pensa que são. Obrigada ( M. J. e J. O. 07/11/2021)</a:t>
            </a:r>
            <a:endParaRPr lang="pt-BR" b="1" i="1" dirty="0" smtClean="0">
              <a:latin typeface="Times New Roman" panose="02020603050405020304" pitchFamily="18" charset="0"/>
              <a:cs typeface="Times New Roman" panose="02020603050405020304" pitchFamily="18" charset="0"/>
            </a:endParaRPr>
          </a:p>
          <a:p>
            <a:pPr marL="457200" lvl="1" indent="0" algn="just">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Essa garota da recepção dos cabelos pretos que se chama ***, muito mal amada, grossa mal educada, provavelmente ela não deve ter mãe para tratar as pessoas desse jeito, muito grosseira, se não gosta de trabalhar de o lugar para outro” (M. 29/11/2021)</a:t>
            </a:r>
          </a:p>
          <a:p>
            <a:pPr marL="457200" lvl="1" indent="0" algn="just">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Essa garota da recepção grossa, mal educada *** vai aprender a respeitar primeiro antes de trabalhar em um hospital” (R.)</a:t>
            </a:r>
          </a:p>
          <a:p>
            <a:pPr marL="457200" lvl="1" indent="0" algn="just">
              <a:buNone/>
            </a:pPr>
            <a:r>
              <a:rPr lang="pt-BR"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As providências serão tomadas na qual tentaremos esclarecer os fatos. </a:t>
            </a:r>
            <a:r>
              <a:rPr lang="pt-BR" i="1" dirty="0" smtClean="0">
                <a:latin typeface="Times New Roman" panose="02020603050405020304" pitchFamily="18" charset="0"/>
                <a:cs typeface="Times New Roman" panose="02020603050405020304" pitchFamily="18" charset="0"/>
              </a:rPr>
              <a:t>(Valdenice Conceição da Silva – Supervisora da Recepção) </a:t>
            </a:r>
            <a:endParaRPr lang="pt-BR" b="1" i="1" dirty="0" smtClean="0">
              <a:latin typeface="Times New Roman" panose="02020603050405020304" pitchFamily="18" charset="0"/>
              <a:cs typeface="Times New Roman" panose="02020603050405020304" pitchFamily="18" charset="0"/>
            </a:endParaRPr>
          </a:p>
          <a:p>
            <a:pPr marL="457200" lvl="1" indent="0" algn="just">
              <a:buNone/>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7644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09183"/>
            <a:ext cx="10018713" cy="573205"/>
          </a:xfrm>
        </p:spPr>
        <p:txBody>
          <a:bodyPr>
            <a:normAutofit fontScale="90000"/>
          </a:bodyPr>
          <a:lstStyle/>
          <a:p>
            <a:r>
              <a:rPr lang="pt-BR" b="1" dirty="0"/>
              <a:t>RECLAMAÇÕES</a:t>
            </a:r>
          </a:p>
        </p:txBody>
      </p:sp>
      <p:sp>
        <p:nvSpPr>
          <p:cNvPr id="3" name="Espaço Reservado para Conteúdo 2"/>
          <p:cNvSpPr>
            <a:spLocks noGrp="1"/>
          </p:cNvSpPr>
          <p:nvPr>
            <p:ph idx="1"/>
          </p:nvPr>
        </p:nvSpPr>
        <p:spPr>
          <a:xfrm>
            <a:off x="1214651" y="900752"/>
            <a:ext cx="10977348" cy="5513696"/>
          </a:xfrm>
        </p:spPr>
        <p:txBody>
          <a:bodyPr>
            <a:normAutofit/>
          </a:bodyPr>
          <a:lstStyle/>
          <a:p>
            <a:pPr marL="457200" lvl="1" indent="0" algn="just">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Dia 18/11/2021 fui ao hospital, fui atendida, fui para fila de medicação, onde só uma pessoa medicava, enquanto 5, 6 pessoas conversavam, dava risada no postinho de enfermagem e os pacientes aguardando uma só que medicava.” </a:t>
            </a:r>
            <a:r>
              <a:rPr lang="pt-BR" i="1" dirty="0" smtClean="0">
                <a:latin typeface="Times New Roman" panose="02020603050405020304" pitchFamily="18" charset="0"/>
                <a:cs typeface="Times New Roman" panose="02020603050405020304" pitchFamily="18" charset="0"/>
              </a:rPr>
              <a:t>(Anônimo 18/11/2021)</a:t>
            </a:r>
          </a:p>
          <a:p>
            <a:pPr marL="457200" lvl="1" indent="0" algn="just">
              <a:buNone/>
            </a:pPr>
            <a:r>
              <a:rPr lang="pt-BR" i="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Devido dimensionamento da equipe é escalado um técnico de enfermagem para a realização de medicação, sendo os 4 demais técnicos destinados a atribuições do setor de observação, emergência, respiratório, e suporte no corredor, em dias de maior fluxo no setor de emergência o enfermeiro realiza distribuição de equipe conforme a necessidade, ressalto ainda que na sala de medicação devido disponibilização de espaço físico e restrições de distanciamento de segurança é realizado a medicação de três pacientes por vez. </a:t>
            </a:r>
            <a:r>
              <a:rPr lang="pt-BR" dirty="0">
                <a:latin typeface="Times New Roman" panose="02020603050405020304" pitchFamily="18" charset="0"/>
                <a:cs typeface="Times New Roman" panose="02020603050405020304" pitchFamily="18" charset="0"/>
              </a:rPr>
              <a:t>(Luciana </a:t>
            </a:r>
            <a:r>
              <a:rPr lang="pt-BR" dirty="0" err="1">
                <a:latin typeface="Times New Roman" panose="02020603050405020304" pitchFamily="18" charset="0"/>
                <a:cs typeface="Times New Roman" panose="02020603050405020304" pitchFamily="18" charset="0"/>
              </a:rPr>
              <a:t>Patricia</a:t>
            </a:r>
            <a:r>
              <a:rPr lang="pt-BR" dirty="0">
                <a:latin typeface="Times New Roman" panose="02020603050405020304" pitchFamily="18" charset="0"/>
                <a:cs typeface="Times New Roman" panose="02020603050405020304" pitchFamily="18" charset="0"/>
              </a:rPr>
              <a:t> da Cruz – RT de enfermagem – FUSAU) </a:t>
            </a:r>
            <a:endParaRPr lang="pt-BR" b="1" dirty="0" smtClean="0">
              <a:latin typeface="Times New Roman" panose="02020603050405020304" pitchFamily="18" charset="0"/>
              <a:cs typeface="Times New Roman" panose="02020603050405020304" pitchFamily="18" charset="0"/>
            </a:endParaRPr>
          </a:p>
          <a:p>
            <a:pPr marL="457200" lvl="1" indent="0" algn="just">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Funcionários conversando em vez de atender” </a:t>
            </a:r>
            <a:r>
              <a:rPr lang="pt-BR" i="1" dirty="0" smtClean="0">
                <a:latin typeface="Times New Roman" panose="02020603050405020304" pitchFamily="18" charset="0"/>
                <a:cs typeface="Times New Roman" panose="02020603050405020304" pitchFamily="18" charset="0"/>
              </a:rPr>
              <a:t>(Anônimo)</a:t>
            </a:r>
          </a:p>
          <a:p>
            <a:pPr marL="457200" lvl="1" indent="0" algn="just">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Informo que será passada orientações novamente aos colaboradores dos setores devido o relato não especificar dia e horário, impossibilitando de ser feito apenas orientações pontuais em determinada equipe. (Luciana </a:t>
            </a:r>
            <a:r>
              <a:rPr lang="pt-BR" dirty="0" err="1" smtClean="0">
                <a:latin typeface="Times New Roman" panose="02020603050405020304" pitchFamily="18" charset="0"/>
                <a:cs typeface="Times New Roman" panose="02020603050405020304" pitchFamily="18" charset="0"/>
              </a:rPr>
              <a:t>Patricia</a:t>
            </a:r>
            <a:r>
              <a:rPr lang="pt-BR" dirty="0" smtClean="0">
                <a:latin typeface="Times New Roman" panose="02020603050405020304" pitchFamily="18" charset="0"/>
                <a:cs typeface="Times New Roman" panose="02020603050405020304" pitchFamily="18" charset="0"/>
              </a:rPr>
              <a:t> da Cruz – RT de enfermagem – FUSAU) </a:t>
            </a:r>
            <a:endParaRPr lang="pt-BR"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629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28800"/>
          </a:xfrm>
        </p:spPr>
        <p:txBody>
          <a:bodyPr>
            <a:normAutofit fontScale="90000"/>
          </a:bodyPr>
          <a:lstStyle/>
          <a:p>
            <a:r>
              <a:rPr lang="pt-BR" sz="3100" b="1" dirty="0"/>
              <a:t>AVALIAÇÃO DE ATENDIMENTO DE SERVIÇOS COMPLEMENTARES</a:t>
            </a:r>
            <a:r>
              <a:rPr lang="pt-BR" sz="3100" dirty="0"/>
              <a:t/>
            </a:r>
            <a:br>
              <a:rPr lang="pt-BR" sz="3100" dirty="0"/>
            </a:br>
            <a:r>
              <a:rPr lang="pt-BR" sz="2700" dirty="0"/>
              <a:t/>
            </a:r>
            <a:br>
              <a:rPr lang="pt-BR" sz="2700" dirty="0"/>
            </a:br>
            <a:r>
              <a:rPr lang="pt-BR" sz="2700" b="1" dirty="0"/>
              <a:t>RAIO X, ORTOPEDIA , ULTRASSON E LABORATORIO.</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272849446"/>
              </p:ext>
            </p:extLst>
          </p:nvPr>
        </p:nvGraphicFramePr>
        <p:xfrm>
          <a:off x="2690558" y="1828801"/>
          <a:ext cx="9073723" cy="3016153"/>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429301" y="5103674"/>
            <a:ext cx="4341661" cy="1754326"/>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06</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 0</a:t>
            </a:r>
            <a:r>
              <a:rPr lang="pt-BR" b="1" dirty="0" smtClean="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04</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30</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4202983147"/>
              </p:ext>
            </p:extLst>
          </p:nvPr>
        </p:nvGraphicFramePr>
        <p:xfrm>
          <a:off x="6672783" y="5103674"/>
          <a:ext cx="4830240" cy="1754326"/>
        </p:xfrm>
        <a:graphic>
          <a:graphicData uri="http://schemas.openxmlformats.org/drawingml/2006/table">
            <a:tbl>
              <a:tblPr firstRow="1" bandRow="1">
                <a:tableStyleId>{21E4AEA4-8DFA-4A89-87EB-49C32662AFE0}</a:tableStyleId>
              </a:tblPr>
              <a:tblGrid>
                <a:gridCol w="1269990">
                  <a:extLst>
                    <a:ext uri="{9D8B030D-6E8A-4147-A177-3AD203B41FA5}">
                      <a16:colId xmlns:a16="http://schemas.microsoft.com/office/drawing/2014/main" val="20000"/>
                    </a:ext>
                  </a:extLst>
                </a:gridCol>
                <a:gridCol w="783255">
                  <a:extLst>
                    <a:ext uri="{9D8B030D-6E8A-4147-A177-3AD203B41FA5}">
                      <a16:colId xmlns:a16="http://schemas.microsoft.com/office/drawing/2014/main" val="20001"/>
                    </a:ext>
                  </a:extLst>
                </a:gridCol>
                <a:gridCol w="783255">
                  <a:extLst>
                    <a:ext uri="{9D8B030D-6E8A-4147-A177-3AD203B41FA5}">
                      <a16:colId xmlns:a16="http://schemas.microsoft.com/office/drawing/2014/main" val="20002"/>
                    </a:ext>
                  </a:extLst>
                </a:gridCol>
                <a:gridCol w="1139280">
                  <a:extLst>
                    <a:ext uri="{9D8B030D-6E8A-4147-A177-3AD203B41FA5}">
                      <a16:colId xmlns:a16="http://schemas.microsoft.com/office/drawing/2014/main" val="20003"/>
                    </a:ext>
                  </a:extLst>
                </a:gridCol>
                <a:gridCol w="854460">
                  <a:extLst>
                    <a:ext uri="{9D8B030D-6E8A-4147-A177-3AD203B41FA5}">
                      <a16:colId xmlns:a16="http://schemas.microsoft.com/office/drawing/2014/main" val="20004"/>
                    </a:ext>
                  </a:extLst>
                </a:gridCol>
              </a:tblGrid>
              <a:tr h="298678">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63912">
                <a:tc>
                  <a:txBody>
                    <a:bodyPr/>
                    <a:lstStyle/>
                    <a:p>
                      <a:r>
                        <a:rPr lang="pt-BR" sz="1000" dirty="0"/>
                        <a:t>RAIO</a:t>
                      </a:r>
                      <a:r>
                        <a:rPr lang="pt-BR" sz="1000" baseline="0" dirty="0"/>
                        <a:t> X</a:t>
                      </a:r>
                      <a:endParaRPr lang="pt-BR" sz="1000" dirty="0"/>
                    </a:p>
                  </a:txBody>
                  <a:tcPr/>
                </a:tc>
                <a:tc>
                  <a:txBody>
                    <a:bodyPr/>
                    <a:lstStyle/>
                    <a:p>
                      <a:pPr algn="ctr"/>
                      <a:r>
                        <a:rPr lang="pt-BR" sz="1200" dirty="0" smtClean="0"/>
                        <a:t>04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63912">
                <a:tc>
                  <a:txBody>
                    <a:bodyPr/>
                    <a:lstStyle/>
                    <a:p>
                      <a:r>
                        <a:rPr lang="pt-BR" sz="1000" dirty="0"/>
                        <a:t>ORTOPEDIA</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63912">
                <a:tc>
                  <a:txBody>
                    <a:bodyPr/>
                    <a:lstStyle/>
                    <a:p>
                      <a:r>
                        <a:rPr lang="pt-BR" sz="1000" dirty="0"/>
                        <a:t>ULTRASSOM</a:t>
                      </a:r>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63912">
                <a:tc>
                  <a:txBody>
                    <a:bodyPr/>
                    <a:lstStyle/>
                    <a:p>
                      <a:r>
                        <a:rPr lang="pt-BR" sz="1000" dirty="0"/>
                        <a:t>LABORATÓRIO</a:t>
                      </a:r>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bl>
          </a:graphicData>
        </a:graphic>
      </p:graphicFrame>
      <p:graphicFrame>
        <p:nvGraphicFramePr>
          <p:cNvPr id="8" name="Espaço Reservado para Conteúdo 3"/>
          <p:cNvGraphicFramePr>
            <a:graphicFrameLocks/>
          </p:cNvGraphicFramePr>
          <p:nvPr>
            <p:extLst>
              <p:ext uri="{D42A27DB-BD31-4B8C-83A1-F6EECF244321}">
                <p14:modId xmlns:p14="http://schemas.microsoft.com/office/powerpoint/2010/main" val="3293016498"/>
              </p:ext>
            </p:extLst>
          </p:nvPr>
        </p:nvGraphicFramePr>
        <p:xfrm>
          <a:off x="2022560" y="1733266"/>
          <a:ext cx="9496804" cy="281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2074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9845" y="14514"/>
            <a:ext cx="10018713" cy="2306472"/>
          </a:xfrm>
        </p:spPr>
        <p:txBody>
          <a:bodyPr>
            <a:normAutofit fontScale="90000"/>
          </a:bodyPr>
          <a:lstStyle/>
          <a:p>
            <a:r>
              <a:rPr lang="pt-BR" sz="3600" b="1" dirty="0"/>
              <a:t/>
            </a:r>
            <a:br>
              <a:rPr lang="pt-BR" sz="3600" b="1" dirty="0"/>
            </a:br>
            <a:r>
              <a:rPr lang="pt-BR" sz="3600" b="1" dirty="0"/>
              <a:t>AVALIAÇÃO DE QUALIDADE DAS INSTALAÇÕES</a:t>
            </a:r>
            <a:br>
              <a:rPr lang="pt-BR" sz="3600" b="1" dirty="0"/>
            </a:br>
            <a:r>
              <a:rPr lang="pt-BR" sz="3600" b="1" dirty="0"/>
              <a:t/>
            </a:r>
            <a:br>
              <a:rPr lang="pt-BR" sz="3600" b="1" dirty="0"/>
            </a:br>
            <a:r>
              <a:rPr lang="pt-BR" sz="3100" b="1" dirty="0"/>
              <a:t>ORGANIZAÇÃO, HIGIENIZAÇÃO X LIMPEZA E ACOMODAÇÃO OFERECIDA</a:t>
            </a:r>
            <a:r>
              <a:rPr lang="pt-BR" b="1" dirty="0"/>
              <a:t/>
            </a:r>
            <a:br>
              <a:rPr lang="pt-BR" b="1" dirty="0"/>
            </a:br>
            <a:endParaRPr lang="pt-BR"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52952127"/>
              </p:ext>
            </p:extLst>
          </p:nvPr>
        </p:nvGraphicFramePr>
        <p:xfrm>
          <a:off x="1937982" y="1965278"/>
          <a:ext cx="9391916" cy="2861397"/>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224584" y="4826675"/>
            <a:ext cx="4009303"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 </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03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05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03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b="1" dirty="0" smtClean="0">
                <a:solidFill>
                  <a:schemeClr val="tx1">
                    <a:lumMod val="95000"/>
                    <a:lumOff val="5000"/>
                  </a:schemeClr>
                </a:solidFill>
                <a:latin typeface="Times New Roman" pitchFamily="18" charset="0"/>
                <a:cs typeface="Times New Roman" pitchFamily="18" charset="0"/>
              </a:rPr>
              <a:t>: 09</a:t>
            </a:r>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1319617255"/>
              </p:ext>
            </p:extLst>
          </p:nvPr>
        </p:nvGraphicFramePr>
        <p:xfrm>
          <a:off x="6482687" y="4928950"/>
          <a:ext cx="4847211" cy="1470457"/>
        </p:xfrm>
        <a:graphic>
          <a:graphicData uri="http://schemas.openxmlformats.org/drawingml/2006/table">
            <a:tbl>
              <a:tblPr firstRow="1" bandRow="1">
                <a:tableStyleId>{21E4AEA4-8DFA-4A89-87EB-49C32662AFE0}</a:tableStyleId>
              </a:tblPr>
              <a:tblGrid>
                <a:gridCol w="1274452">
                  <a:extLst>
                    <a:ext uri="{9D8B030D-6E8A-4147-A177-3AD203B41FA5}">
                      <a16:colId xmlns:a16="http://schemas.microsoft.com/office/drawing/2014/main" val="20000"/>
                    </a:ext>
                  </a:extLst>
                </a:gridCol>
                <a:gridCol w="786007">
                  <a:extLst>
                    <a:ext uri="{9D8B030D-6E8A-4147-A177-3AD203B41FA5}">
                      <a16:colId xmlns:a16="http://schemas.microsoft.com/office/drawing/2014/main" val="20001"/>
                    </a:ext>
                  </a:extLst>
                </a:gridCol>
                <a:gridCol w="786007">
                  <a:extLst>
                    <a:ext uri="{9D8B030D-6E8A-4147-A177-3AD203B41FA5}">
                      <a16:colId xmlns:a16="http://schemas.microsoft.com/office/drawing/2014/main" val="20002"/>
                    </a:ext>
                  </a:extLst>
                </a:gridCol>
                <a:gridCol w="1143283">
                  <a:extLst>
                    <a:ext uri="{9D8B030D-6E8A-4147-A177-3AD203B41FA5}">
                      <a16:colId xmlns:a16="http://schemas.microsoft.com/office/drawing/2014/main" val="20003"/>
                    </a:ext>
                  </a:extLst>
                </a:gridCol>
                <a:gridCol w="857462">
                  <a:extLst>
                    <a:ext uri="{9D8B030D-6E8A-4147-A177-3AD203B41FA5}">
                      <a16:colId xmlns:a16="http://schemas.microsoft.com/office/drawing/2014/main" val="20004"/>
                    </a:ext>
                  </a:extLst>
                </a:gridCol>
              </a:tblGrid>
              <a:tr h="28058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05285">
                <a:tc>
                  <a:txBody>
                    <a:bodyPr/>
                    <a:lstStyle/>
                    <a:p>
                      <a:r>
                        <a:rPr lang="pt-BR" sz="1000" dirty="0"/>
                        <a:t>ORGANIZAÇÃO</a:t>
                      </a:r>
                      <a:r>
                        <a:rPr lang="pt-BR" sz="1000" baseline="0" dirty="0"/>
                        <a:t> DOS SETORES</a:t>
                      </a:r>
                      <a:endParaRPr lang="pt-BR" sz="1000" dirty="0"/>
                    </a:p>
                  </a:txBody>
                  <a:tcPr/>
                </a:tc>
                <a:tc>
                  <a:txBody>
                    <a:bodyPr/>
                    <a:lstStyle/>
                    <a:p>
                      <a:pPr algn="ctr"/>
                      <a:r>
                        <a:rPr lang="pt-BR" sz="1200" dirty="0" smtClean="0"/>
                        <a:t>03</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405285">
                <a:tc>
                  <a:txBody>
                    <a:bodyPr/>
                    <a:lstStyle/>
                    <a:p>
                      <a:r>
                        <a:rPr lang="pt-BR" sz="1000" dirty="0"/>
                        <a:t>LIMPEZA</a:t>
                      </a:r>
                      <a:r>
                        <a:rPr lang="pt-BR" sz="1000" baseline="0" dirty="0"/>
                        <a:t> X HIGIENIZAÇÃO</a:t>
                      </a:r>
                      <a:endParaRPr lang="pt-BR" sz="1000" dirty="0"/>
                    </a:p>
                  </a:txBody>
                  <a:tcPr/>
                </a:tc>
                <a:tc>
                  <a:txBody>
                    <a:bodyPr/>
                    <a:lstStyle/>
                    <a:p>
                      <a:pPr algn="ctr"/>
                      <a:r>
                        <a:rPr lang="pt-BR" sz="1200" dirty="0" smtClean="0"/>
                        <a:t>05</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r h="379305">
                <a:tc>
                  <a:txBody>
                    <a:bodyPr/>
                    <a:lstStyle/>
                    <a:p>
                      <a:r>
                        <a:rPr lang="pt-BR" sz="1000" dirty="0"/>
                        <a:t>ACOMODAÇÃO</a:t>
                      </a:r>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73567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5082" y="204717"/>
            <a:ext cx="8065827" cy="1160060"/>
          </a:xfrm>
        </p:spPr>
        <p:txBody>
          <a:bodyPr>
            <a:normAutofit fontScale="90000"/>
          </a:bodyPr>
          <a:lstStyle/>
          <a:p>
            <a:r>
              <a:rPr lang="pt-BR" b="1" dirty="0"/>
              <a:t>TEMPO DE ESPERA NO PRONTO SOCORRO </a:t>
            </a:r>
          </a:p>
        </p:txBody>
      </p:sp>
      <p:sp>
        <p:nvSpPr>
          <p:cNvPr id="3" name="Espaço Reservado para Conteúdo 2"/>
          <p:cNvSpPr>
            <a:spLocks noGrp="1"/>
          </p:cNvSpPr>
          <p:nvPr>
            <p:ph idx="1"/>
          </p:nvPr>
        </p:nvSpPr>
        <p:spPr>
          <a:xfrm>
            <a:off x="1719618" y="1364777"/>
            <a:ext cx="9824348" cy="5022376"/>
          </a:xfrm>
        </p:spPr>
        <p:txBody>
          <a:bodyPr>
            <a:normAutofit/>
          </a:bodyPr>
          <a:lstStyle/>
          <a:p>
            <a:r>
              <a:rPr lang="pt-BR" dirty="0" smtClean="0">
                <a:latin typeface="Times New Roman" panose="02020603050405020304" pitchFamily="18" charset="0"/>
                <a:cs typeface="Times New Roman" panose="02020603050405020304" pitchFamily="18" charset="0"/>
              </a:rPr>
              <a:t>2:00 h.– </a:t>
            </a:r>
            <a:r>
              <a:rPr lang="pt-BR" dirty="0">
                <a:latin typeface="Times New Roman" panose="02020603050405020304" pitchFamily="18" charset="0"/>
                <a:cs typeface="Times New Roman" panose="02020603050405020304" pitchFamily="18" charset="0"/>
              </a:rPr>
              <a:t>1 manifestação recebida </a:t>
            </a:r>
            <a:r>
              <a:rPr lang="pt-BR" dirty="0" smtClean="0">
                <a:latin typeface="Times New Roman" panose="02020603050405020304" pitchFamily="18" charset="0"/>
                <a:cs typeface="Times New Roman" panose="02020603050405020304" pitchFamily="18" charset="0"/>
              </a:rPr>
              <a:t>(20/11/2021)</a:t>
            </a:r>
          </a:p>
          <a:p>
            <a:r>
              <a:rPr lang="pt-BR" dirty="0">
                <a:latin typeface="Times New Roman" panose="02020603050405020304" pitchFamily="18" charset="0"/>
                <a:cs typeface="Times New Roman" panose="02020603050405020304" pitchFamily="18" charset="0"/>
              </a:rPr>
              <a:t>2</a:t>
            </a:r>
            <a:r>
              <a:rPr lang="pt-BR" dirty="0" smtClean="0">
                <a:latin typeface="Times New Roman" panose="02020603050405020304" pitchFamily="18" charset="0"/>
                <a:cs typeface="Times New Roman" panose="02020603050405020304" pitchFamily="18" charset="0"/>
              </a:rPr>
              <a:t>:00 </a:t>
            </a:r>
            <a:r>
              <a:rPr lang="pt-BR" dirty="0">
                <a:latin typeface="Times New Roman" panose="02020603050405020304" pitchFamily="18" charset="0"/>
                <a:cs typeface="Times New Roman" panose="02020603050405020304" pitchFamily="18" charset="0"/>
              </a:rPr>
              <a:t>h. – 1 manifestação recebida (</a:t>
            </a:r>
            <a:r>
              <a:rPr lang="pt-BR" dirty="0" smtClean="0">
                <a:latin typeface="Times New Roman" panose="02020603050405020304" pitchFamily="18" charset="0"/>
                <a:cs typeface="Times New Roman" panose="02020603050405020304" pitchFamily="18" charset="0"/>
              </a:rPr>
              <a:t>28/11/2021)</a:t>
            </a:r>
          </a:p>
          <a:p>
            <a:r>
              <a:rPr lang="pt-BR" dirty="0" smtClean="0">
                <a:latin typeface="Times New Roman" panose="02020603050405020304" pitchFamily="18" charset="0"/>
                <a:cs typeface="Times New Roman" panose="02020603050405020304" pitchFamily="18" charset="0"/>
              </a:rPr>
              <a:t>0:45 min. – 1 manifestação recebida (29/11/2021)</a:t>
            </a:r>
          </a:p>
          <a:p>
            <a:r>
              <a:rPr lang="pt-BR" dirty="0" smtClean="0">
                <a:latin typeface="Times New Roman" panose="02020603050405020304" pitchFamily="18" charset="0"/>
                <a:cs typeface="Times New Roman" panose="02020603050405020304" pitchFamily="18" charset="0"/>
              </a:rPr>
              <a:t>0:20 min. – 1 manifestação recebida (30/11/2021)</a:t>
            </a:r>
            <a:endParaRPr lang="pt-B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068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50269781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8571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
            <a:ext cx="10018713" cy="764274"/>
          </a:xfrm>
        </p:spPr>
        <p:txBody>
          <a:bodyPr/>
          <a:lstStyle/>
          <a:p>
            <a:r>
              <a:rPr lang="pt-BR" b="1" dirty="0"/>
              <a:t>ELOGIOS</a:t>
            </a:r>
            <a:endParaRPr lang="pt-BR" dirty="0"/>
          </a:p>
        </p:txBody>
      </p:sp>
      <p:sp>
        <p:nvSpPr>
          <p:cNvPr id="3" name="Espaço Reservado para Conteúdo 2"/>
          <p:cNvSpPr>
            <a:spLocks noGrp="1"/>
          </p:cNvSpPr>
          <p:nvPr>
            <p:ph idx="1"/>
          </p:nvPr>
        </p:nvSpPr>
        <p:spPr>
          <a:xfrm>
            <a:off x="1484312" y="764277"/>
            <a:ext cx="10266410" cy="5704762"/>
          </a:xfrm>
        </p:spPr>
        <p:txBody>
          <a:bodyPr>
            <a:normAutofit/>
          </a:bodyPr>
          <a:lstStyle/>
          <a:p>
            <a:pPr marL="457200" lvl="1" indent="0">
              <a:buNone/>
            </a:pPr>
            <a:r>
              <a:rPr lang="pt-BR" sz="2400" dirty="0" smtClean="0">
                <a:latin typeface="Times New Roman" panose="02020603050405020304" pitchFamily="18" charset="0"/>
                <a:cs typeface="Times New Roman" panose="02020603050405020304" pitchFamily="18" charset="0"/>
              </a:rPr>
              <a:t>		“Agradeço a toda equipe do </a:t>
            </a:r>
            <a:r>
              <a:rPr lang="pt-BR" sz="2400" dirty="0">
                <a:latin typeface="Times New Roman" panose="02020603050405020304" pitchFamily="18" charset="0"/>
                <a:cs typeface="Times New Roman" panose="02020603050405020304" pitchFamily="18" charset="0"/>
              </a:rPr>
              <a:t>H</a:t>
            </a:r>
            <a:r>
              <a:rPr lang="pt-BR" sz="2400" dirty="0" smtClean="0">
                <a:latin typeface="Times New Roman" panose="02020603050405020304" pitchFamily="18" charset="0"/>
                <a:cs typeface="Times New Roman" panose="02020603050405020304" pitchFamily="18" charset="0"/>
              </a:rPr>
              <a:t>ospital Regional; pelos cuidados prestados a mim durante minhas internações “espero não mais </a:t>
            </a:r>
            <a:r>
              <a:rPr lang="pt-BR" sz="2400" dirty="0" err="1" smtClean="0">
                <a:latin typeface="Times New Roman" panose="02020603050405020304" pitchFamily="18" charset="0"/>
                <a:cs typeface="Times New Roman" panose="02020603050405020304" pitchFamily="18" charset="0"/>
              </a:rPr>
              <a:t>rsrs</a:t>
            </a:r>
            <a:r>
              <a:rPr lang="pt-BR" sz="2400" dirty="0" smtClean="0">
                <a:latin typeface="Times New Roman" panose="02020603050405020304" pitchFamily="18" charset="0"/>
                <a:cs typeface="Times New Roman" panose="02020603050405020304" pitchFamily="18" charset="0"/>
              </a:rPr>
              <a:t>”. Aos médicos em geral a equipe completa. A dona Regina uma pessoa que só de falar, lembrar abro o sorriso amo de paixão. A Maria da ortopedia sem igual amo. Ao enfermeiro Tulio, outro igual não há anima os pacientes, alias todo mundo né, não deixa passar nada desapercebido. Parabéns. As copeiras todas vou citar alguns nomes, desculpa se não lembrar, </a:t>
            </a:r>
            <a:r>
              <a:rPr lang="pt-BR" sz="2400" dirty="0" err="1" smtClean="0">
                <a:latin typeface="Times New Roman" panose="02020603050405020304" pitchFamily="18" charset="0"/>
                <a:cs typeface="Times New Roman" panose="02020603050405020304" pitchFamily="18" charset="0"/>
              </a:rPr>
              <a:t>Silei</a:t>
            </a:r>
            <a:r>
              <a:rPr lang="pt-BR" sz="2400" dirty="0" smtClean="0">
                <a:latin typeface="Times New Roman" panose="02020603050405020304" pitchFamily="18" charset="0"/>
                <a:cs typeface="Times New Roman" panose="02020603050405020304" pitchFamily="18" charset="0"/>
              </a:rPr>
              <a:t>, Juliana, Mayara, Celina, Vanuza e todas em geral Clarice, A técnica Rosangela equipe par linda amo. Ao Willian enfermeiro equipe impar obrigada por tudo gentil e sorridente como sempre, parabéns. Do noturno em geral vocês são demais amo. As cozinheiras parabéns. A assistente social Margaret pelo trabalho prestado meu anjo você é excelente. A enfermeira Ana do noturno como é especial tem uma maneira de falar e agir excelente. Obrigada !!!! </a:t>
            </a:r>
            <a:r>
              <a:rPr lang="pt-BR" sz="2400" i="1" dirty="0" smtClean="0">
                <a:latin typeface="Times New Roman" panose="02020603050405020304" pitchFamily="18" charset="0"/>
                <a:cs typeface="Times New Roman" panose="02020603050405020304" pitchFamily="18" charset="0"/>
              </a:rPr>
              <a:t>(Heloisa de Souza P.)</a:t>
            </a:r>
            <a:endParaRPr lang="pt-BR" sz="2400"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41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
            <a:ext cx="10018713" cy="764274"/>
          </a:xfrm>
        </p:spPr>
        <p:txBody>
          <a:bodyPr/>
          <a:lstStyle/>
          <a:p>
            <a:r>
              <a:rPr lang="pt-BR" b="1" dirty="0"/>
              <a:t>ELOGIOS</a:t>
            </a:r>
            <a:endParaRPr lang="pt-BR" dirty="0"/>
          </a:p>
        </p:txBody>
      </p:sp>
      <p:sp>
        <p:nvSpPr>
          <p:cNvPr id="3" name="Espaço Reservado para Conteúdo 2"/>
          <p:cNvSpPr>
            <a:spLocks noGrp="1"/>
          </p:cNvSpPr>
          <p:nvPr>
            <p:ph idx="1"/>
          </p:nvPr>
        </p:nvSpPr>
        <p:spPr>
          <a:xfrm>
            <a:off x="1484312" y="764277"/>
            <a:ext cx="10266410" cy="5704762"/>
          </a:xfrm>
        </p:spPr>
        <p:txBody>
          <a:bodyPr>
            <a:normAutofit/>
          </a:bodyPr>
          <a:lstStyle/>
          <a:p>
            <a:pPr marL="457200" lvl="1" indent="0">
              <a:buNone/>
            </a:pPr>
            <a:r>
              <a:rPr lang="pt-BR" sz="2400" dirty="0" smtClean="0">
                <a:latin typeface="Times New Roman" panose="02020603050405020304" pitchFamily="18" charset="0"/>
                <a:cs typeface="Times New Roman" panose="02020603050405020304" pitchFamily="18" charset="0"/>
              </a:rPr>
              <a:t>	“Copeira </a:t>
            </a:r>
            <a:r>
              <a:rPr lang="pt-BR" sz="2400" dirty="0" err="1" smtClean="0">
                <a:latin typeface="Times New Roman" panose="02020603050405020304" pitchFamily="18" charset="0"/>
                <a:cs typeface="Times New Roman" panose="02020603050405020304" pitchFamily="18" charset="0"/>
              </a:rPr>
              <a:t>Silei</a:t>
            </a:r>
            <a:r>
              <a:rPr lang="pt-BR" sz="2400" dirty="0" smtClean="0">
                <a:latin typeface="Times New Roman" panose="02020603050405020304" pitchFamily="18" charset="0"/>
                <a:cs typeface="Times New Roman" panose="02020603050405020304" pitchFamily="18" charset="0"/>
              </a:rPr>
              <a:t>, ótima copeira meus parabéns, enfermeiro padrão nota 10 Tulio, enfermeira Rosangela 10”. </a:t>
            </a:r>
            <a:r>
              <a:rPr lang="pt-BR" sz="2400" i="1" dirty="0" smtClean="0">
                <a:latin typeface="Times New Roman" panose="02020603050405020304" pitchFamily="18" charset="0"/>
                <a:cs typeface="Times New Roman" panose="02020603050405020304" pitchFamily="18" charset="0"/>
              </a:rPr>
              <a:t>(</a:t>
            </a:r>
            <a:r>
              <a:rPr lang="pt-BR" sz="2400" i="1" dirty="0" err="1" smtClean="0">
                <a:latin typeface="Times New Roman" panose="02020603050405020304" pitchFamily="18" charset="0"/>
                <a:cs typeface="Times New Roman" panose="02020603050405020304" pitchFamily="18" charset="0"/>
              </a:rPr>
              <a:t>Marieli</a:t>
            </a:r>
            <a:r>
              <a:rPr lang="pt-BR" sz="2400" i="1" dirty="0" smtClean="0">
                <a:latin typeface="Times New Roman" panose="02020603050405020304" pitchFamily="18" charset="0"/>
                <a:cs typeface="Times New Roman" panose="02020603050405020304" pitchFamily="18" charset="0"/>
              </a:rPr>
              <a:t> Borges dos Santos 25/11/2021) </a:t>
            </a:r>
          </a:p>
          <a:p>
            <a:pPr marL="457200" lvl="1" indent="0">
              <a:buNone/>
            </a:pPr>
            <a:endParaRPr lang="pt-BR" sz="2400" i="1" dirty="0" smtClean="0">
              <a:latin typeface="Times New Roman" panose="02020603050405020304" pitchFamily="18" charset="0"/>
              <a:cs typeface="Times New Roman" panose="02020603050405020304" pitchFamily="18" charset="0"/>
            </a:endParaRP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Todos estão de parabéns!! Desde a cozinheira, alimento bem preparado, gostoso!! O atendimento das copeiras, do serviço de limpeza, dos enfermeiros, agradeço o carinho e a atenção!! Aos técnicos são pessoas humanas com EMPATIA. Que Deus os abençoe, somente GRATIDÃO !!!” (Anônimo) </a:t>
            </a:r>
          </a:p>
          <a:p>
            <a:pPr marL="457200" lvl="1" indent="0">
              <a:buNone/>
            </a:pPr>
            <a:endParaRPr lang="pt-BR" sz="2400" b="1" i="1" dirty="0" smtClean="0">
              <a:latin typeface="Times New Roman" panose="02020603050405020304" pitchFamily="18" charset="0"/>
              <a:cs typeface="Times New Roman" panose="02020603050405020304" pitchFamily="18" charset="0"/>
            </a:endParaRPr>
          </a:p>
          <a:p>
            <a:pPr marL="457200" lvl="1" indent="0">
              <a:buNone/>
            </a:pPr>
            <a:r>
              <a:rPr lang="pt-BR" sz="2400" b="1" i="1" dirty="0">
                <a:latin typeface="Times New Roman" panose="02020603050405020304" pitchFamily="18" charset="0"/>
                <a:cs typeface="Times New Roman" panose="02020603050405020304" pitchFamily="18" charset="0"/>
              </a:rPr>
              <a:t>	</a:t>
            </a:r>
            <a:r>
              <a:rPr lang="pt-BR" sz="2400" b="1" i="1" dirty="0" smtClean="0">
                <a:latin typeface="Times New Roman" panose="02020603050405020304" pitchFamily="18" charset="0"/>
                <a:cs typeface="Times New Roman" panose="02020603050405020304" pitchFamily="18" charset="0"/>
              </a:rPr>
              <a:t>“</a:t>
            </a:r>
            <a:r>
              <a:rPr lang="pt-BR" sz="2400" dirty="0" smtClean="0">
                <a:latin typeface="Times New Roman" panose="02020603050405020304" pitchFamily="18" charset="0"/>
                <a:cs typeface="Times New Roman" panose="02020603050405020304" pitchFamily="18" charset="0"/>
              </a:rPr>
              <a:t>Parabéns”</a:t>
            </a:r>
            <a:r>
              <a:rPr lang="pt-BR" sz="2400" b="1" i="1" dirty="0" smtClean="0">
                <a:latin typeface="Times New Roman" panose="02020603050405020304" pitchFamily="18" charset="0"/>
                <a:cs typeface="Times New Roman" panose="02020603050405020304" pitchFamily="18" charset="0"/>
              </a:rPr>
              <a:t> </a:t>
            </a:r>
            <a:r>
              <a:rPr lang="pt-BR" sz="2400" i="1" dirty="0" smtClean="0">
                <a:latin typeface="Times New Roman" panose="02020603050405020304" pitchFamily="18" charset="0"/>
                <a:cs typeface="Times New Roman" panose="02020603050405020304" pitchFamily="18" charset="0"/>
              </a:rPr>
              <a:t>(Marcela Alves de Souza)</a:t>
            </a:r>
          </a:p>
        </p:txBody>
      </p:sp>
    </p:spTree>
    <p:extLst>
      <p:ext uri="{BB962C8B-B14F-4D97-AF65-F5344CB8AC3E}">
        <p14:creationId xmlns:p14="http://schemas.microsoft.com/office/powerpoint/2010/main" val="112170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sz="2700" b="1" dirty="0">
                <a:latin typeface="Times New Roman" pitchFamily="18" charset="0"/>
                <a:cs typeface="Times New Roman" pitchFamily="18" charset="0"/>
              </a:rPr>
              <a:t>INTERNAÇÃO</a:t>
            </a:r>
            <a:r>
              <a:rPr lang="pt-BR" b="1" dirty="0">
                <a:latin typeface="Times New Roman" pitchFamily="18" charset="0"/>
                <a:cs typeface="Times New Roman" pitchFamily="18" charset="0"/>
              </a:rPr>
              <a:t/>
            </a:r>
            <a:br>
              <a:rPr lang="pt-BR" b="1" dirty="0">
                <a:latin typeface="Times New Roman" pitchFamily="18" charset="0"/>
                <a:cs typeface="Times New Roman" pitchFamily="18" charset="0"/>
              </a:rPr>
            </a:br>
            <a:r>
              <a:rPr lang="pt-BR" sz="1800" b="1" dirty="0">
                <a:latin typeface="Times New Roman" pitchFamily="18" charset="0"/>
                <a:cs typeface="Times New Roman" pitchFamily="18" charset="0"/>
              </a:rPr>
              <a:t>QUALIDADE DAS INSTALAÇÕES E DO ATENDIMENTO GERAL</a:t>
            </a:r>
            <a:br>
              <a:rPr lang="pt-BR" sz="1800" b="1" dirty="0">
                <a:latin typeface="Times New Roman" pitchFamily="18" charset="0"/>
                <a:cs typeface="Times New Roman" pitchFamily="18" charset="0"/>
              </a:rPr>
            </a:br>
            <a:r>
              <a:rPr lang="pt-BR" sz="1800" b="1" dirty="0">
                <a:latin typeface="Times New Roman" pitchFamily="18" charset="0"/>
                <a:cs typeface="Times New Roman" pitchFamily="18" charset="0"/>
              </a:rPr>
              <a:t>  RECEPÇÃO, ALIMENTAÇÃO, ATENDIMENTO DA COPEIRA, INSTALAÇÕES, LIMPEZA E HORARIO DE VISITA. </a:t>
            </a:r>
            <a:endParaRPr lang="pt-BR" sz="1800"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145897772"/>
              </p:ext>
            </p:extLst>
          </p:nvPr>
        </p:nvGraphicFramePr>
        <p:xfrm>
          <a:off x="1651379" y="1583140"/>
          <a:ext cx="9851645" cy="3125340"/>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2169994" y="4842670"/>
            <a:ext cx="4162565" cy="1677382"/>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50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14</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a:t>
            </a:r>
            <a:r>
              <a:rPr lang="pt-BR" dirty="0">
                <a:solidFill>
                  <a:schemeClr val="tx1">
                    <a:lumMod val="95000"/>
                    <a:lumOff val="5000"/>
                  </a:schemeClr>
                </a:solidFill>
                <a:latin typeface="Times New Roman" pitchFamily="18" charset="0"/>
                <a:cs typeface="Times New Roman" pitchFamily="18" charset="0"/>
              </a:rPr>
              <a:t>: </a:t>
            </a:r>
            <a:r>
              <a:rPr lang="pt-BR" dirty="0" smtClean="0">
                <a:solidFill>
                  <a:schemeClr val="tx1">
                    <a:lumMod val="95000"/>
                    <a:lumOff val="5000"/>
                  </a:schemeClr>
                </a:solidFill>
                <a:latin typeface="Times New Roman" pitchFamily="18" charset="0"/>
                <a:cs typeface="Times New Roman" pitchFamily="18" charset="0"/>
              </a:rPr>
              <a:t>0</a:t>
            </a:r>
            <a:r>
              <a:rPr lang="pt-BR" b="1" dirty="0">
                <a:solidFill>
                  <a:schemeClr val="tx1">
                    <a:lumMod val="95000"/>
                    <a:lumOff val="5000"/>
                  </a:schemeClr>
                </a:solidFill>
                <a:latin typeface="Times New Roman" pitchFamily="18" charset="0"/>
                <a:cs typeface="Times New Roman" pitchFamily="18" charset="0"/>
              </a:rPr>
              <a:t>4</a:t>
            </a:r>
            <a:r>
              <a:rPr lang="pt-BR" b="1"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a:t>
            </a:r>
            <a:r>
              <a:rPr lang="pt-BR" b="1"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02 </a:t>
            </a:r>
            <a:r>
              <a:rPr lang="pt-BR" dirty="0">
                <a:solidFill>
                  <a:schemeClr val="tx1">
                    <a:lumMod val="95000"/>
                    <a:lumOff val="5000"/>
                  </a:schemeClr>
                </a:solidFill>
                <a:latin typeface="Times New Roman" pitchFamily="18" charset="0"/>
                <a:cs typeface="Times New Roman" pitchFamily="18" charset="0"/>
              </a:rPr>
              <a:t>manifestações recebidas</a:t>
            </a:r>
          </a:p>
          <a:p>
            <a:endParaRPr lang="pt-BR" sz="1300"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08</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1634736268"/>
              </p:ext>
            </p:extLst>
          </p:nvPr>
        </p:nvGraphicFramePr>
        <p:xfrm>
          <a:off x="6100549" y="4708480"/>
          <a:ext cx="5404514" cy="2333360"/>
        </p:xfrm>
        <a:graphic>
          <a:graphicData uri="http://schemas.openxmlformats.org/drawingml/2006/table">
            <a:tbl>
              <a:tblPr firstRow="1" bandRow="1">
                <a:tableStyleId>{21E4AEA4-8DFA-4A89-87EB-49C32662AFE0}</a:tableStyleId>
              </a:tblPr>
              <a:tblGrid>
                <a:gridCol w="1420980">
                  <a:extLst>
                    <a:ext uri="{9D8B030D-6E8A-4147-A177-3AD203B41FA5}">
                      <a16:colId xmlns:a16="http://schemas.microsoft.com/office/drawing/2014/main" val="20000"/>
                    </a:ext>
                  </a:extLst>
                </a:gridCol>
                <a:gridCol w="876378">
                  <a:extLst>
                    <a:ext uri="{9D8B030D-6E8A-4147-A177-3AD203B41FA5}">
                      <a16:colId xmlns:a16="http://schemas.microsoft.com/office/drawing/2014/main" val="20001"/>
                    </a:ext>
                  </a:extLst>
                </a:gridCol>
                <a:gridCol w="876378">
                  <a:extLst>
                    <a:ext uri="{9D8B030D-6E8A-4147-A177-3AD203B41FA5}">
                      <a16:colId xmlns:a16="http://schemas.microsoft.com/office/drawing/2014/main" val="20002"/>
                    </a:ext>
                  </a:extLst>
                </a:gridCol>
                <a:gridCol w="1274730">
                  <a:extLst>
                    <a:ext uri="{9D8B030D-6E8A-4147-A177-3AD203B41FA5}">
                      <a16:colId xmlns:a16="http://schemas.microsoft.com/office/drawing/2014/main" val="20003"/>
                    </a:ext>
                  </a:extLst>
                </a:gridCol>
                <a:gridCol w="956048">
                  <a:extLst>
                    <a:ext uri="{9D8B030D-6E8A-4147-A177-3AD203B41FA5}">
                      <a16:colId xmlns:a16="http://schemas.microsoft.com/office/drawing/2014/main" val="20004"/>
                    </a:ext>
                  </a:extLst>
                </a:gridCol>
              </a:tblGrid>
              <a:tr h="436726">
                <a:tc>
                  <a:txBody>
                    <a:bodyPr/>
                    <a:lstStyle/>
                    <a:p>
                      <a:endParaRPr lang="pt-BR" sz="1000" dirty="0"/>
                    </a:p>
                  </a:txBody>
                  <a:tcPr/>
                </a:tc>
                <a:tc>
                  <a:txBody>
                    <a:bodyPr/>
                    <a:lstStyle/>
                    <a:p>
                      <a:pPr algn="ctr"/>
                      <a:r>
                        <a:rPr lang="pt-BR" sz="1000" dirty="0"/>
                        <a:t>ÓTIMO </a:t>
                      </a:r>
                    </a:p>
                  </a:txBody>
                  <a:tcPr/>
                </a:tc>
                <a:tc>
                  <a:txBody>
                    <a:bodyPr/>
                    <a:lstStyle/>
                    <a:p>
                      <a:pPr algn="ctr"/>
                      <a:r>
                        <a:rPr lang="pt-BR" sz="1000" dirty="0"/>
                        <a:t>BOM </a:t>
                      </a:r>
                    </a:p>
                  </a:txBody>
                  <a:tcPr/>
                </a:tc>
                <a:tc>
                  <a:txBody>
                    <a:bodyPr/>
                    <a:lstStyle/>
                    <a:p>
                      <a:pPr algn="ctr"/>
                      <a:r>
                        <a:rPr lang="pt-BR" sz="1000" dirty="0"/>
                        <a:t>REGULAR</a:t>
                      </a:r>
                    </a:p>
                  </a:txBody>
                  <a:tcPr/>
                </a:tc>
                <a:tc>
                  <a:txBody>
                    <a:bodyPr/>
                    <a:lstStyle/>
                    <a:p>
                      <a:pPr algn="ctr"/>
                      <a:r>
                        <a:rPr lang="pt-BR" sz="1000" dirty="0"/>
                        <a:t>RUIM</a:t>
                      </a:r>
                    </a:p>
                  </a:txBody>
                  <a:tcPr/>
                </a:tc>
                <a:extLst>
                  <a:ext uri="{0D108BD9-81ED-4DB2-BD59-A6C34878D82A}">
                    <a16:rowId xmlns:a16="http://schemas.microsoft.com/office/drawing/2014/main" val="10000"/>
                  </a:ext>
                </a:extLst>
              </a:tr>
              <a:tr h="284495">
                <a:tc>
                  <a:txBody>
                    <a:bodyPr/>
                    <a:lstStyle/>
                    <a:p>
                      <a:r>
                        <a:rPr lang="pt-BR" sz="1200" dirty="0"/>
                        <a:t>RECEPÇÃO</a:t>
                      </a:r>
                    </a:p>
                  </a:txBody>
                  <a:tcPr/>
                </a:tc>
                <a:tc>
                  <a:txBody>
                    <a:bodyPr/>
                    <a:lstStyle/>
                    <a:p>
                      <a:pPr algn="ctr"/>
                      <a:r>
                        <a:rPr lang="pt-BR" sz="1200" dirty="0" smtClean="0"/>
                        <a:t>10</a:t>
                      </a:r>
                      <a:endParaRPr lang="pt-BR" sz="1200" dirty="0"/>
                    </a:p>
                  </a:txBody>
                  <a:tcPr/>
                </a:tc>
                <a:tc>
                  <a:txBody>
                    <a:bodyPr/>
                    <a:lstStyle/>
                    <a:p>
                      <a:pPr algn="ctr"/>
                      <a:r>
                        <a:rPr lang="pt-BR" sz="1200" dirty="0" smtClean="0"/>
                        <a:t>03</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284495">
                <a:tc>
                  <a:txBody>
                    <a:bodyPr/>
                    <a:lstStyle/>
                    <a:p>
                      <a:r>
                        <a:rPr lang="pt-BR" sz="1200" dirty="0"/>
                        <a:t>ALIMENTAÇÃO</a:t>
                      </a:r>
                    </a:p>
                  </a:txBody>
                  <a:tcPr/>
                </a:tc>
                <a:tc>
                  <a:txBody>
                    <a:bodyPr/>
                    <a:lstStyle/>
                    <a:p>
                      <a:pPr algn="ctr"/>
                      <a:r>
                        <a:rPr lang="pt-BR" sz="1200" dirty="0" smtClean="0"/>
                        <a:t>09</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2"/>
                  </a:ext>
                </a:extLst>
              </a:tr>
              <a:tr h="284495">
                <a:tc>
                  <a:txBody>
                    <a:bodyPr/>
                    <a:lstStyle/>
                    <a:p>
                      <a:r>
                        <a:rPr lang="pt-BR" sz="1200" dirty="0"/>
                        <a:t>COPEIRAS</a:t>
                      </a:r>
                    </a:p>
                  </a:txBody>
                  <a:tcPr/>
                </a:tc>
                <a:tc>
                  <a:txBody>
                    <a:bodyPr/>
                    <a:lstStyle/>
                    <a:p>
                      <a:pPr algn="ctr"/>
                      <a:r>
                        <a:rPr lang="pt-BR" sz="1200" dirty="0" smtClean="0"/>
                        <a:t>10</a:t>
                      </a:r>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284495">
                <a:tc>
                  <a:txBody>
                    <a:bodyPr/>
                    <a:lstStyle/>
                    <a:p>
                      <a:r>
                        <a:rPr lang="pt-BR" sz="1200" dirty="0"/>
                        <a:t>INSTALAÇÕES</a:t>
                      </a:r>
                    </a:p>
                  </a:txBody>
                  <a:tcPr/>
                </a:tc>
                <a:tc>
                  <a:txBody>
                    <a:bodyPr/>
                    <a:lstStyle/>
                    <a:p>
                      <a:pPr algn="ctr"/>
                      <a:r>
                        <a:rPr lang="pt-BR" sz="1200" dirty="0" smtClean="0"/>
                        <a:t>06</a:t>
                      </a:r>
                      <a:endParaRPr lang="pt-BR" sz="1200" dirty="0"/>
                    </a:p>
                  </a:txBody>
                  <a:tcPr/>
                </a:tc>
                <a:tc>
                  <a:txBody>
                    <a:bodyPr/>
                    <a:lstStyle/>
                    <a:p>
                      <a:pPr algn="ctr"/>
                      <a:r>
                        <a:rPr lang="pt-BR" sz="1200" dirty="0" smtClean="0"/>
                        <a:t>05</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284495">
                <a:tc>
                  <a:txBody>
                    <a:bodyPr/>
                    <a:lstStyle/>
                    <a:p>
                      <a:r>
                        <a:rPr lang="pt-BR" sz="1200" dirty="0"/>
                        <a:t>LIMPEZA</a:t>
                      </a:r>
                    </a:p>
                  </a:txBody>
                  <a:tcPr/>
                </a:tc>
                <a:tc>
                  <a:txBody>
                    <a:bodyPr/>
                    <a:lstStyle/>
                    <a:p>
                      <a:pPr algn="ctr"/>
                      <a:r>
                        <a:rPr lang="pt-BR" sz="1200" dirty="0" smtClean="0"/>
                        <a:t>09</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5"/>
                  </a:ext>
                </a:extLst>
              </a:tr>
              <a:tr h="474159">
                <a:tc>
                  <a:txBody>
                    <a:bodyPr/>
                    <a:lstStyle/>
                    <a:p>
                      <a:r>
                        <a:rPr lang="pt-BR" sz="1200" dirty="0"/>
                        <a:t>HORÁRIO DE VISITAS</a:t>
                      </a:r>
                    </a:p>
                  </a:txBody>
                  <a:tcPr/>
                </a:tc>
                <a:tc>
                  <a:txBody>
                    <a:bodyPr/>
                    <a:lstStyle/>
                    <a:p>
                      <a:pPr algn="ctr"/>
                      <a:r>
                        <a:rPr lang="pt-BR" sz="1200" dirty="0" smtClean="0"/>
                        <a:t>06</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70999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33267" y="249286"/>
            <a:ext cx="10458734" cy="6151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267" y="249286"/>
            <a:ext cx="1828801" cy="119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36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050878"/>
          </a:xfrm>
        </p:spPr>
        <p:txBody>
          <a:bodyPr/>
          <a:lstStyle/>
          <a:p>
            <a:r>
              <a:rPr lang="pt-BR" b="1" dirty="0"/>
              <a:t>RECLAMAÇÕES</a:t>
            </a:r>
          </a:p>
        </p:txBody>
      </p:sp>
      <p:sp>
        <p:nvSpPr>
          <p:cNvPr id="3" name="Espaço Reservado para Conteúdo 2"/>
          <p:cNvSpPr>
            <a:spLocks noGrp="1"/>
          </p:cNvSpPr>
          <p:nvPr>
            <p:ph idx="1"/>
          </p:nvPr>
        </p:nvSpPr>
        <p:spPr>
          <a:xfrm>
            <a:off x="1146413" y="982642"/>
            <a:ext cx="10220133" cy="5636524"/>
          </a:xfrm>
        </p:spPr>
        <p:txBody>
          <a:bodyPr>
            <a:normAutofit/>
          </a:bodyPr>
          <a:lstStyle/>
          <a:p>
            <a:pPr marL="982663" lvl="3" indent="388938">
              <a:buNone/>
              <a:tabLst>
                <a:tab pos="900113" algn="l"/>
              </a:tabLst>
            </a:pPr>
            <a:r>
              <a:rPr lang="pt-BR" sz="2400" dirty="0" smtClean="0">
                <a:latin typeface="Times New Roman" panose="02020603050405020304" pitchFamily="18" charset="0"/>
                <a:cs typeface="Times New Roman" panose="02020603050405020304" pitchFamily="18" charset="0"/>
              </a:rPr>
              <a:t>“Minha filha passou por uma cirurgia (apendicite) no dia 17/11/2021 entre18:00h e 20:00h e no dia 18/11/2021 ate as 19::00h o médico não havia passado para dar nenhuma assistência. Claro que as enfermeiras dão toda  a assistência, mas é muito descaso do médico não passar, e se ela tivesse com dreno? No fim da tarde minha filha estava com muita dor e náuseas, nem agua tinha tomado ainda. A outra criança que passou pelo mesmo procedimento o doutor foi 3x ver ela Dr. *** mas o Dr. *** não é humano. E para finalizar as 19:00 sem atendimento médico para minha filha” </a:t>
            </a:r>
            <a:r>
              <a:rPr lang="pt-BR" sz="2400" i="1" dirty="0" smtClean="0">
                <a:latin typeface="Times New Roman" panose="02020603050405020304" pitchFamily="18" charset="0"/>
                <a:cs typeface="Times New Roman" panose="02020603050405020304" pitchFamily="18" charset="0"/>
              </a:rPr>
              <a:t>(Anônimo 18/11/2021) </a:t>
            </a:r>
          </a:p>
          <a:p>
            <a:pPr marL="982663" lvl="3" indent="368300">
              <a:buNone/>
              <a:tabLst>
                <a:tab pos="900113" algn="l"/>
              </a:tabLst>
            </a:pPr>
            <a:r>
              <a:rPr lang="pt-BR" sz="2400" i="1" dirty="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Resposta: </a:t>
            </a:r>
            <a:r>
              <a:rPr lang="pt-BR" sz="2400" dirty="0" smtClean="0">
                <a:latin typeface="Times New Roman" panose="02020603050405020304" pitchFamily="18" charset="0"/>
                <a:cs typeface="Times New Roman" panose="02020603050405020304" pitchFamily="18" charset="0"/>
              </a:rPr>
              <a:t>Já chamei a atenção do colega médico sobre a situação ocorrida, dito ao mesmo que isso não volte a se repetir, pois as visitas tem que ser feitas entes das 12:00 horas. </a:t>
            </a:r>
            <a:r>
              <a:rPr lang="pt-BR" sz="2400" i="1" dirty="0">
                <a:latin typeface="Times New Roman" panose="02020603050405020304" pitchFamily="18" charset="0"/>
                <a:cs typeface="Times New Roman" panose="02020603050405020304" pitchFamily="18" charset="0"/>
              </a:rPr>
              <a:t>(Ygor Jose Saraiva Carvalho Silva – Diretor clinico – FUNSAU)</a:t>
            </a:r>
          </a:p>
          <a:p>
            <a:pPr marL="982663" lvl="3" indent="368300">
              <a:buNone/>
              <a:tabLst>
                <a:tab pos="900113" algn="l"/>
              </a:tabLst>
            </a:pPr>
            <a:endParaRPr lang="pt-BR" sz="24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4813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37731" y="150126"/>
            <a:ext cx="9976513" cy="1842447"/>
          </a:xfrm>
        </p:spPr>
        <p:txBody>
          <a:bodyPr>
            <a:normAutofit fontScale="90000"/>
          </a:bodyPr>
          <a:lstStyle/>
          <a:p>
            <a:r>
              <a:rPr lang="pt-BR" sz="2700" b="1" dirty="0"/>
              <a:t>AVALIAÇÃO DE QUALIDADE NO ATENDIMENTO DA EQUIPE DE ATENÇÃO À SAÚDE</a:t>
            </a:r>
            <a:r>
              <a:rPr lang="pt-BR" dirty="0"/>
              <a:t/>
            </a:r>
            <a:br>
              <a:rPr lang="pt-BR" dirty="0"/>
            </a:br>
            <a:r>
              <a:rPr lang="pt-BR" sz="2700" dirty="0"/>
              <a:t/>
            </a:r>
            <a:br>
              <a:rPr lang="pt-BR" sz="2700" dirty="0"/>
            </a:br>
            <a:r>
              <a:rPr lang="pt-BR" sz="2700" b="1" dirty="0"/>
              <a:t>EQUIPE DE ENFERMAGEM,EQUIPE MÉDICA, FISIOTERAPIA, ASSISTENTE SOCIAL E NUTRICIONISTA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668688091"/>
              </p:ext>
            </p:extLst>
          </p:nvPr>
        </p:nvGraphicFramePr>
        <p:xfrm>
          <a:off x="1637732" y="1992573"/>
          <a:ext cx="9553432" cy="2961567"/>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088107" y="5022377"/>
            <a:ext cx="4167532" cy="1477328"/>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34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07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02</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04</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18</a:t>
            </a:r>
            <a:endParaRPr lang="pt-BR" b="1" dirty="0">
              <a:solidFill>
                <a:schemeClr val="tx1">
                  <a:lumMod val="95000"/>
                  <a:lumOff val="5000"/>
                </a:schemeClr>
              </a:solidFill>
              <a:latin typeface="Times New Roman" pitchFamily="18" charset="0"/>
              <a:cs typeface="Times New Roman" pitchFamily="18"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399806334"/>
              </p:ext>
            </p:extLst>
          </p:nvPr>
        </p:nvGraphicFramePr>
        <p:xfrm>
          <a:off x="6255639" y="4954140"/>
          <a:ext cx="4962821" cy="1835622"/>
        </p:xfrm>
        <a:graphic>
          <a:graphicData uri="http://schemas.openxmlformats.org/drawingml/2006/table">
            <a:tbl>
              <a:tblPr firstRow="1" bandRow="1">
                <a:tableStyleId>{21E4AEA4-8DFA-4A89-87EB-49C32662AFE0}</a:tableStyleId>
              </a:tblPr>
              <a:tblGrid>
                <a:gridCol w="1304849">
                  <a:extLst>
                    <a:ext uri="{9D8B030D-6E8A-4147-A177-3AD203B41FA5}">
                      <a16:colId xmlns:a16="http://schemas.microsoft.com/office/drawing/2014/main" val="20000"/>
                    </a:ext>
                  </a:extLst>
                </a:gridCol>
                <a:gridCol w="778294">
                  <a:extLst>
                    <a:ext uri="{9D8B030D-6E8A-4147-A177-3AD203B41FA5}">
                      <a16:colId xmlns:a16="http://schemas.microsoft.com/office/drawing/2014/main" val="20001"/>
                    </a:ext>
                  </a:extLst>
                </a:gridCol>
                <a:gridCol w="831214">
                  <a:extLst>
                    <a:ext uri="{9D8B030D-6E8A-4147-A177-3AD203B41FA5}">
                      <a16:colId xmlns:a16="http://schemas.microsoft.com/office/drawing/2014/main" val="20002"/>
                    </a:ext>
                  </a:extLst>
                </a:gridCol>
                <a:gridCol w="1170551">
                  <a:extLst>
                    <a:ext uri="{9D8B030D-6E8A-4147-A177-3AD203B41FA5}">
                      <a16:colId xmlns:a16="http://schemas.microsoft.com/office/drawing/2014/main" val="20003"/>
                    </a:ext>
                  </a:extLst>
                </a:gridCol>
                <a:gridCol w="877913">
                  <a:extLst>
                    <a:ext uri="{9D8B030D-6E8A-4147-A177-3AD203B41FA5}">
                      <a16:colId xmlns:a16="http://schemas.microsoft.com/office/drawing/2014/main" val="20004"/>
                    </a:ext>
                  </a:extLst>
                </a:gridCol>
              </a:tblGrid>
              <a:tr h="311092">
                <a:tc>
                  <a:txBody>
                    <a:bodyPr/>
                    <a:lstStyle/>
                    <a:p>
                      <a:endParaRPr lang="pt-BR" sz="1200"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04906">
                <a:tc>
                  <a:txBody>
                    <a:bodyPr/>
                    <a:lstStyle/>
                    <a:p>
                      <a:r>
                        <a:rPr lang="pt-BR" sz="1200" dirty="0"/>
                        <a:t>ENFERMAGEM</a:t>
                      </a:r>
                    </a:p>
                  </a:txBody>
                  <a:tcPr/>
                </a:tc>
                <a:tc>
                  <a:txBody>
                    <a:bodyPr/>
                    <a:lstStyle/>
                    <a:p>
                      <a:pPr algn="ctr"/>
                      <a:r>
                        <a:rPr lang="pt-BR" sz="1200" dirty="0" smtClean="0"/>
                        <a:t>10</a:t>
                      </a:r>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1"/>
                  </a:ext>
                </a:extLst>
              </a:tr>
              <a:tr h="304906">
                <a:tc>
                  <a:txBody>
                    <a:bodyPr/>
                    <a:lstStyle/>
                    <a:p>
                      <a:r>
                        <a:rPr lang="pt-BR" sz="1200" dirty="0"/>
                        <a:t>EQUIPE</a:t>
                      </a:r>
                      <a:r>
                        <a:rPr lang="pt-BR" sz="1200" baseline="0" dirty="0"/>
                        <a:t> MÉDICA</a:t>
                      </a:r>
                      <a:endParaRPr lang="pt-BR" sz="1200" dirty="0"/>
                    </a:p>
                  </a:txBody>
                  <a:tcPr/>
                </a:tc>
                <a:tc>
                  <a:txBody>
                    <a:bodyPr/>
                    <a:lstStyle/>
                    <a:p>
                      <a:pPr algn="ctr"/>
                      <a:r>
                        <a:rPr lang="pt-BR" sz="1200" dirty="0" smtClean="0"/>
                        <a:t>10</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04906">
                <a:tc>
                  <a:txBody>
                    <a:bodyPr/>
                    <a:lstStyle/>
                    <a:p>
                      <a:r>
                        <a:rPr lang="pt-BR" sz="1200" dirty="0"/>
                        <a:t>FISIOTERAPIA</a:t>
                      </a:r>
                    </a:p>
                  </a:txBody>
                  <a:tcPr/>
                </a:tc>
                <a:tc>
                  <a:txBody>
                    <a:bodyPr/>
                    <a:lstStyle/>
                    <a:p>
                      <a:pPr algn="ctr"/>
                      <a:r>
                        <a:rPr lang="pt-BR" sz="1200" dirty="0" smtClean="0"/>
                        <a:t>05</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r h="304906">
                <a:tc>
                  <a:txBody>
                    <a:bodyPr/>
                    <a:lstStyle/>
                    <a:p>
                      <a:r>
                        <a:rPr lang="pt-BR" sz="1200" dirty="0"/>
                        <a:t>ASS.</a:t>
                      </a:r>
                      <a:r>
                        <a:rPr lang="pt-BR" sz="1200" baseline="0" dirty="0"/>
                        <a:t> SOCIAL</a:t>
                      </a:r>
                      <a:endParaRPr lang="pt-BR" sz="1200" dirty="0"/>
                    </a:p>
                  </a:txBody>
                  <a:tcPr/>
                </a:tc>
                <a:tc>
                  <a:txBody>
                    <a:bodyPr/>
                    <a:lstStyle/>
                    <a:p>
                      <a:pPr algn="ctr"/>
                      <a:r>
                        <a:rPr lang="pt-BR" sz="1200" dirty="0" smtClean="0"/>
                        <a:t>05</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4"/>
                  </a:ext>
                </a:extLst>
              </a:tr>
              <a:tr h="304906">
                <a:tc>
                  <a:txBody>
                    <a:bodyPr/>
                    <a:lstStyle/>
                    <a:p>
                      <a:r>
                        <a:rPr lang="pt-BR" sz="1200" dirty="0"/>
                        <a:t>NUTRICIONISTA</a:t>
                      </a:r>
                    </a:p>
                  </a:txBody>
                  <a:tcPr/>
                </a:tc>
                <a:tc>
                  <a:txBody>
                    <a:bodyPr/>
                    <a:lstStyle/>
                    <a:p>
                      <a:pPr algn="ctr"/>
                      <a:r>
                        <a:rPr lang="pt-BR" sz="1200" dirty="0" smtClean="0"/>
                        <a:t>04</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84559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45660"/>
            <a:ext cx="10018713" cy="1050877"/>
          </a:xfrm>
        </p:spPr>
        <p:txBody>
          <a:bodyPr/>
          <a:lstStyle/>
          <a:p>
            <a:r>
              <a:rPr lang="pt-BR" b="1" dirty="0"/>
              <a:t>MANIFESTAÇÕES POR CLINICA</a:t>
            </a:r>
          </a:p>
        </p:txBody>
      </p:sp>
      <p:graphicFrame>
        <p:nvGraphicFramePr>
          <p:cNvPr id="4" name="Espaço Reservado para Conteúdo 5"/>
          <p:cNvGraphicFramePr>
            <a:graphicFrameLocks noGrp="1"/>
          </p:cNvGraphicFramePr>
          <p:nvPr>
            <p:ph idx="1"/>
            <p:extLst>
              <p:ext uri="{D42A27DB-BD31-4B8C-83A1-F6EECF244321}">
                <p14:modId xmlns:p14="http://schemas.microsoft.com/office/powerpoint/2010/main" val="1942740049"/>
              </p:ext>
            </p:extLst>
          </p:nvPr>
        </p:nvGraphicFramePr>
        <p:xfrm>
          <a:off x="2088107" y="1119117"/>
          <a:ext cx="9608023" cy="402442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634279" y="5143545"/>
            <a:ext cx="7718775" cy="1754326"/>
          </a:xfrm>
          <a:prstGeom prst="rect">
            <a:avLst/>
          </a:prstGeom>
          <a:noFill/>
        </p:spPr>
        <p:txBody>
          <a:bodyPr wrap="square" rtlCol="0">
            <a:spAutoFit/>
          </a:bodyPr>
          <a:lstStyle/>
          <a:p>
            <a:r>
              <a:rPr lang="pt-BR" b="1" dirty="0"/>
              <a:t>Clinica Médica – 1</a:t>
            </a:r>
          </a:p>
          <a:p>
            <a:r>
              <a:rPr lang="pt-BR" b="1" dirty="0"/>
              <a:t>Clínica Cirúrgica – </a:t>
            </a:r>
            <a:r>
              <a:rPr lang="pt-BR" b="1" dirty="0" smtClean="0"/>
              <a:t>04</a:t>
            </a:r>
            <a:endParaRPr lang="pt-BR" b="1" dirty="0"/>
          </a:p>
          <a:p>
            <a:r>
              <a:rPr lang="pt-BR" b="1" dirty="0"/>
              <a:t>Clínica Pediátrica – </a:t>
            </a:r>
            <a:r>
              <a:rPr lang="pt-BR" b="1" dirty="0" smtClean="0"/>
              <a:t>03</a:t>
            </a:r>
            <a:endParaRPr lang="pt-BR" b="1" dirty="0"/>
          </a:p>
          <a:p>
            <a:r>
              <a:rPr lang="pt-BR" b="1" dirty="0"/>
              <a:t>Maternidade – </a:t>
            </a:r>
            <a:r>
              <a:rPr lang="pt-BR" b="1" dirty="0" smtClean="0"/>
              <a:t>0</a:t>
            </a:r>
            <a:endParaRPr lang="pt-BR" b="1" dirty="0"/>
          </a:p>
          <a:p>
            <a:r>
              <a:rPr lang="pt-BR" b="1" dirty="0"/>
              <a:t>Sem Identificação – </a:t>
            </a:r>
            <a:r>
              <a:rPr lang="pt-BR" b="1" dirty="0" smtClean="0"/>
              <a:t>05</a:t>
            </a:r>
            <a:endParaRPr lang="pt-BR" b="1" dirty="0"/>
          </a:p>
          <a:p>
            <a:endParaRPr lang="pt-BR" b="1" dirty="0"/>
          </a:p>
        </p:txBody>
      </p:sp>
    </p:spTree>
    <p:extLst>
      <p:ext uri="{BB962C8B-B14F-4D97-AF65-F5344CB8AC3E}">
        <p14:creationId xmlns:p14="http://schemas.microsoft.com/office/powerpoint/2010/main" val="1034519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1976582418"/>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615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59557"/>
          </a:xfrm>
        </p:spPr>
        <p:txBody>
          <a:bodyPr>
            <a:normAutofit fontScale="90000"/>
          </a:bodyPr>
          <a:lstStyle/>
          <a:p>
            <a:r>
              <a:rPr lang="pt-BR" b="1" dirty="0" smtClean="0"/>
              <a:t>ELOGIOS</a:t>
            </a:r>
            <a:endParaRPr lang="pt-BR" b="1" dirty="0"/>
          </a:p>
        </p:txBody>
      </p:sp>
      <p:sp>
        <p:nvSpPr>
          <p:cNvPr id="3" name="Espaço Reservado para Conteúdo 2"/>
          <p:cNvSpPr>
            <a:spLocks noGrp="1"/>
          </p:cNvSpPr>
          <p:nvPr>
            <p:ph idx="1"/>
          </p:nvPr>
        </p:nvSpPr>
        <p:spPr>
          <a:xfrm>
            <a:off x="1296536" y="914400"/>
            <a:ext cx="10563368" cy="5943599"/>
          </a:xfrm>
        </p:spPr>
        <p:txBody>
          <a:bodyPr>
            <a:normAutofit fontScale="55000" lnSpcReduction="20000"/>
          </a:bodyPr>
          <a:lstStyle/>
          <a:p>
            <a:pPr marL="355600" indent="-82550">
              <a:lnSpc>
                <a:spcPct val="110000"/>
              </a:lnSpc>
              <a:buNone/>
            </a:pPr>
            <a:r>
              <a:rPr lang="pt-BR" dirty="0" smtClean="0"/>
              <a:t>		</a:t>
            </a:r>
            <a:r>
              <a:rPr lang="pt-BR" b="1" i="1" dirty="0">
                <a:latin typeface="Times New Roman" panose="02020603050405020304" pitchFamily="18" charset="0"/>
                <a:cs typeface="Times New Roman" panose="02020603050405020304" pitchFamily="18" charset="0"/>
              </a:rPr>
              <a:t>	</a:t>
            </a:r>
            <a:endParaRPr lang="pt-BR" b="1" i="1" dirty="0" smtClean="0">
              <a:latin typeface="Times New Roman" panose="02020603050405020304" pitchFamily="18" charset="0"/>
              <a:cs typeface="Times New Roman" panose="02020603050405020304" pitchFamily="18" charset="0"/>
            </a:endParaRPr>
          </a:p>
          <a:p>
            <a:pPr marL="177800" indent="-177800">
              <a:buNone/>
            </a:pP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	</a:t>
            </a:r>
          </a:p>
          <a:p>
            <a:pPr marL="177800" indent="-177800">
              <a:buNone/>
            </a:pPr>
            <a:endParaRPr lang="pt-BR" b="1" i="1" dirty="0">
              <a:latin typeface="Times New Roman" panose="02020603050405020304" pitchFamily="18" charset="0"/>
              <a:cs typeface="Times New Roman" panose="02020603050405020304" pitchFamily="18" charset="0"/>
            </a:endParaRPr>
          </a:p>
          <a:p>
            <a:pPr marL="177800" indent="-177800">
              <a:buNone/>
            </a:pPr>
            <a:r>
              <a:rPr lang="pt-BR" b="1" i="1" dirty="0" smtClean="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“Almoço top. Delicioso. Galera da nutrição atenciosa, estão de parabéns. </a:t>
            </a:r>
            <a:r>
              <a:rPr lang="pt-BR" sz="3800" dirty="0" err="1" smtClean="0">
                <a:latin typeface="Times New Roman" panose="02020603050405020304" pitchFamily="18" charset="0"/>
                <a:cs typeface="Times New Roman" panose="02020603050405020304" pitchFamily="18" charset="0"/>
              </a:rPr>
              <a:t>Bjos</a:t>
            </a:r>
            <a:r>
              <a:rPr lang="pt-BR" sz="3800" dirty="0" smtClean="0">
                <a:latin typeface="Times New Roman" panose="02020603050405020304" pitchFamily="18" charset="0"/>
                <a:cs typeface="Times New Roman" panose="02020603050405020304" pitchFamily="18" charset="0"/>
              </a:rPr>
              <a:t>” </a:t>
            </a:r>
            <a:r>
              <a:rPr lang="pt-BR" sz="3800" b="1" i="1" dirty="0" smtClean="0">
                <a:latin typeface="Times New Roman" panose="02020603050405020304" pitchFamily="18" charset="0"/>
                <a:cs typeface="Times New Roman" panose="02020603050405020304" pitchFamily="18" charset="0"/>
              </a:rPr>
              <a:t>(Elzinha 10/11/2021)</a:t>
            </a:r>
          </a:p>
          <a:p>
            <a:pPr marL="177800" indent="-177800">
              <a:buNone/>
            </a:pPr>
            <a:r>
              <a:rPr lang="pt-BR" sz="3800" b="1" i="1" dirty="0" smtClean="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Parabéns equipe da cozinha pelo trabalho que vem desenvolvendo”.  </a:t>
            </a:r>
            <a:r>
              <a:rPr lang="pt-BR" sz="3800" b="1" i="1" dirty="0" smtClean="0">
                <a:latin typeface="Times New Roman" panose="02020603050405020304" pitchFamily="18" charset="0"/>
                <a:cs typeface="Times New Roman" panose="02020603050405020304" pitchFamily="18" charset="0"/>
              </a:rPr>
              <a:t>(ADM 10/11/2021)</a:t>
            </a:r>
            <a:endParaRPr lang="pt-BR" sz="3800" dirty="0" smtClean="0">
              <a:latin typeface="Times New Roman" panose="02020603050405020304" pitchFamily="18" charset="0"/>
              <a:cs typeface="Times New Roman" panose="02020603050405020304" pitchFamily="18" charset="0"/>
            </a:endParaRPr>
          </a:p>
          <a:p>
            <a:pPr marL="177800" indent="-177800">
              <a:buNone/>
            </a:pPr>
            <a:r>
              <a:rPr lang="pt-BR" sz="3800" dirty="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	“Almoço do dia 10/11/2021 estava maravilhoso.” </a:t>
            </a:r>
            <a:r>
              <a:rPr lang="pt-BR" sz="3800" b="1" i="1" dirty="0" smtClean="0">
                <a:latin typeface="Times New Roman" panose="02020603050405020304" pitchFamily="18" charset="0"/>
                <a:cs typeface="Times New Roman" panose="02020603050405020304" pitchFamily="18" charset="0"/>
              </a:rPr>
              <a:t>(Anônimo)</a:t>
            </a:r>
            <a:endParaRPr lang="pt-BR" sz="3800" dirty="0" smtClean="0">
              <a:latin typeface="Times New Roman" panose="02020603050405020304" pitchFamily="18" charset="0"/>
              <a:cs typeface="Times New Roman" panose="02020603050405020304" pitchFamily="18" charset="0"/>
            </a:endParaRPr>
          </a:p>
          <a:p>
            <a:pPr marL="177800" indent="-177800">
              <a:buNone/>
            </a:pPr>
            <a:r>
              <a:rPr lang="pt-BR" sz="3800" dirty="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	“O almoço do dia 12/11/2021 estava maravilhoso, o melhor que já comi aqui, parabéns equipe.” </a:t>
            </a:r>
            <a:r>
              <a:rPr lang="pt-BR" sz="3800" b="1" i="1" dirty="0" smtClean="0">
                <a:latin typeface="Times New Roman" panose="02020603050405020304" pitchFamily="18" charset="0"/>
                <a:cs typeface="Times New Roman" panose="02020603050405020304" pitchFamily="18" charset="0"/>
              </a:rPr>
              <a:t>(Anônimo – 12/11/2021)</a:t>
            </a:r>
          </a:p>
          <a:p>
            <a:pPr marL="177800" indent="-177800">
              <a:buNone/>
            </a:pPr>
            <a:r>
              <a:rPr lang="pt-BR" sz="3800" b="1" i="1" dirty="0">
                <a:latin typeface="Times New Roman" panose="02020603050405020304" pitchFamily="18" charset="0"/>
                <a:cs typeface="Times New Roman" panose="02020603050405020304" pitchFamily="18" charset="0"/>
              </a:rPr>
              <a:t>	</a:t>
            </a:r>
            <a:r>
              <a:rPr lang="pt-BR" sz="3800" b="1" i="1" dirty="0" smtClean="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Almoço estava perfeito, parabéns” (Rafael Moreira)</a:t>
            </a:r>
          </a:p>
          <a:p>
            <a:pPr marL="177800" indent="-177800">
              <a:buNone/>
            </a:pPr>
            <a:r>
              <a:rPr lang="pt-BR" sz="3800" b="1" i="1" dirty="0">
                <a:latin typeface="Times New Roman" panose="02020603050405020304" pitchFamily="18" charset="0"/>
                <a:cs typeface="Times New Roman" panose="02020603050405020304" pitchFamily="18" charset="0"/>
              </a:rPr>
              <a:t>	</a:t>
            </a:r>
            <a:r>
              <a:rPr lang="pt-BR" sz="3800" b="1" i="1" dirty="0" smtClean="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Almoço estava perfeito, adorei. Parabéns” (Rafael)</a:t>
            </a:r>
          </a:p>
          <a:p>
            <a:pPr marL="177800" indent="-177800">
              <a:buNone/>
            </a:pPr>
            <a:r>
              <a:rPr lang="pt-BR" sz="3800" dirty="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	“Almoço maravilhoso, parabéns” (Rafael Moreira)</a:t>
            </a:r>
          </a:p>
          <a:p>
            <a:pPr marL="177800" indent="-177800">
              <a:buNone/>
            </a:pPr>
            <a:r>
              <a:rPr lang="pt-BR" sz="3800" dirty="0">
                <a:latin typeface="Times New Roman" panose="02020603050405020304" pitchFamily="18" charset="0"/>
                <a:cs typeface="Times New Roman" panose="02020603050405020304" pitchFamily="18" charset="0"/>
              </a:rPr>
              <a:t>	</a:t>
            </a:r>
            <a:r>
              <a:rPr lang="pt-BR" sz="3800" dirty="0" smtClean="0">
                <a:latin typeface="Times New Roman" panose="02020603050405020304" pitchFamily="18" charset="0"/>
                <a:cs typeface="Times New Roman" panose="02020603050405020304" pitchFamily="18" charset="0"/>
              </a:rPr>
              <a:t>	“Almoço maravilhoso fora a forma com que as meninas do setor da nutrição nos trata, estão de parabéns. Obrigada por fazer nossas refeições com tanto amor e carinho. Parabéns as cozinheiras e toda a equipe” (Nutrição 26/11/2021) </a:t>
            </a:r>
            <a:endParaRPr lang="pt-BR" sz="3800" b="1" i="1" dirty="0" smtClean="0">
              <a:latin typeface="Times New Roman" panose="02020603050405020304" pitchFamily="18" charset="0"/>
              <a:cs typeface="Times New Roman" panose="02020603050405020304" pitchFamily="18" charset="0"/>
            </a:endParaRPr>
          </a:p>
          <a:p>
            <a:pPr marL="177800" indent="-177800">
              <a:buNone/>
            </a:pPr>
            <a:endParaRPr lang="pt-BR" sz="2600" dirty="0" smtClean="0">
              <a:latin typeface="Times New Roman" panose="02020603050405020304" pitchFamily="18" charset="0"/>
              <a:cs typeface="Times New Roman" panose="02020603050405020304" pitchFamily="18" charset="0"/>
            </a:endParaRPr>
          </a:p>
          <a:p>
            <a:pPr marL="177800" indent="-177800">
              <a:buNone/>
            </a:pPr>
            <a:r>
              <a:rPr lang="pt-BR" sz="2600" dirty="0">
                <a:latin typeface="Times New Roman" panose="02020603050405020304" pitchFamily="18" charset="0"/>
                <a:cs typeface="Times New Roman" panose="02020603050405020304" pitchFamily="18" charset="0"/>
              </a:rPr>
              <a:t>	</a:t>
            </a:r>
            <a:endParaRPr lang="pt-BR" dirty="0" smtClean="0">
              <a:latin typeface="Times New Roman" panose="02020603050405020304" pitchFamily="18" charset="0"/>
              <a:cs typeface="Times New Roman" panose="02020603050405020304" pitchFamily="18" charset="0"/>
            </a:endParaRPr>
          </a:p>
          <a:p>
            <a:pPr marL="177800" indent="-177800">
              <a:lnSpc>
                <a:spcPct val="110000"/>
              </a:lnSpc>
              <a:buNone/>
            </a:pPr>
            <a:endParaRPr lang="pt-BR" b="1" i="1" dirty="0" smtClean="0">
              <a:latin typeface="Times New Roman" panose="02020603050405020304" pitchFamily="18" charset="0"/>
              <a:cs typeface="Times New Roman" panose="02020603050405020304" pitchFamily="18" charset="0"/>
            </a:endParaRPr>
          </a:p>
          <a:p>
            <a:pPr marL="0" indent="0">
              <a:buNone/>
            </a:pPr>
            <a:endParaRPr lang="pt-B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0211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18614"/>
          </a:xfrm>
        </p:spPr>
        <p:txBody>
          <a:bodyPr>
            <a:normAutofit fontScale="90000"/>
          </a:bodyPr>
          <a:lstStyle/>
          <a:p>
            <a:r>
              <a:rPr lang="pt-BR" b="1" dirty="0"/>
              <a:t>RECLAMAÇÕES </a:t>
            </a:r>
            <a:endParaRPr lang="pt-BR" dirty="0"/>
          </a:p>
        </p:txBody>
      </p:sp>
      <p:sp>
        <p:nvSpPr>
          <p:cNvPr id="3" name="Espaço Reservado para Conteúdo 2"/>
          <p:cNvSpPr>
            <a:spLocks noGrp="1"/>
          </p:cNvSpPr>
          <p:nvPr>
            <p:ph idx="1"/>
          </p:nvPr>
        </p:nvSpPr>
        <p:spPr>
          <a:xfrm>
            <a:off x="1484311" y="709684"/>
            <a:ext cx="10361946" cy="6277969"/>
          </a:xfrm>
        </p:spPr>
        <p:txBody>
          <a:bodyPr>
            <a:normAutofit/>
          </a:bodyPr>
          <a:lstStyle/>
          <a:p>
            <a:pPr marL="0" indent="0">
              <a:buNone/>
            </a:pPr>
            <a:r>
              <a:rPr lang="pt-BR" b="1" dirty="0">
                <a:latin typeface="Times New Roman" panose="02020603050405020304" pitchFamily="18" charset="0"/>
                <a:cs typeface="Times New Roman" panose="02020603050405020304" pitchFamily="18" charset="0"/>
              </a:rPr>
              <a:t>	</a:t>
            </a:r>
            <a:endParaRPr lang="pt-BR" b="1" dirty="0" smtClean="0">
              <a:latin typeface="Times New Roman" panose="02020603050405020304" pitchFamily="18" charset="0"/>
              <a:cs typeface="Times New Roman" panose="02020603050405020304" pitchFamily="18" charset="0"/>
            </a:endParaRPr>
          </a:p>
          <a:p>
            <a:pPr marL="0" indent="0">
              <a:buNone/>
            </a:pPr>
            <a:r>
              <a:rPr lang="pt-BR" sz="2200" b="1"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“O frango estava doce” (Anônimo 09/11/2021)</a:t>
            </a:r>
          </a:p>
          <a:p>
            <a:pPr marL="0" indent="0">
              <a:buNone/>
            </a:pPr>
            <a:r>
              <a:rPr lang="pt-BR" sz="2200"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Resposta: Não houve relatos que o tempero estava ruim, já que existem temperos agridoce, inclusive no período em questão houve elogios em relação ao tempero do frango. (</a:t>
            </a:r>
            <a:r>
              <a:rPr lang="pt-BR" sz="2200" dirty="0" err="1" smtClean="0">
                <a:latin typeface="Times New Roman" panose="02020603050405020304" pitchFamily="18" charset="0"/>
                <a:cs typeface="Times New Roman" panose="02020603050405020304" pitchFamily="18" charset="0"/>
              </a:rPr>
              <a:t>Valquiria</a:t>
            </a:r>
            <a:r>
              <a:rPr lang="pt-BR" sz="2200" dirty="0" smtClean="0">
                <a:latin typeface="Times New Roman" panose="02020603050405020304" pitchFamily="18" charset="0"/>
                <a:cs typeface="Times New Roman" panose="02020603050405020304" pitchFamily="18" charset="0"/>
              </a:rPr>
              <a:t> Quirino Oliveira – Nutricionista FUNSAU)</a:t>
            </a:r>
          </a:p>
          <a:p>
            <a:pPr marL="0" indent="0">
              <a:buNone/>
            </a:pPr>
            <a:endParaRPr lang="pt-BR" sz="2200" dirty="0">
              <a:latin typeface="Times New Roman" panose="02020603050405020304" pitchFamily="18" charset="0"/>
              <a:cs typeface="Times New Roman" panose="02020603050405020304" pitchFamily="18" charset="0"/>
            </a:endParaRPr>
          </a:p>
          <a:p>
            <a:pPr marL="0" indent="0">
              <a:buNone/>
            </a:pPr>
            <a:r>
              <a:rPr lang="pt-BR" sz="2200" dirty="0" smtClean="0">
                <a:latin typeface="Times New Roman" panose="02020603050405020304" pitchFamily="18" charset="0"/>
                <a:cs typeface="Times New Roman" panose="02020603050405020304" pitchFamily="18" charset="0"/>
              </a:rPr>
              <a:t>	“Pão azedo não deu para comer” (Anônimo 23/11/2021)	</a:t>
            </a:r>
          </a:p>
          <a:p>
            <a:pPr marL="0" indent="0">
              <a:buNone/>
            </a:pPr>
            <a:r>
              <a:rPr lang="pt-BR" sz="2200"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“pão azedo” (Anônimo 23/11/2021)</a:t>
            </a:r>
          </a:p>
          <a:p>
            <a:pPr marL="0" indent="0">
              <a:buNone/>
            </a:pPr>
            <a:r>
              <a:rPr lang="pt-BR" sz="2200"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“O pão estava azedo, olhar mais para esse detalhe” (Anônimo 23/11/2021)</a:t>
            </a:r>
          </a:p>
          <a:p>
            <a:pPr marL="0" indent="0">
              <a:buNone/>
            </a:pPr>
            <a:r>
              <a:rPr lang="pt-BR" sz="2200" dirty="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Resposta: Entramos em contato com a padaria que fornece o pão para o hospital, responsável nos informou que a marca do fermento foi trocada e que durante alguns dias iriamos sentir a diferença no sabor do pão, ressaltou ainda que até mesmo os clientes diretos notaram a diferença no sabor, mas que voltaria com o fermento tradicional o mais rápido possível, portanto o pão não estava </a:t>
            </a:r>
            <a:r>
              <a:rPr lang="pt-BR" sz="2200" dirty="0">
                <a:latin typeface="Times New Roman" panose="02020603050405020304" pitchFamily="18" charset="0"/>
                <a:cs typeface="Times New Roman" panose="02020603050405020304" pitchFamily="18" charset="0"/>
              </a:rPr>
              <a:t>estragado. (</a:t>
            </a:r>
            <a:r>
              <a:rPr lang="pt-BR" sz="2200" dirty="0" err="1">
                <a:latin typeface="Times New Roman" panose="02020603050405020304" pitchFamily="18" charset="0"/>
                <a:cs typeface="Times New Roman" panose="02020603050405020304" pitchFamily="18" charset="0"/>
              </a:rPr>
              <a:t>Valquiria</a:t>
            </a:r>
            <a:r>
              <a:rPr lang="pt-BR" sz="2200" dirty="0">
                <a:latin typeface="Times New Roman" panose="02020603050405020304" pitchFamily="18" charset="0"/>
                <a:cs typeface="Times New Roman" panose="02020603050405020304" pitchFamily="18" charset="0"/>
              </a:rPr>
              <a:t> Quirino Oliveira – Nutricionista FUNSAU)</a:t>
            </a:r>
          </a:p>
          <a:p>
            <a:pPr marL="0" indent="0">
              <a:buNone/>
            </a:pPr>
            <a:endParaRPr lang="pt-BR" sz="2200" dirty="0">
              <a:latin typeface="Times New Roman" panose="02020603050405020304" pitchFamily="18" charset="0"/>
              <a:cs typeface="Times New Roman" panose="02020603050405020304" pitchFamily="18" charset="0"/>
            </a:endParaRPr>
          </a:p>
          <a:p>
            <a:pPr marL="0" indent="0">
              <a:buNone/>
            </a:pPr>
            <a:endParaRPr lang="pt-BR" sz="2200" dirty="0">
              <a:latin typeface="Times New Roman" panose="02020603050405020304" pitchFamily="18" charset="0"/>
              <a:cs typeface="Times New Roman" panose="02020603050405020304" pitchFamily="18" charset="0"/>
            </a:endParaRPr>
          </a:p>
          <a:p>
            <a:pPr marL="0" indent="0">
              <a:buNone/>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6791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18614"/>
          </a:xfrm>
        </p:spPr>
        <p:txBody>
          <a:bodyPr>
            <a:normAutofit fontScale="90000"/>
          </a:bodyPr>
          <a:lstStyle/>
          <a:p>
            <a:r>
              <a:rPr lang="pt-BR" b="1" dirty="0"/>
              <a:t>RECLAMAÇÕES </a:t>
            </a:r>
            <a:endParaRPr lang="pt-BR" dirty="0"/>
          </a:p>
        </p:txBody>
      </p:sp>
      <p:sp>
        <p:nvSpPr>
          <p:cNvPr id="3" name="Espaço Reservado para Conteúdo 2"/>
          <p:cNvSpPr>
            <a:spLocks noGrp="1"/>
          </p:cNvSpPr>
          <p:nvPr>
            <p:ph idx="1"/>
          </p:nvPr>
        </p:nvSpPr>
        <p:spPr>
          <a:xfrm>
            <a:off x="1484311" y="996286"/>
            <a:ext cx="10361946" cy="5991367"/>
          </a:xfrm>
        </p:spPr>
        <p:txBody>
          <a:bodyPr>
            <a:normAutofit fontScale="92500" lnSpcReduction="10000"/>
          </a:bodyPr>
          <a:lstStyle/>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Está faltando cadeira no refeitório, não estamos mais na pandemia todos já tomo a 3º dose. (Anônimo) </a:t>
            </a:r>
          </a:p>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Faltam cadeiras no refeitório” </a:t>
            </a:r>
            <a:r>
              <a:rPr lang="pt-BR" dirty="0">
                <a:latin typeface="Times New Roman" panose="02020603050405020304" pitchFamily="18" charset="0"/>
                <a:cs typeface="Times New Roman" panose="02020603050405020304" pitchFamily="18" charset="0"/>
              </a:rPr>
              <a:t>(Anônimo) </a:t>
            </a:r>
          </a:p>
          <a:p>
            <a:pPr marL="0" indent="0">
              <a:buNone/>
            </a:pPr>
            <a:r>
              <a:rPr lang="pt-BR" b="1" dirty="0" smtClean="0">
                <a:latin typeface="Times New Roman" panose="02020603050405020304" pitchFamily="18" charset="0"/>
                <a:cs typeface="Times New Roman" panose="02020603050405020304" pitchFamily="18" charset="0"/>
              </a:rPr>
              <a:t>	Resposta: </a:t>
            </a:r>
            <a:r>
              <a:rPr lang="pt-BR" dirty="0" smtClean="0">
                <a:latin typeface="Times New Roman" panose="02020603050405020304" pitchFamily="18" charset="0"/>
                <a:cs typeface="Times New Roman" panose="02020603050405020304" pitchFamily="18" charset="0"/>
              </a:rPr>
              <a:t>As cadeiras do setor não foram reduzidas, porem com a mudança de carga horaria os setores deverão se organizar em forma de revezamento, para que todos </a:t>
            </a:r>
            <a:r>
              <a:rPr lang="pt-BR" dirty="0">
                <a:latin typeface="Times New Roman" panose="02020603050405020304" pitchFamily="18" charset="0"/>
                <a:cs typeface="Times New Roman" panose="02020603050405020304" pitchFamily="18" charset="0"/>
              </a:rPr>
              <a:t>consigam usar. (</a:t>
            </a:r>
            <a:r>
              <a:rPr lang="pt-BR" dirty="0" err="1">
                <a:latin typeface="Times New Roman" panose="02020603050405020304" pitchFamily="18" charset="0"/>
                <a:cs typeface="Times New Roman" panose="02020603050405020304" pitchFamily="18" charset="0"/>
              </a:rPr>
              <a:t>Valquiria</a:t>
            </a:r>
            <a:r>
              <a:rPr lang="pt-BR" dirty="0">
                <a:latin typeface="Times New Roman" panose="02020603050405020304" pitchFamily="18" charset="0"/>
                <a:cs typeface="Times New Roman" panose="02020603050405020304" pitchFamily="18" charset="0"/>
              </a:rPr>
              <a:t> Quirino Oliveira – Nutricionista FUNSAU)</a:t>
            </a:r>
          </a:p>
          <a:p>
            <a:pPr marL="0" indent="0">
              <a:buNone/>
            </a:pPr>
            <a:r>
              <a:rPr lang="pt-BR" b="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Foi encontrada mosca na comida, precisa usar luva para passar manteiga no pão, tem que ter mais higiene” (Anônimo 27/11/2021)</a:t>
            </a:r>
          </a:p>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smtClean="0">
                <a:latin typeface="Times New Roman" panose="02020603050405020304" pitchFamily="18" charset="0"/>
                <a:cs typeface="Times New Roman" panose="02020603050405020304" pitchFamily="18" charset="0"/>
              </a:rPr>
              <a:t>Em momento algum foi apresentado a mosca no alimento ofertado pelo setor de nutrição ao colaborador. Caso aconteça oriento que no momento seja apresentado aos colaboradores do setor de nutrição. Em relação ao não uso das luvas por colaboradores do setor, nossa equipe é orientada em todas reuniões mensais sobre a importância das luvas para manipulação dos alimentos e em momento algum durante a supervisão notamos a falta do uso, mesmo assim tornarei a reforçar a importância do uso das luvas. (</a:t>
            </a:r>
            <a:r>
              <a:rPr lang="pt-BR" dirty="0" err="1" smtClean="0">
                <a:latin typeface="Times New Roman" panose="02020603050405020304" pitchFamily="18" charset="0"/>
                <a:cs typeface="Times New Roman" panose="02020603050405020304" pitchFamily="18" charset="0"/>
              </a:rPr>
              <a:t>Avanilza</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Florentim</a:t>
            </a:r>
            <a:r>
              <a:rPr lang="pt-BR" dirty="0" smtClean="0">
                <a:latin typeface="Times New Roman" panose="02020603050405020304" pitchFamily="18" charset="0"/>
                <a:cs typeface="Times New Roman" panose="02020603050405020304" pitchFamily="18" charset="0"/>
              </a:rPr>
              <a:t> </a:t>
            </a:r>
            <a:r>
              <a:rPr lang="pt-BR" dirty="0" err="1" smtClean="0">
                <a:latin typeface="Times New Roman" panose="02020603050405020304" pitchFamily="18" charset="0"/>
                <a:cs typeface="Times New Roman" panose="02020603050405020304" pitchFamily="18" charset="0"/>
              </a:rPr>
              <a:t>Sipriano</a:t>
            </a:r>
            <a:r>
              <a:rPr lang="pt-BR" dirty="0" smtClean="0">
                <a:latin typeface="Times New Roman" panose="02020603050405020304" pitchFamily="18" charset="0"/>
                <a:cs typeface="Times New Roman" panose="02020603050405020304" pitchFamily="18" charset="0"/>
              </a:rPr>
              <a:t> – Supervisora </a:t>
            </a:r>
            <a:r>
              <a:rPr lang="pt-BR" dirty="0" err="1" smtClean="0">
                <a:latin typeface="Times New Roman" panose="02020603050405020304" pitchFamily="18" charset="0"/>
                <a:cs typeface="Times New Roman" panose="02020603050405020304" pitchFamily="18" charset="0"/>
              </a:rPr>
              <a:t>aux</a:t>
            </a:r>
            <a:r>
              <a:rPr lang="pt-BR" dirty="0" smtClean="0">
                <a:latin typeface="Times New Roman" panose="02020603050405020304" pitchFamily="18" charset="0"/>
                <a:cs typeface="Times New Roman" panose="02020603050405020304" pitchFamily="18" charset="0"/>
              </a:rPr>
              <a:t>/cozinha FUNSAU) </a:t>
            </a:r>
            <a:endParaRPr lang="pt-BR" b="1" dirty="0" smtClean="0">
              <a:latin typeface="Times New Roman" panose="02020603050405020304" pitchFamily="18" charset="0"/>
              <a:cs typeface="Times New Roman" panose="02020603050405020304" pitchFamily="18" charset="0"/>
            </a:endParaRPr>
          </a:p>
          <a:p>
            <a:pPr marL="0" indent="0">
              <a:buNone/>
            </a:pPr>
            <a:r>
              <a:rPr lang="pt-BR" sz="2200" b="1"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	</a:t>
            </a:r>
            <a:endParaRPr lang="pt-BR" sz="2200" dirty="0">
              <a:latin typeface="Times New Roman" panose="02020603050405020304" pitchFamily="18" charset="0"/>
              <a:cs typeface="Times New Roman" panose="02020603050405020304" pitchFamily="18" charset="0"/>
            </a:endParaRPr>
          </a:p>
          <a:p>
            <a:pPr marL="0" indent="0">
              <a:buNone/>
            </a:pPr>
            <a:endParaRPr lang="pt-BR" sz="2200" dirty="0">
              <a:latin typeface="Times New Roman" panose="02020603050405020304" pitchFamily="18" charset="0"/>
              <a:cs typeface="Times New Roman" panose="02020603050405020304" pitchFamily="18" charset="0"/>
            </a:endParaRPr>
          </a:p>
          <a:p>
            <a:pPr marL="0" indent="0">
              <a:buNone/>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1343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518614"/>
          </a:xfrm>
        </p:spPr>
        <p:txBody>
          <a:bodyPr>
            <a:normAutofit fontScale="90000"/>
          </a:bodyPr>
          <a:lstStyle/>
          <a:p>
            <a:r>
              <a:rPr lang="pt-BR" b="1" dirty="0"/>
              <a:t>RECLAMAÇÕES </a:t>
            </a:r>
            <a:endParaRPr lang="pt-BR" dirty="0"/>
          </a:p>
        </p:txBody>
      </p:sp>
      <p:sp>
        <p:nvSpPr>
          <p:cNvPr id="3" name="Espaço Reservado para Conteúdo 2"/>
          <p:cNvSpPr>
            <a:spLocks noGrp="1"/>
          </p:cNvSpPr>
          <p:nvPr>
            <p:ph idx="1"/>
          </p:nvPr>
        </p:nvSpPr>
        <p:spPr>
          <a:xfrm>
            <a:off x="1702676" y="968991"/>
            <a:ext cx="10361946" cy="6168788"/>
          </a:xfrm>
        </p:spPr>
        <p:txBody>
          <a:bodyPr>
            <a:normAutofit fontScale="85000" lnSpcReduction="10000"/>
          </a:bodyPr>
          <a:lstStyle/>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Gostaria de saber o porque, fiz o mesmo processo seletivo para a pandemia, fui mandada embora junto com vários colegas e colega  *** farmacêutica permanece no setor de trabalhando, sabendo que ela fez para a substituição de funcionário na época afastado para a pandemia. Sabendo que o certo era demissão e se o setor realmente precisasse faria nova seletiva igual  fez com os técnicos. Cabe denuncia na promotoria ou vocês da direção vão resolver??? Não é justo temos filhos para sustentar e pessoas que não precisam estar trabalhando, </a:t>
            </a:r>
            <a:r>
              <a:rPr lang="pt-BR" dirty="0" err="1" smtClean="0">
                <a:latin typeface="Times New Roman" panose="02020603050405020304" pitchFamily="18" charset="0"/>
                <a:cs typeface="Times New Roman" panose="02020603050405020304" pitchFamily="18" charset="0"/>
              </a:rPr>
              <a:t>Obs</a:t>
            </a:r>
            <a:r>
              <a:rPr lang="pt-BR" dirty="0" smtClean="0">
                <a:latin typeface="Times New Roman" panose="02020603050405020304" pitchFamily="18" charset="0"/>
                <a:cs typeface="Times New Roman" panose="02020603050405020304" pitchFamily="18" charset="0"/>
              </a:rPr>
              <a:t>: edital n°07/2020” (Anônimo)</a:t>
            </a:r>
          </a:p>
          <a:p>
            <a:pPr marL="0" indent="0">
              <a:buNone/>
            </a:pPr>
            <a:r>
              <a:rPr lang="pt-BR" b="1" dirty="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a:t>
            </a:r>
            <a:r>
              <a:rPr lang="pt-BR" dirty="0" smtClean="0">
                <a:latin typeface="Times New Roman" panose="02020603050405020304" pitchFamily="18" charset="0"/>
                <a:cs typeface="Times New Roman" panose="02020603050405020304" pitchFamily="18" charset="0"/>
              </a:rPr>
              <a:t>Gostaria de saber o porque estamos sendo mandado embora se a farmacêutica *** é do mesmo processo seletivo e continua no setor trabalhando normalmente </a:t>
            </a:r>
            <a:r>
              <a:rPr lang="pt-BR" dirty="0" err="1" smtClean="0">
                <a:latin typeface="Times New Roman" panose="02020603050405020304" pitchFamily="18" charset="0"/>
                <a:cs typeface="Times New Roman" panose="02020603050405020304" pitchFamily="18" charset="0"/>
              </a:rPr>
              <a:t>obg</a:t>
            </a:r>
            <a:r>
              <a:rPr lang="pt-BR" dirty="0" smtClean="0">
                <a:latin typeface="Times New Roman" panose="02020603050405020304" pitchFamily="18" charset="0"/>
                <a:cs typeface="Times New Roman" panose="02020603050405020304" pitchFamily="18" charset="0"/>
              </a:rPr>
              <a:t>...” (Anônimo)</a:t>
            </a:r>
            <a:endParaRPr lang="pt-BR" dirty="0">
              <a:latin typeface="Times New Roman" panose="02020603050405020304" pitchFamily="18" charset="0"/>
              <a:cs typeface="Times New Roman" panose="02020603050405020304" pitchFamily="18" charset="0"/>
            </a:endParaRPr>
          </a:p>
          <a:p>
            <a:pPr marL="0" indent="0">
              <a:buNone/>
            </a:pPr>
            <a:r>
              <a:rPr lang="pt-BR" dirty="0" smtClean="0">
                <a:latin typeface="Times New Roman" panose="02020603050405020304" pitchFamily="18" charset="0"/>
                <a:cs typeface="Times New Roman" panose="02020603050405020304" pitchFamily="18" charset="0"/>
              </a:rPr>
              <a:t>	“Se veio a verba para fazer o acerto porque ainda tem pessoas trabalhando, será necessário fazer denuncia para tomarem providencias” </a:t>
            </a:r>
            <a:r>
              <a:rPr lang="pt-BR" dirty="0" smtClean="0">
                <a:latin typeface="Times New Roman" panose="02020603050405020304" pitchFamily="18" charset="0"/>
                <a:cs typeface="Times New Roman" panose="02020603050405020304" pitchFamily="18" charset="0"/>
              </a:rPr>
              <a:t>(Anônimo)</a:t>
            </a:r>
            <a:endParaRPr lang="pt-BR" dirty="0">
              <a:latin typeface="Times New Roman" panose="02020603050405020304" pitchFamily="18" charset="0"/>
              <a:cs typeface="Times New Roman" panose="02020603050405020304" pitchFamily="18" charset="0"/>
            </a:endParaRPr>
          </a:p>
          <a:p>
            <a:pPr marL="0" indent="0">
              <a:buNone/>
            </a:pPr>
            <a:r>
              <a:rPr lang="pt-BR" dirty="0" smtClean="0">
                <a:latin typeface="Times New Roman" panose="02020603050405020304" pitchFamily="18" charset="0"/>
                <a:cs typeface="Times New Roman" panose="02020603050405020304" pitchFamily="18" charset="0"/>
              </a:rPr>
              <a:t>	</a:t>
            </a:r>
            <a:r>
              <a:rPr lang="pt-BR" b="1" dirty="0" smtClean="0">
                <a:latin typeface="Times New Roman" panose="02020603050405020304" pitchFamily="18" charset="0"/>
                <a:cs typeface="Times New Roman" panose="02020603050405020304" pitchFamily="18" charset="0"/>
              </a:rPr>
              <a:t>Resposta: </a:t>
            </a:r>
            <a:r>
              <a:rPr lang="pt-BR" dirty="0">
                <a:latin typeface="Times New Roman" panose="02020603050405020304" pitchFamily="18" charset="0"/>
                <a:cs typeface="Times New Roman" panose="02020603050405020304" pitchFamily="18" charset="0"/>
              </a:rPr>
              <a:t>Diante dos relatos, vale ressaltar primeiramente que, foi realizado pela diretoria de atenção do hospital regional, um plano de contingencia COVID-19, prevendo a abertura de 08 (oito) leitos de UTI/isolamento, onde necessitaria da contratação dos seguintes profissionais: ENFERMEIROS, TÉCNICOS EM ENFERMAGEM, FISIOTERAPEUTAS e TRABALHADORES DA HIGIENIZAÇÃO, conforme podemos observar na CI Nº 305/2020/DAS/FUNSAU-NA, em anexo. </a:t>
            </a:r>
            <a:endParaRPr lang="pt-BR" dirty="0" smtClean="0">
              <a:latin typeface="Times New Roman" panose="02020603050405020304" pitchFamily="18" charset="0"/>
              <a:cs typeface="Times New Roman" panose="02020603050405020304" pitchFamily="18" charset="0"/>
            </a:endParaRPr>
          </a:p>
          <a:p>
            <a:pPr marL="0" indent="0">
              <a:buNone/>
            </a:pPr>
            <a:endParaRPr lang="pt-BR" b="1" dirty="0" smtClean="0">
              <a:latin typeface="Times New Roman" panose="02020603050405020304" pitchFamily="18" charset="0"/>
              <a:cs typeface="Times New Roman" panose="02020603050405020304" pitchFamily="18" charset="0"/>
            </a:endParaRPr>
          </a:p>
          <a:p>
            <a:pPr marL="0" indent="0">
              <a:buNone/>
            </a:pPr>
            <a:r>
              <a:rPr lang="pt-BR" sz="2200" b="1" dirty="0" smtClean="0">
                <a:latin typeface="Times New Roman" panose="02020603050405020304" pitchFamily="18" charset="0"/>
                <a:cs typeface="Times New Roman" panose="02020603050405020304" pitchFamily="18" charset="0"/>
              </a:rPr>
              <a:t>	</a:t>
            </a:r>
            <a:r>
              <a:rPr lang="pt-BR" sz="2200" dirty="0" smtClean="0">
                <a:latin typeface="Times New Roman" panose="02020603050405020304" pitchFamily="18" charset="0"/>
                <a:cs typeface="Times New Roman" panose="02020603050405020304" pitchFamily="18" charset="0"/>
              </a:rPr>
              <a:t>	</a:t>
            </a:r>
            <a:endParaRPr lang="pt-BR" sz="2200" dirty="0">
              <a:latin typeface="Times New Roman" panose="02020603050405020304" pitchFamily="18" charset="0"/>
              <a:cs typeface="Times New Roman" panose="02020603050405020304" pitchFamily="18" charset="0"/>
            </a:endParaRPr>
          </a:p>
          <a:p>
            <a:pPr marL="0" indent="0">
              <a:buNone/>
            </a:pPr>
            <a:endParaRPr lang="pt-BR" sz="2200" dirty="0">
              <a:latin typeface="Times New Roman" panose="02020603050405020304" pitchFamily="18" charset="0"/>
              <a:cs typeface="Times New Roman" panose="02020603050405020304" pitchFamily="18" charset="0"/>
            </a:endParaRPr>
          </a:p>
          <a:p>
            <a:pPr marL="0" indent="0">
              <a:buNone/>
            </a:pPr>
            <a:endParaRPr lang="pt-BR" b="1" i="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1601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0913" y="84160"/>
            <a:ext cx="10018713" cy="6773840"/>
          </a:xfrm>
        </p:spPr>
        <p:txBody>
          <a:bodyPr>
            <a:normAutofit/>
          </a:bodyPr>
          <a:lstStyle/>
          <a:p>
            <a:pPr marL="457200" lvl="1" indent="0">
              <a:buNone/>
            </a:pPr>
            <a:r>
              <a:rPr lang="pt-BR" dirty="0" smtClean="0"/>
              <a:t>	</a:t>
            </a:r>
            <a:r>
              <a:rPr lang="pt-BR" dirty="0" smtClean="0">
                <a:latin typeface="Times New Roman" panose="02020603050405020304" pitchFamily="18" charset="0"/>
                <a:cs typeface="Times New Roman" panose="02020603050405020304" pitchFamily="18" charset="0"/>
              </a:rPr>
              <a:t>Desta forma, baseado na Declaração de Emergência em Saúde Pública de importância internacional pela Organização Mundial da Saúde e nas portarias do ministério da saúde que determinavam medidas para enfrentamento da emergência de saúde pública de importância internacional decorrente do </a:t>
            </a:r>
            <a:r>
              <a:rPr lang="pt-BR" dirty="0" err="1" smtClean="0">
                <a:latin typeface="Times New Roman" panose="02020603050405020304" pitchFamily="18" charset="0"/>
                <a:cs typeface="Times New Roman" panose="02020603050405020304" pitchFamily="18" charset="0"/>
              </a:rPr>
              <a:t>coronavírus</a:t>
            </a:r>
            <a:r>
              <a:rPr lang="pt-BR" dirty="0" smtClean="0">
                <a:latin typeface="Times New Roman" panose="02020603050405020304" pitchFamily="18" charset="0"/>
                <a:cs typeface="Times New Roman" panose="02020603050405020304" pitchFamily="18" charset="0"/>
              </a:rPr>
              <a:t> (Covid-19), a diretoria da fundação publicou a Portaria FUNSAU-NA Nº 17/2020, de 18 de março de 2020, estabelecendo procedimentos e rotinas de contingência junto aos pacientes, funcionários e visitantes do HOSPITAL REGIONAL DE NOVA ANDRADINA, frente à emergência de saúde pública decorrente do </a:t>
            </a:r>
            <a:r>
              <a:rPr lang="pt-BR" dirty="0" err="1" smtClean="0">
                <a:latin typeface="Times New Roman" panose="02020603050405020304" pitchFamily="18" charset="0"/>
                <a:cs typeface="Times New Roman" panose="02020603050405020304" pitchFamily="18" charset="0"/>
              </a:rPr>
              <a:t>Coronavírus</a:t>
            </a:r>
            <a:r>
              <a:rPr lang="pt-BR" dirty="0" smtClean="0">
                <a:latin typeface="Times New Roman" panose="02020603050405020304" pitchFamily="18" charset="0"/>
                <a:cs typeface="Times New Roman" panose="02020603050405020304" pitchFamily="18" charset="0"/>
              </a:rPr>
              <a:t> (COVID-19). Dentre as várias cláusulas da portaria, destacamos o Artigo 9º que previa o afastamento de forma preventiva dos funcionários acima de 60 anos, como também das funcionárias gestantes. Neste sentido foram realizados vários processos seletivos, para suprir a necessidade de funcionários, tanto para atendimento direto aos pacientes COVID-19 (os chamados “PROFISSIONAIS DA LINHA DE FRENTE”) como também para substituições de funcionários afastados, identificados como “GRUPO DE RISCO”. </a:t>
            </a:r>
          </a:p>
          <a:p>
            <a:pPr marL="457200" lvl="1" indent="0">
              <a:buNone/>
            </a:pPr>
            <a:r>
              <a:rPr lang="pt-BR" dirty="0" smtClean="0">
                <a:latin typeface="Times New Roman" panose="02020603050405020304" pitchFamily="18" charset="0"/>
                <a:cs typeface="Times New Roman" panose="02020603050405020304" pitchFamily="18" charset="0"/>
              </a:rPr>
              <a:t>	No </a:t>
            </a:r>
            <a:r>
              <a:rPr lang="pt-BR" dirty="0">
                <a:latin typeface="Times New Roman" panose="02020603050405020304" pitchFamily="18" charset="0"/>
                <a:cs typeface="Times New Roman" panose="02020603050405020304" pitchFamily="18" charset="0"/>
              </a:rPr>
              <a:t>que se refere especificamente aos questionamentos sobre a permanência da funcionária *** (Farmacêutica), enfatizamos os seguintes pontos:</a:t>
            </a:r>
          </a:p>
          <a:p>
            <a:endParaRPr lang="pt-BR" dirty="0"/>
          </a:p>
        </p:txBody>
      </p:sp>
    </p:spTree>
    <p:extLst>
      <p:ext uri="{BB962C8B-B14F-4D97-AF65-F5344CB8AC3E}">
        <p14:creationId xmlns:p14="http://schemas.microsoft.com/office/powerpoint/2010/main" val="33806348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0913" y="84160"/>
            <a:ext cx="10018713" cy="6773840"/>
          </a:xfrm>
        </p:spPr>
        <p:txBody>
          <a:bodyPr>
            <a:normAutofit/>
          </a:bodyPr>
          <a:lstStyle/>
          <a:p>
            <a:pPr marL="0" lvl="0" indent="0">
              <a:buNone/>
            </a:pPr>
            <a:r>
              <a:rPr lang="pt-BR" sz="2200" dirty="0" smtClean="0"/>
              <a:t>	</a:t>
            </a:r>
            <a:r>
              <a:rPr lang="pt-BR" sz="2200" dirty="0" smtClean="0">
                <a:latin typeface="Times New Roman" panose="02020603050405020304" pitchFamily="18" charset="0"/>
                <a:cs typeface="Times New Roman" panose="02020603050405020304" pitchFamily="18" charset="0"/>
              </a:rPr>
              <a:t>1 - Na </a:t>
            </a:r>
            <a:r>
              <a:rPr lang="pt-BR" sz="2200" dirty="0">
                <a:latin typeface="Times New Roman" panose="02020603050405020304" pitchFamily="18" charset="0"/>
                <a:cs typeface="Times New Roman" panose="02020603050405020304" pitchFamily="18" charset="0"/>
              </a:rPr>
              <a:t>data da publicação da portaria nº 17/2020, haviam 02 (duas) Farmacêuticas Bioquímicas, que estavam gestantes *** e ***; portanto, foram afastadas de suas atividades;</a:t>
            </a:r>
          </a:p>
          <a:p>
            <a:pPr marL="0" lvl="0" indent="0">
              <a:buNone/>
            </a:pPr>
            <a:r>
              <a:rPr lang="pt-BR" sz="2200" dirty="0" smtClean="0">
                <a:latin typeface="Times New Roman" panose="02020603050405020304" pitchFamily="18" charset="0"/>
                <a:cs typeface="Times New Roman" panose="02020603050405020304" pitchFamily="18" charset="0"/>
              </a:rPr>
              <a:t>	2 - O </a:t>
            </a:r>
            <a:r>
              <a:rPr lang="pt-BR" sz="2200" dirty="0">
                <a:latin typeface="Times New Roman" panose="02020603050405020304" pitchFamily="18" charset="0"/>
                <a:cs typeface="Times New Roman" panose="02020603050405020304" pitchFamily="18" charset="0"/>
              </a:rPr>
              <a:t>Processo Seletivo Simplificado Nº 07/2020, realizado em maio do ano de 2020, foi realizado para contratar Farmacêutico Generalista/Bioquímico e Auxiliar de Farmácia, visando a substituição de profissionais afastados de suas atividades conforme o art. 9º da Portaria FUNSAU-NA Nº 17/2020; ou seja, os funcionários que se enquadravam no “GRUPO DE RISCO”. </a:t>
            </a:r>
          </a:p>
          <a:p>
            <a:pPr marL="0" lvl="0" indent="0">
              <a:buNone/>
            </a:pPr>
            <a:r>
              <a:rPr lang="pt-BR" sz="2200" dirty="0" smtClean="0">
                <a:latin typeface="Times New Roman" panose="02020603050405020304" pitchFamily="18" charset="0"/>
                <a:cs typeface="Times New Roman" panose="02020603050405020304" pitchFamily="18" charset="0"/>
              </a:rPr>
              <a:t>	3 - Do </a:t>
            </a:r>
            <a:r>
              <a:rPr lang="pt-BR" sz="2200" dirty="0">
                <a:latin typeface="Times New Roman" panose="02020603050405020304" pitchFamily="18" charset="0"/>
                <a:cs typeface="Times New Roman" panose="02020603050405020304" pitchFamily="18" charset="0"/>
              </a:rPr>
              <a:t>Processo Seletivo resultou na contratação da Farmacêutica ***, como também de outros 02 (dois) auxiliares de farmácia para substituição de funcionárias gestantes do setor da farmácia.</a:t>
            </a:r>
          </a:p>
          <a:p>
            <a:pPr marL="0" lvl="0" indent="0">
              <a:buNone/>
            </a:pPr>
            <a:r>
              <a:rPr lang="pt-BR" sz="2200" dirty="0" smtClean="0">
                <a:latin typeface="Times New Roman" panose="02020603050405020304" pitchFamily="18" charset="0"/>
                <a:cs typeface="Times New Roman" panose="02020603050405020304" pitchFamily="18" charset="0"/>
              </a:rPr>
              <a:t>	4 - Após </a:t>
            </a:r>
            <a:r>
              <a:rPr lang="pt-BR" sz="2200" dirty="0">
                <a:latin typeface="Times New Roman" panose="02020603050405020304" pitchFamily="18" charset="0"/>
                <a:cs typeface="Times New Roman" panose="02020603050405020304" pitchFamily="18" charset="0"/>
              </a:rPr>
              <a:t>o retorno da Licença Maternidade da Farmacêutica *** que terminou em 24/08/2020, a mesma formalizou pedido de exoneração/demissão.</a:t>
            </a:r>
          </a:p>
          <a:p>
            <a:pPr marL="0" indent="0">
              <a:buNone/>
            </a:pPr>
            <a:r>
              <a:rPr lang="pt-BR" sz="2200" dirty="0" smtClean="0">
                <a:latin typeface="Times New Roman" panose="02020603050405020304" pitchFamily="18" charset="0"/>
                <a:cs typeface="Times New Roman" panose="02020603050405020304" pitchFamily="18" charset="0"/>
              </a:rPr>
              <a:t>	Vejamos </a:t>
            </a:r>
            <a:r>
              <a:rPr lang="pt-BR" sz="2200" dirty="0">
                <a:latin typeface="Times New Roman" panose="02020603050405020304" pitchFamily="18" charset="0"/>
                <a:cs typeface="Times New Roman" panose="02020603050405020304" pitchFamily="18" charset="0"/>
              </a:rPr>
              <a:t>que com a saída da funcionária *** , torna-se clarividente a justificativa acerca da permanência da colaboradora ***, pois não faz sentido desligar a profissional, uma vez que a fundação necessita dos seus serviços para a continuidade das atividades do setor da farmácia.</a:t>
            </a:r>
          </a:p>
          <a:p>
            <a:endParaRPr lang="pt-BR" dirty="0"/>
          </a:p>
        </p:txBody>
      </p:sp>
    </p:spTree>
    <p:extLst>
      <p:ext uri="{BB962C8B-B14F-4D97-AF65-F5344CB8AC3E}">
        <p14:creationId xmlns:p14="http://schemas.microsoft.com/office/powerpoint/2010/main" val="3409471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272956"/>
            <a:ext cx="10018713" cy="928047"/>
          </a:xfrm>
        </p:spPr>
        <p:txBody>
          <a:bodyPr/>
          <a:lstStyle/>
          <a:p>
            <a:r>
              <a:rPr lang="pt-BR" b="1" dirty="0">
                <a:latin typeface="Times New Roman" pitchFamily="18" charset="0"/>
                <a:cs typeface="Times New Roman" pitchFamily="18" charset="0"/>
              </a:rPr>
              <a:t>Ouvidoria </a:t>
            </a:r>
            <a:endParaRPr lang="pt-BR" dirty="0"/>
          </a:p>
        </p:txBody>
      </p:sp>
      <p:sp>
        <p:nvSpPr>
          <p:cNvPr id="3" name="Espaço Reservado para Conteúdo 2"/>
          <p:cNvSpPr>
            <a:spLocks noGrp="1"/>
          </p:cNvSpPr>
          <p:nvPr>
            <p:ph idx="1"/>
          </p:nvPr>
        </p:nvSpPr>
        <p:spPr>
          <a:xfrm>
            <a:off x="1965278" y="1201003"/>
            <a:ext cx="9826388" cy="5759355"/>
          </a:xfrm>
        </p:spPr>
        <p:txBody>
          <a:bodyPr>
            <a:normAutofit fontScale="92500" lnSpcReduction="10000"/>
          </a:bodyPr>
          <a:lstStyle/>
          <a:p>
            <a:pPr algn="just"/>
            <a:r>
              <a:rPr lang="pt-BR" dirty="0">
                <a:latin typeface="Times New Roman" pitchFamily="18" charset="0"/>
                <a:cs typeface="Times New Roman" pitchFamily="18" charset="0"/>
              </a:rPr>
              <a:t>A ouvidoria do Hospital Regional tem por objetivo, receber as reclamações/sugestões, analisar e dar um parecer ao usuário e/ou colaborador que realizou a manifestação dentro da nossa Unidade Hospitalar. </a:t>
            </a:r>
          </a:p>
          <a:p>
            <a:pPr algn="just"/>
            <a:r>
              <a:rPr lang="pt-BR" dirty="0">
                <a:latin typeface="Times New Roman" pitchFamily="18" charset="0"/>
                <a:cs typeface="Times New Roman" pitchFamily="18" charset="0"/>
              </a:rPr>
              <a:t>Todas as manifestações pertinentes à Ouvidoria são registradas em um formulário especifico de cada setor e desta forma recolhido nos primeiros dias do mês, onde é realizada a contagem e apresentada em tabela.</a:t>
            </a:r>
          </a:p>
          <a:p>
            <a:pPr algn="just"/>
            <a:r>
              <a:rPr lang="pt-BR" dirty="0">
                <a:latin typeface="Times New Roman" pitchFamily="18" charset="0"/>
                <a:cs typeface="Times New Roman" pitchFamily="18" charset="0"/>
              </a:rPr>
              <a:t>Reclamações relatadas por escrito são lidas e encaminhadas por meio de comunicado interno, para os responsáveis dos setores, que tem um prazo de no máximo 03 (três) dias para apresentarem uma resolução. Posteriormente é repassado para o usuário as medidas tomadas, desta forma dando devolução às reclamações.</a:t>
            </a:r>
          </a:p>
          <a:p>
            <a:pPr algn="just"/>
            <a:r>
              <a:rPr lang="pt-BR" dirty="0">
                <a:latin typeface="Times New Roman" pitchFamily="18" charset="0"/>
                <a:cs typeface="Times New Roman" pitchFamily="18" charset="0"/>
              </a:rPr>
              <a:t>Reclamações relatadas por escrito que necessitam de parecer Administrativo, são repassados diretamente para a direção que analisa e posteriormente são direcionadas para o setor Jurídico do hospital para adotar as medidas cabíveis.</a:t>
            </a:r>
          </a:p>
          <a:p>
            <a:pPr algn="just"/>
            <a:r>
              <a:rPr lang="pt-BR" dirty="0">
                <a:latin typeface="Times New Roman" pitchFamily="18" charset="0"/>
                <a:cs typeface="Times New Roman" pitchFamily="18" charset="0"/>
              </a:rPr>
              <a:t>Acerca dos elogios é apresentado no mural do refeitório no </a:t>
            </a:r>
            <a:r>
              <a:rPr lang="pt-BR" dirty="0" smtClean="0">
                <a:latin typeface="Times New Roman" pitchFamily="18" charset="0"/>
                <a:cs typeface="Times New Roman" pitchFamily="18" charset="0"/>
              </a:rPr>
              <a:t>intuito </a:t>
            </a:r>
            <a:r>
              <a:rPr lang="pt-BR" dirty="0">
                <a:latin typeface="Times New Roman" pitchFamily="18" charset="0"/>
                <a:cs typeface="Times New Roman" pitchFamily="18" charset="0"/>
              </a:rPr>
              <a:t>de divulgação.</a:t>
            </a:r>
          </a:p>
          <a:p>
            <a:endParaRPr lang="pt-BR" dirty="0"/>
          </a:p>
        </p:txBody>
      </p:sp>
    </p:spTree>
    <p:extLst>
      <p:ext uri="{BB962C8B-B14F-4D97-AF65-F5344CB8AC3E}">
        <p14:creationId xmlns:p14="http://schemas.microsoft.com/office/powerpoint/2010/main" val="23922956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69493" y="84160"/>
            <a:ext cx="10220134" cy="6773840"/>
          </a:xfrm>
        </p:spPr>
        <p:txBody>
          <a:bodyPr>
            <a:normAutofit fontScale="92500" lnSpcReduction="10000"/>
          </a:bodyPr>
          <a:lstStyle/>
          <a:p>
            <a:pPr marL="0" indent="0">
              <a:buNone/>
            </a:pPr>
            <a:r>
              <a:rPr lang="pt-BR" dirty="0" smtClean="0"/>
              <a:t>	</a:t>
            </a:r>
            <a:r>
              <a:rPr lang="pt-BR" dirty="0">
                <a:latin typeface="Times New Roman" panose="02020603050405020304" pitchFamily="18" charset="0"/>
                <a:cs typeface="Times New Roman" panose="02020603050405020304" pitchFamily="18" charset="0"/>
              </a:rPr>
              <a:t>É evidente que, alguns profissionais, a exemplo: Auxiliar de Copa, Auxiliar de Farmácia, Cozinheiro, Farmacêutico, Técnico em Radiologia entre outros; foram contratados no período da pandemia devido a necessidade de compor o quadro de funcionários do hospital regional, considerando o afastamento dos profissionais com mais de 60 anos e gestantes. Posteriormente, quando ocorressem o retorno dos profissionais afastados; os funcionários admitidos (substitutos), seriam desligados, analisando caso-a-caso e levando-se em conta as movimentações dentro dos setores, tais como: afastamentos por outras doenças, readaptações de funcionários no setor, dentre outras. </a:t>
            </a:r>
          </a:p>
          <a:p>
            <a:pPr marL="0" indent="0">
              <a:buNone/>
            </a:pPr>
            <a:r>
              <a:rPr lang="pt-BR" dirty="0" smtClean="0">
                <a:latin typeface="Times New Roman" panose="02020603050405020304" pitchFamily="18" charset="0"/>
                <a:cs typeface="Times New Roman" panose="02020603050405020304" pitchFamily="18" charset="0"/>
              </a:rPr>
              <a:t>	Quanto </a:t>
            </a:r>
            <a:r>
              <a:rPr lang="pt-BR" dirty="0">
                <a:latin typeface="Times New Roman" panose="02020603050405020304" pitchFamily="18" charset="0"/>
                <a:cs typeface="Times New Roman" panose="02020603050405020304" pitchFamily="18" charset="0"/>
              </a:rPr>
              <a:t>ao questionamento em que o(a) anônimo(a) diz: </a:t>
            </a:r>
          </a:p>
          <a:p>
            <a:pPr marL="0" indent="0">
              <a:buNone/>
            </a:pPr>
            <a:r>
              <a:rPr lang="pt-BR" dirty="0" smtClean="0">
                <a:latin typeface="Times New Roman" panose="02020603050405020304" pitchFamily="18" charset="0"/>
                <a:cs typeface="Times New Roman" panose="02020603050405020304" pitchFamily="18" charset="0"/>
              </a:rPr>
              <a:t>	“</a:t>
            </a:r>
            <a:r>
              <a:rPr lang="pt-BR" i="1" dirty="0">
                <a:latin typeface="Times New Roman" panose="02020603050405020304" pitchFamily="18" charset="0"/>
                <a:cs typeface="Times New Roman" panose="02020603050405020304" pitchFamily="18" charset="0"/>
              </a:rPr>
              <a:t>Se veio a verba para fazer o acerto porque ainda tem pessoas trabalhando, será necessário fazer denúncia para tomarem providencias”:</a:t>
            </a:r>
            <a:r>
              <a:rPr lang="pt-BR" dirty="0">
                <a:latin typeface="Times New Roman" panose="02020603050405020304" pitchFamily="18" charset="0"/>
                <a:cs typeface="Times New Roman" panose="02020603050405020304" pitchFamily="18" charset="0"/>
              </a:rPr>
              <a:t> </a:t>
            </a:r>
          </a:p>
          <a:p>
            <a:pPr marL="0" lvl="2" indent="531813">
              <a:buNone/>
              <a:tabLst>
                <a:tab pos="531813" algn="l"/>
              </a:tabLst>
            </a:pPr>
            <a:r>
              <a:rPr lang="pt-BR" sz="2400" dirty="0" smtClean="0">
                <a:latin typeface="Times New Roman" panose="02020603050405020304" pitchFamily="18" charset="0"/>
                <a:cs typeface="Times New Roman" panose="02020603050405020304" pitchFamily="18" charset="0"/>
              </a:rPr>
              <a:t>Informamos </a:t>
            </a:r>
            <a:r>
              <a:rPr lang="pt-BR" sz="2400" dirty="0">
                <a:latin typeface="Times New Roman" panose="02020603050405020304" pitchFamily="18" charset="0"/>
                <a:cs typeface="Times New Roman" panose="02020603050405020304" pitchFamily="18" charset="0"/>
              </a:rPr>
              <a:t>que, após o fechamento dos 08 (oito) leitos de U.T.I. COVID-19, foi realizado o acerto de rescisão dos colaboradores que foram admitidos para trabalharem no setor de ISOLAMENTO COVID-19, de acordo com as contratações dos cargos previstos no plano de contingência citado anteriormente. Uma vez que, no plano de contingência não contemplava a contratação dos profissionais mencionados no parágrafo anterior, não há o que justifique a destinação da verba para realizar a folha de pagamento desses profissionais e até mesmo para a quitação do acerto de rescisão; pois essas contratações foram decorrentes de motivos já destacados anteriormente.</a:t>
            </a:r>
          </a:p>
          <a:p>
            <a:pPr marL="0" indent="0">
              <a:buNone/>
            </a:pPr>
            <a:endParaRPr lang="pt-BR" dirty="0"/>
          </a:p>
        </p:txBody>
      </p:sp>
    </p:spTree>
    <p:extLst>
      <p:ext uri="{BB962C8B-B14F-4D97-AF65-F5344CB8AC3E}">
        <p14:creationId xmlns:p14="http://schemas.microsoft.com/office/powerpoint/2010/main" val="3406873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70913" y="84160"/>
            <a:ext cx="10018713" cy="6773840"/>
          </a:xfrm>
        </p:spPr>
        <p:txBody>
          <a:bodyPr>
            <a:normAutofit/>
          </a:bodyPr>
          <a:lstStyle/>
          <a:p>
            <a:pPr marL="0" indent="0">
              <a:buNone/>
            </a:pPr>
            <a:r>
              <a:rPr lang="pt-BR" dirty="0" smtClean="0"/>
              <a:t>	</a:t>
            </a:r>
            <a:r>
              <a:rPr lang="pt-BR" sz="2200" dirty="0" smtClean="0">
                <a:latin typeface="Times New Roman" panose="02020603050405020304" pitchFamily="18" charset="0"/>
                <a:cs typeface="Times New Roman" panose="02020603050405020304" pitchFamily="18" charset="0"/>
              </a:rPr>
              <a:t>Outras </a:t>
            </a:r>
            <a:r>
              <a:rPr lang="pt-BR" sz="2200" dirty="0">
                <a:latin typeface="Times New Roman" panose="02020603050405020304" pitchFamily="18" charset="0"/>
                <a:cs typeface="Times New Roman" panose="02020603050405020304" pitchFamily="18" charset="0"/>
              </a:rPr>
              <a:t>questões levantadas pelo(s) anônimo(s): </a:t>
            </a:r>
          </a:p>
          <a:p>
            <a:pPr marL="0" indent="0">
              <a:buNone/>
            </a:pPr>
            <a:r>
              <a:rPr lang="pt-BR" sz="2200" i="1" dirty="0" smtClean="0">
                <a:latin typeface="Times New Roman" panose="02020603050405020304" pitchFamily="18" charset="0"/>
                <a:cs typeface="Times New Roman" panose="02020603050405020304" pitchFamily="18" charset="0"/>
              </a:rPr>
              <a:t>	“</a:t>
            </a:r>
            <a:r>
              <a:rPr lang="pt-BR" sz="2200" i="1" dirty="0">
                <a:latin typeface="Times New Roman" panose="02020603050405020304" pitchFamily="18" charset="0"/>
                <a:cs typeface="Times New Roman" panose="02020603050405020304" pitchFamily="18" charset="0"/>
              </a:rPr>
              <a:t>Gostaria de saber o porquê que estamos sendo mandado embora se a farmacêutica *** é da mesma seletiva e continua no setor trabalhando normalmente, sabendo que a necessidade de ter 2 chefes no setor</a:t>
            </a:r>
            <a:r>
              <a:rPr lang="pt-BR" sz="2200" i="1" dirty="0" smtClean="0">
                <a:latin typeface="Times New Roman" panose="02020603050405020304" pitchFamily="18" charset="0"/>
                <a:cs typeface="Times New Roman" panose="02020603050405020304" pitchFamily="18" charset="0"/>
              </a:rPr>
              <a:t>”</a:t>
            </a:r>
            <a:endParaRPr lang="pt-BR" sz="2200" dirty="0">
              <a:latin typeface="Times New Roman" panose="02020603050405020304" pitchFamily="18" charset="0"/>
              <a:cs typeface="Times New Roman" panose="02020603050405020304" pitchFamily="18" charset="0"/>
            </a:endParaRPr>
          </a:p>
          <a:p>
            <a:pPr marL="0" indent="0">
              <a:buNone/>
            </a:pPr>
            <a:r>
              <a:rPr lang="pt-BR" sz="2200" i="1" dirty="0" smtClean="0">
                <a:latin typeface="Times New Roman" panose="02020603050405020304" pitchFamily="18" charset="0"/>
                <a:cs typeface="Times New Roman" panose="02020603050405020304" pitchFamily="18" charset="0"/>
              </a:rPr>
              <a:t>	“</a:t>
            </a:r>
            <a:r>
              <a:rPr lang="pt-BR" sz="2200" i="1" dirty="0">
                <a:latin typeface="Times New Roman" panose="02020603050405020304" pitchFamily="18" charset="0"/>
                <a:cs typeface="Times New Roman" panose="02020603050405020304" pitchFamily="18" charset="0"/>
              </a:rPr>
              <a:t>Não é justo temos filhos para sustentar e pessoas que não precisa estar trabalhando” </a:t>
            </a:r>
            <a:endParaRPr lang="pt-BR" sz="2200" dirty="0">
              <a:latin typeface="Times New Roman" panose="02020603050405020304" pitchFamily="18" charset="0"/>
              <a:cs typeface="Times New Roman" panose="02020603050405020304" pitchFamily="18" charset="0"/>
            </a:endParaRPr>
          </a:p>
          <a:p>
            <a:pPr marL="0" indent="0">
              <a:buNone/>
            </a:pPr>
            <a:r>
              <a:rPr lang="pt-BR" sz="2200" dirty="0" smtClean="0">
                <a:latin typeface="Times New Roman" panose="02020603050405020304" pitchFamily="18" charset="0"/>
                <a:cs typeface="Times New Roman" panose="02020603050405020304" pitchFamily="18" charset="0"/>
              </a:rPr>
              <a:t>	Analisando </a:t>
            </a:r>
            <a:r>
              <a:rPr lang="pt-BR" sz="2200" dirty="0">
                <a:latin typeface="Times New Roman" panose="02020603050405020304" pitchFamily="18" charset="0"/>
                <a:cs typeface="Times New Roman" panose="02020603050405020304" pitchFamily="18" charset="0"/>
              </a:rPr>
              <a:t>as questões acima, como também o resultado final e a convocação dos profissionais aprovados no Processo Seletivo Simplificado nº 07/2020; e considerando que as reclamações partiram de pessoa(s) que conhece a realidade do hospital; muito provavelmente, tem ciência que existe outra profissional que inclusive atua no mesmo setor que a farmacêutica ***, mas curiosamente sequer foi citada nas reclamações enviadas à ouvidoria, abrindo precedente para os seguintes questionamentos:</a:t>
            </a:r>
          </a:p>
          <a:p>
            <a:pPr marL="0" indent="0">
              <a:buNone/>
            </a:pPr>
            <a:r>
              <a:rPr lang="pt-BR" sz="2200" dirty="0" smtClean="0">
                <a:latin typeface="Times New Roman" panose="02020603050405020304" pitchFamily="18" charset="0"/>
                <a:cs typeface="Times New Roman" panose="02020603050405020304" pitchFamily="18" charset="0"/>
              </a:rPr>
              <a:t>	Será </a:t>
            </a:r>
            <a:r>
              <a:rPr lang="pt-BR" sz="2200" dirty="0">
                <a:latin typeface="Times New Roman" panose="02020603050405020304" pitchFamily="18" charset="0"/>
                <a:cs typeface="Times New Roman" panose="02020603050405020304" pitchFamily="18" charset="0"/>
              </a:rPr>
              <a:t>que não se trata de reclamação de “cunho pessoal” com a colega ***?</a:t>
            </a:r>
          </a:p>
          <a:p>
            <a:pPr marL="0" indent="0">
              <a:buNone/>
            </a:pPr>
            <a:r>
              <a:rPr lang="pt-BR" sz="2200" dirty="0" smtClean="0">
                <a:latin typeface="Times New Roman" panose="02020603050405020304" pitchFamily="18" charset="0"/>
                <a:cs typeface="Times New Roman" panose="02020603050405020304" pitchFamily="18" charset="0"/>
              </a:rPr>
              <a:t>	Será </a:t>
            </a:r>
            <a:r>
              <a:rPr lang="pt-BR" sz="2200" dirty="0">
                <a:latin typeface="Times New Roman" panose="02020603050405020304" pitchFamily="18" charset="0"/>
                <a:cs typeface="Times New Roman" panose="02020603050405020304" pitchFamily="18" charset="0"/>
              </a:rPr>
              <a:t>que não existe algum tipo de interesse por traz dessas reclamações?</a:t>
            </a:r>
          </a:p>
          <a:p>
            <a:pPr marL="0" indent="0">
              <a:buNone/>
            </a:pPr>
            <a:r>
              <a:rPr lang="pt-BR" sz="2200" dirty="0" smtClean="0">
                <a:latin typeface="Times New Roman" panose="02020603050405020304" pitchFamily="18" charset="0"/>
                <a:cs typeface="Times New Roman" panose="02020603050405020304" pitchFamily="18" charset="0"/>
              </a:rPr>
              <a:t>	O </a:t>
            </a:r>
            <a:r>
              <a:rPr lang="pt-BR" sz="2200" dirty="0">
                <a:latin typeface="Times New Roman" panose="02020603050405020304" pitchFamily="18" charset="0"/>
                <a:cs typeface="Times New Roman" panose="02020603050405020304" pitchFamily="18" charset="0"/>
              </a:rPr>
              <a:t>que difere a colaboradora *** ou qualquer outro profissional, a ponto de julgarmos quem necessita ou não trabalhar</a:t>
            </a:r>
            <a:r>
              <a:rPr lang="pt-BR" sz="2200" dirty="0" smtClean="0">
                <a:latin typeface="Times New Roman" panose="02020603050405020304" pitchFamily="18" charset="0"/>
                <a:cs typeface="Times New Roman" panose="02020603050405020304" pitchFamily="18" charset="0"/>
              </a:rPr>
              <a:t>?  </a:t>
            </a:r>
            <a:r>
              <a:rPr lang="pt-BR" sz="2200" i="1" dirty="0" smtClean="0">
                <a:latin typeface="Times New Roman" panose="02020603050405020304" pitchFamily="18" charset="0"/>
                <a:cs typeface="Times New Roman" panose="02020603050405020304" pitchFamily="18" charset="0"/>
              </a:rPr>
              <a:t>(Marcos Rogerio Fernandes Diretor </a:t>
            </a:r>
            <a:r>
              <a:rPr lang="pt-BR" sz="2200" i="1" dirty="0" err="1" smtClean="0">
                <a:latin typeface="Times New Roman" panose="02020603050405020304" pitchFamily="18" charset="0"/>
                <a:cs typeface="Times New Roman" panose="02020603050405020304" pitchFamily="18" charset="0"/>
              </a:rPr>
              <a:t>Juridico</a:t>
            </a:r>
            <a:r>
              <a:rPr lang="pt-BR" sz="2200" i="1" dirty="0" smtClean="0">
                <a:latin typeface="Times New Roman" panose="02020603050405020304" pitchFamily="18" charset="0"/>
                <a:cs typeface="Times New Roman" panose="02020603050405020304" pitchFamily="18" charset="0"/>
              </a:rPr>
              <a:t> – FUNSAU e </a:t>
            </a:r>
            <a:r>
              <a:rPr lang="pt-BR" sz="2200" i="1" dirty="0" err="1" smtClean="0">
                <a:latin typeface="Times New Roman" panose="02020603050405020304" pitchFamily="18" charset="0"/>
                <a:cs typeface="Times New Roman" panose="02020603050405020304" pitchFamily="18" charset="0"/>
              </a:rPr>
              <a:t>Elcio</a:t>
            </a:r>
            <a:r>
              <a:rPr lang="pt-BR" sz="2200" i="1" dirty="0" smtClean="0">
                <a:latin typeface="Times New Roman" panose="02020603050405020304" pitchFamily="18" charset="0"/>
                <a:cs typeface="Times New Roman" panose="02020603050405020304" pitchFamily="18" charset="0"/>
              </a:rPr>
              <a:t> de Abreu Garcia Gerente de Recursos Humanos FUNSAU)</a:t>
            </a:r>
            <a:endParaRPr lang="pt-BR" sz="2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58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81887"/>
            <a:ext cx="10018713" cy="895194"/>
          </a:xfrm>
        </p:spPr>
        <p:txBody>
          <a:bodyPr/>
          <a:lstStyle/>
          <a:p>
            <a:r>
              <a:rPr lang="pt-BR" b="1" dirty="0"/>
              <a:t>PERFIL DOS MANISFESTANTES </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726023438"/>
              </p:ext>
            </p:extLst>
          </p:nvPr>
        </p:nvGraphicFramePr>
        <p:xfrm>
          <a:off x="2132896" y="977081"/>
          <a:ext cx="9370128" cy="3704101"/>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2132896" y="4891455"/>
            <a:ext cx="3643338" cy="2585323"/>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TOTAL DE AVALIAÇÕES: </a:t>
            </a:r>
            <a:r>
              <a:rPr lang="pt-BR" b="1" dirty="0" smtClean="0">
                <a:solidFill>
                  <a:schemeClr val="tx1">
                    <a:lumMod val="95000"/>
                    <a:lumOff val="5000"/>
                  </a:schemeClr>
                </a:solidFill>
                <a:latin typeface="Times New Roman" pitchFamily="18" charset="0"/>
                <a:cs typeface="Times New Roman" pitchFamily="18" charset="0"/>
              </a:rPr>
              <a:t>42</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Usuário:  </a:t>
            </a:r>
            <a:r>
              <a:rPr lang="pt-BR" b="1" dirty="0" smtClean="0">
                <a:solidFill>
                  <a:schemeClr val="tx1">
                    <a:lumMod val="95000"/>
                    <a:lumOff val="5000"/>
                  </a:schemeClr>
                </a:solidFill>
                <a:latin typeface="Times New Roman" pitchFamily="18" charset="0"/>
                <a:cs typeface="Times New Roman" pitchFamily="18" charset="0"/>
              </a:rPr>
              <a:t>11</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Familiares: </a:t>
            </a:r>
            <a:r>
              <a:rPr lang="pt-BR" b="1" dirty="0" smtClean="0">
                <a:solidFill>
                  <a:schemeClr val="tx1">
                    <a:lumMod val="95000"/>
                    <a:lumOff val="5000"/>
                  </a:schemeClr>
                </a:solidFill>
                <a:latin typeface="Times New Roman" pitchFamily="18" charset="0"/>
                <a:cs typeface="Times New Roman" pitchFamily="18" charset="0"/>
              </a:rPr>
              <a:t>07</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Outros: </a:t>
            </a:r>
            <a:r>
              <a:rPr lang="pt-BR" b="1" dirty="0" smtClean="0">
                <a:solidFill>
                  <a:schemeClr val="tx1">
                    <a:lumMod val="95000"/>
                    <a:lumOff val="5000"/>
                  </a:schemeClr>
                </a:solidFill>
                <a:latin typeface="Times New Roman" pitchFamily="18" charset="0"/>
                <a:cs typeface="Times New Roman" pitchFamily="18" charset="0"/>
              </a:rPr>
              <a:t>0</a:t>
            </a:r>
            <a:endParaRPr lang="pt-BR" b="1"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t>
            </a:r>
            <a:r>
              <a:rPr lang="pt-BR" b="1" dirty="0" smtClean="0">
                <a:solidFill>
                  <a:schemeClr val="tx1">
                    <a:lumMod val="95000"/>
                    <a:lumOff val="5000"/>
                  </a:schemeClr>
                </a:solidFill>
                <a:latin typeface="Times New Roman" pitchFamily="18" charset="0"/>
                <a:cs typeface="Times New Roman" pitchFamily="18" charset="0"/>
              </a:rPr>
              <a:t>se identificaram: 05</a:t>
            </a:r>
          </a:p>
          <a:p>
            <a:r>
              <a:rPr lang="pt-BR" b="1" dirty="0" smtClean="0">
                <a:solidFill>
                  <a:schemeClr val="tx1">
                    <a:lumMod val="95000"/>
                    <a:lumOff val="5000"/>
                  </a:schemeClr>
                </a:solidFill>
                <a:latin typeface="Times New Roman" pitchFamily="18" charset="0"/>
                <a:cs typeface="Times New Roman" pitchFamily="18" charset="0"/>
              </a:rPr>
              <a:t>Colaboradores: 19</a:t>
            </a:r>
          </a:p>
          <a:p>
            <a:endParaRPr lang="pt-BR" b="1" dirty="0">
              <a:solidFill>
                <a:schemeClr val="tx1">
                  <a:lumMod val="95000"/>
                  <a:lumOff val="5000"/>
                </a:schemeClr>
              </a:solidFill>
              <a:latin typeface="Times New Roman" pitchFamily="18" charset="0"/>
              <a:cs typeface="Times New Roman" pitchFamily="18" charset="0"/>
            </a:endParaRPr>
          </a:p>
          <a:p>
            <a:endParaRPr lang="pt-BR" b="1" dirty="0">
              <a:solidFill>
                <a:schemeClr val="tx1">
                  <a:lumMod val="95000"/>
                  <a:lumOff val="5000"/>
                </a:schemeClr>
              </a:solidFill>
              <a:latin typeface="Times New Roman" pitchFamily="18" charset="0"/>
              <a:cs typeface="Times New Roman" pitchFamily="18" charset="0"/>
            </a:endParaRPr>
          </a:p>
          <a:p>
            <a:endParaRPr lang="pt-BR" b="1" dirty="0"/>
          </a:p>
        </p:txBody>
      </p:sp>
    </p:spTree>
    <p:extLst>
      <p:ext uri="{BB962C8B-B14F-4D97-AF65-F5344CB8AC3E}">
        <p14:creationId xmlns:p14="http://schemas.microsoft.com/office/powerpoint/2010/main" val="2634047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27546"/>
            <a:ext cx="10018713" cy="982639"/>
          </a:xfrm>
        </p:spPr>
        <p:txBody>
          <a:bodyPr/>
          <a:lstStyle/>
          <a:p>
            <a:r>
              <a:rPr lang="pt-BR" b="1" dirty="0"/>
              <a:t>CONCLUSÃO</a:t>
            </a:r>
          </a:p>
        </p:txBody>
      </p:sp>
      <p:sp>
        <p:nvSpPr>
          <p:cNvPr id="3" name="Espaço Reservado para Conteúdo 2"/>
          <p:cNvSpPr>
            <a:spLocks noGrp="1"/>
          </p:cNvSpPr>
          <p:nvPr>
            <p:ph idx="1"/>
          </p:nvPr>
        </p:nvSpPr>
        <p:spPr>
          <a:xfrm>
            <a:off x="1241946" y="545908"/>
            <a:ext cx="10454185" cy="6223378"/>
          </a:xfrm>
        </p:spPr>
        <p:txBody>
          <a:bodyPr/>
          <a:lstStyle/>
          <a:p>
            <a:pPr marL="0" indent="0" algn="just">
              <a:buNone/>
            </a:pPr>
            <a:r>
              <a:rPr lang="pt-BR" dirty="0">
                <a:latin typeface="Times New Roman" panose="02020603050405020304" pitchFamily="18" charset="0"/>
                <a:cs typeface="Times New Roman" panose="02020603050405020304" pitchFamily="18" charset="0"/>
              </a:rPr>
              <a:t>       Diante dos indicadores expostos e da análise dos dados, verifica-se que a prestação de serviços realizados pelo Hospital Regional conforme as manifestações dos usuários demonstraram uma maior incidência nos conceitos </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ó</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timo</a:t>
            </a:r>
            <a:r>
              <a:rPr lang="pt-BR"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 </a:t>
            </a:r>
            <a:r>
              <a:rPr lang="pt-BR" b="1" u="sng"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bo</a:t>
            </a:r>
            <a:r>
              <a:rPr lang="pt-BR" b="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t>
            </a:r>
            <a:r>
              <a:rPr lang="pt-BR" b="1" dirty="0" smtClean="0">
                <a:latin typeface="Times New Roman" panose="02020603050405020304" pitchFamily="18" charset="0"/>
                <a:cs typeface="Times New Roman" panose="02020603050405020304" pitchFamily="18" charset="0"/>
              </a:rPr>
              <a:t>.</a:t>
            </a:r>
            <a:endParaRPr lang="pt-BR" b="1" dirty="0">
              <a:latin typeface="Times New Roman" panose="02020603050405020304" pitchFamily="18" charset="0"/>
              <a:cs typeface="Times New Roman" panose="02020603050405020304" pitchFamily="18" charset="0"/>
            </a:endParaRPr>
          </a:p>
          <a:p>
            <a:pPr marL="0" indent="0" algn="just">
              <a:buNone/>
            </a:pPr>
            <a:r>
              <a:rPr lang="pt-BR" dirty="0" smtClean="0">
                <a:latin typeface="Times New Roman" panose="02020603050405020304" pitchFamily="18" charset="0"/>
                <a:cs typeface="Times New Roman" panose="02020603050405020304" pitchFamily="18" charset="0"/>
              </a:rPr>
              <a:t>		Em relação aos comentários realizados pelos nossos usuários e colaboradores como observado nas medidas adotadas</a:t>
            </a:r>
            <a:r>
              <a:rPr lang="pt-BR" b="1" i="1" dirty="0">
                <a:latin typeface="Times New Roman" panose="02020603050405020304" pitchFamily="18" charset="0"/>
                <a:cs typeface="Times New Roman" panose="02020603050405020304" pitchFamily="18" charset="0"/>
              </a:rPr>
              <a:t> </a:t>
            </a:r>
            <a:r>
              <a:rPr lang="pt-BR" b="1" i="1" dirty="0" smtClean="0">
                <a:latin typeface="Times New Roman" panose="02020603050405020304" pitchFamily="18" charset="0"/>
                <a:cs typeface="Times New Roman" panose="02020603050405020304" pitchFamily="18" charset="0"/>
              </a:rPr>
              <a:t>(</a:t>
            </a:r>
            <a:r>
              <a:rPr lang="pt-BR" b="1" i="1" dirty="0">
                <a:latin typeface="Times New Roman" panose="02020603050405020304" pitchFamily="18" charset="0"/>
                <a:cs typeface="Times New Roman" panose="02020603050405020304" pitchFamily="18" charset="0"/>
              </a:rPr>
              <a:t>Responsável pelo setor de </a:t>
            </a:r>
            <a:r>
              <a:rPr lang="pt-BR" b="1" i="1" dirty="0" smtClean="0">
                <a:latin typeface="Times New Roman" panose="02020603050405020304" pitchFamily="18" charset="0"/>
                <a:cs typeface="Times New Roman" panose="02020603050405020304" pitchFamily="18" charset="0"/>
              </a:rPr>
              <a:t>RX, </a:t>
            </a:r>
            <a:r>
              <a:rPr lang="pt-BR" b="1" i="1" dirty="0">
                <a:latin typeface="Times New Roman" panose="02020603050405020304" pitchFamily="18" charset="0"/>
                <a:cs typeface="Times New Roman" panose="02020603050405020304" pitchFamily="18" charset="0"/>
              </a:rPr>
              <a:t>Diretor </a:t>
            </a:r>
            <a:r>
              <a:rPr lang="pt-BR" b="1" i="1" dirty="0" smtClean="0">
                <a:latin typeface="Times New Roman" panose="02020603050405020304" pitchFamily="18" charset="0"/>
                <a:cs typeface="Times New Roman" panose="02020603050405020304" pitchFamily="18" charset="0"/>
              </a:rPr>
              <a:t>clinico, </a:t>
            </a:r>
            <a:r>
              <a:rPr lang="pt-BR" b="1" i="1" dirty="0">
                <a:latin typeface="Times New Roman" panose="02020603050405020304" pitchFamily="18" charset="0"/>
                <a:cs typeface="Times New Roman" panose="02020603050405020304" pitchFamily="18" charset="0"/>
              </a:rPr>
              <a:t>Supervisora da </a:t>
            </a:r>
            <a:r>
              <a:rPr lang="pt-BR" b="1" i="1" dirty="0" smtClean="0">
                <a:latin typeface="Times New Roman" panose="02020603050405020304" pitchFamily="18" charset="0"/>
                <a:cs typeface="Times New Roman" panose="02020603050405020304" pitchFamily="18" charset="0"/>
              </a:rPr>
              <a:t>Recepção, </a:t>
            </a:r>
            <a:r>
              <a:rPr lang="pt-BR" b="1" i="1" dirty="0">
                <a:latin typeface="Times New Roman" panose="02020603050405020304" pitchFamily="18" charset="0"/>
                <a:cs typeface="Times New Roman" panose="02020603050405020304" pitchFamily="18" charset="0"/>
              </a:rPr>
              <a:t>RT de </a:t>
            </a:r>
            <a:r>
              <a:rPr lang="pt-BR" b="1" i="1" dirty="0" smtClean="0">
                <a:latin typeface="Times New Roman" panose="02020603050405020304" pitchFamily="18" charset="0"/>
                <a:cs typeface="Times New Roman" panose="02020603050405020304" pitchFamily="18" charset="0"/>
              </a:rPr>
              <a:t>enfermagem, </a:t>
            </a:r>
            <a:r>
              <a:rPr lang="pt-BR" b="1" i="1" dirty="0" smtClean="0">
                <a:latin typeface="Times New Roman" panose="02020603050405020304" pitchFamily="18" charset="0"/>
                <a:cs typeface="Times New Roman" panose="02020603050405020304" pitchFamily="18" charset="0"/>
              </a:rPr>
              <a:t>Nutricionista, </a:t>
            </a:r>
            <a:r>
              <a:rPr lang="pt-BR" b="1" i="1" dirty="0">
                <a:latin typeface="Times New Roman" panose="02020603050405020304" pitchFamily="18" charset="0"/>
                <a:cs typeface="Times New Roman" panose="02020603050405020304" pitchFamily="18" charset="0"/>
              </a:rPr>
              <a:t>Supervisora </a:t>
            </a:r>
            <a:r>
              <a:rPr lang="pt-BR" b="1" i="1" dirty="0" err="1" smtClean="0">
                <a:latin typeface="Times New Roman" panose="02020603050405020304" pitchFamily="18" charset="0"/>
                <a:cs typeface="Times New Roman" panose="02020603050405020304" pitchFamily="18" charset="0"/>
              </a:rPr>
              <a:t>aux</a:t>
            </a:r>
            <a:r>
              <a:rPr lang="pt-BR" b="1" i="1" dirty="0" smtClean="0">
                <a:latin typeface="Times New Roman" panose="02020603050405020304" pitchFamily="18" charset="0"/>
                <a:cs typeface="Times New Roman" panose="02020603050405020304" pitchFamily="18" charset="0"/>
              </a:rPr>
              <a:t>/cozinha, Diretor jurídico e Gerente de RH)</a:t>
            </a:r>
            <a:r>
              <a:rPr lang="pt-BR"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se  manifestaram de maneira a amenizar e resolver as insatisfações elencadas.</a:t>
            </a:r>
            <a:endParaRPr lang="pt-BR" dirty="0">
              <a:latin typeface="Times New Roman" panose="02020603050405020304" pitchFamily="18" charset="0"/>
              <a:cs typeface="Times New Roman" panose="02020603050405020304" pitchFamily="18" charset="0"/>
            </a:endParaRPr>
          </a:p>
        </p:txBody>
      </p:sp>
      <p:pic>
        <p:nvPicPr>
          <p:cNvPr id="5" name="Imagem 4">
            <a:extLst>
              <a:ext uri="{FF2B5EF4-FFF2-40B4-BE49-F238E27FC236}">
                <a16:creationId xmlns:a16="http://schemas.microsoft.com/office/drawing/2014/main" id="{8B715325-6E61-4EB7-8087-1395DE6A9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77550" y="5530296"/>
            <a:ext cx="1690750" cy="1121921"/>
          </a:xfrm>
          <a:prstGeom prst="rect">
            <a:avLst/>
          </a:prstGeom>
        </p:spPr>
      </p:pic>
    </p:spTree>
    <p:extLst>
      <p:ext uri="{BB962C8B-B14F-4D97-AF65-F5344CB8AC3E}">
        <p14:creationId xmlns:p14="http://schemas.microsoft.com/office/powerpoint/2010/main" val="7805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latin typeface="Times New Roman" pitchFamily="18" charset="0"/>
                <a:cs typeface="Times New Roman" pitchFamily="18" charset="0"/>
              </a:rPr>
              <a:t/>
            </a:r>
            <a:br>
              <a:rPr lang="pt-BR" dirty="0">
                <a:latin typeface="Times New Roman" pitchFamily="18" charset="0"/>
                <a:cs typeface="Times New Roman" pitchFamily="18" charset="0"/>
              </a:rPr>
            </a:br>
            <a:endParaRPr lang="pt-BR"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842448" y="232012"/>
            <a:ext cx="9976513" cy="66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0818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116" y="259308"/>
            <a:ext cx="10536071" cy="1637731"/>
          </a:xfrm>
        </p:spPr>
        <p:txBody>
          <a:bodyPr>
            <a:normAutofit fontScale="90000"/>
          </a:bodyPr>
          <a:lstStyle/>
          <a:p>
            <a:r>
              <a:rPr lang="pt-BR" b="1" dirty="0"/>
              <a:t>GRÁFICO REPRESENTATIVO</a:t>
            </a:r>
            <a:br>
              <a:rPr lang="pt-BR" b="1" dirty="0"/>
            </a:br>
            <a:r>
              <a:rPr lang="pt-BR" b="1" dirty="0"/>
              <a:t>USUÁRIOS E FUNCIONÁRIOS QUE SE MANIFESTARAM NAS URNAS - </a:t>
            </a:r>
            <a:r>
              <a:rPr lang="pt-BR" sz="3600" b="1" dirty="0"/>
              <a:t>MÊS </a:t>
            </a:r>
            <a:r>
              <a:rPr lang="pt-BR" sz="3600" b="1" dirty="0" smtClean="0"/>
              <a:t>DE NOVEMBRO</a:t>
            </a:r>
            <a:br>
              <a:rPr lang="pt-BR" sz="3600" b="1" dirty="0" smtClean="0"/>
            </a:br>
            <a:endParaRPr lang="pt-BR" sz="3600" b="1"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338132374"/>
              </p:ext>
            </p:extLst>
          </p:nvPr>
        </p:nvGraphicFramePr>
        <p:xfrm>
          <a:off x="2197290" y="1897038"/>
          <a:ext cx="8256895" cy="2947917"/>
        </p:xfrm>
        <a:graphic>
          <a:graphicData uri="http://schemas.openxmlformats.org/drawingml/2006/chart">
            <c:chart xmlns:c="http://schemas.openxmlformats.org/drawingml/2006/chart" xmlns:r="http://schemas.openxmlformats.org/officeDocument/2006/relationships" r:id="rId2"/>
          </a:graphicData>
        </a:graphic>
      </p:graphicFrame>
      <p:sp>
        <p:nvSpPr>
          <p:cNvPr id="7" name="Retângulo 6"/>
          <p:cNvSpPr/>
          <p:nvPr/>
        </p:nvSpPr>
        <p:spPr>
          <a:xfrm>
            <a:off x="2197289" y="5025830"/>
            <a:ext cx="8256895" cy="1477328"/>
          </a:xfrm>
          <a:prstGeom prst="rect">
            <a:avLst/>
          </a:prstGeom>
        </p:spPr>
        <p:txBody>
          <a:bodyPr wrap="square">
            <a:spAutoFit/>
          </a:bodyPr>
          <a:lstStyle/>
          <a:p>
            <a:pPr algn="just"/>
            <a:r>
              <a:rPr lang="pt-BR" b="1" dirty="0">
                <a:solidFill>
                  <a:schemeClr val="tx1">
                    <a:lumMod val="95000"/>
                    <a:lumOff val="5000"/>
                  </a:schemeClr>
                </a:solidFill>
                <a:latin typeface="Times New Roman" pitchFamily="18" charset="0"/>
                <a:cs typeface="Times New Roman" pitchFamily="18" charset="0"/>
              </a:rPr>
              <a:t>Valores totais: </a:t>
            </a:r>
            <a:r>
              <a:rPr lang="pt-BR" b="1" dirty="0" smtClean="0">
                <a:solidFill>
                  <a:schemeClr val="tx1">
                    <a:lumMod val="95000"/>
                    <a:lumOff val="5000"/>
                  </a:schemeClr>
                </a:solidFill>
                <a:latin typeface="Times New Roman" pitchFamily="18" charset="0"/>
                <a:cs typeface="Times New Roman" pitchFamily="18" charset="0"/>
              </a:rPr>
              <a:t>42 </a:t>
            </a:r>
            <a:r>
              <a:rPr lang="pt-BR" b="1" dirty="0">
                <a:solidFill>
                  <a:schemeClr val="tx1">
                    <a:lumMod val="95000"/>
                    <a:lumOff val="5000"/>
                  </a:schemeClr>
                </a:solidFill>
                <a:latin typeface="Times New Roman" pitchFamily="18" charset="0"/>
                <a:cs typeface="Times New Roman" pitchFamily="18" charset="0"/>
              </a:rPr>
              <a:t>manifestações </a:t>
            </a:r>
            <a:r>
              <a:rPr lang="pt-BR" b="1" dirty="0" smtClean="0">
                <a:solidFill>
                  <a:schemeClr val="tx1">
                    <a:lumMod val="95000"/>
                    <a:lumOff val="5000"/>
                  </a:schemeClr>
                </a:solidFill>
                <a:latin typeface="Times New Roman" pitchFamily="18" charset="0"/>
                <a:cs typeface="Times New Roman" pitchFamily="18" charset="0"/>
              </a:rPr>
              <a:t>recebidas</a:t>
            </a:r>
          </a:p>
          <a:p>
            <a:pPr algn="just"/>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a:solidFill>
                  <a:schemeClr val="tx1">
                    <a:lumMod val="95000"/>
                    <a:lumOff val="5000"/>
                  </a:schemeClr>
                </a:solidFill>
                <a:latin typeface="Times New Roman" pitchFamily="18" charset="0"/>
                <a:cs typeface="Times New Roman" pitchFamily="18" charset="0"/>
              </a:rPr>
              <a:t>Pronto-Socorro:</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10</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manifestações </a:t>
            </a:r>
            <a:r>
              <a:rPr lang="pt-BR" dirty="0" smtClean="0">
                <a:solidFill>
                  <a:schemeClr val="tx1">
                    <a:lumMod val="95000"/>
                    <a:lumOff val="5000"/>
                  </a:schemeClr>
                </a:solidFill>
                <a:latin typeface="Times New Roman" pitchFamily="18" charset="0"/>
                <a:cs typeface="Times New Roman" pitchFamily="18" charset="0"/>
              </a:rPr>
              <a:t>recebidas</a:t>
            </a:r>
            <a:endParaRPr lang="pt-BR" b="1" dirty="0">
              <a:solidFill>
                <a:schemeClr val="tx1">
                  <a:lumMod val="95000"/>
                  <a:lumOff val="5000"/>
                </a:schemeClr>
              </a:solidFill>
              <a:latin typeface="Times New Roman" pitchFamily="18" charset="0"/>
              <a:cs typeface="Times New Roman" pitchFamily="18" charset="0"/>
            </a:endParaRPr>
          </a:p>
          <a:p>
            <a:pPr algn="just"/>
            <a:r>
              <a:rPr lang="pt-BR" b="1" dirty="0" smtClean="0">
                <a:solidFill>
                  <a:schemeClr val="tx1">
                    <a:lumMod val="95000"/>
                    <a:lumOff val="5000"/>
                  </a:schemeClr>
                </a:solidFill>
                <a:latin typeface="Times New Roman" pitchFamily="18" charset="0"/>
                <a:cs typeface="Times New Roman" pitchFamily="18" charset="0"/>
              </a:rPr>
              <a:t>Internações: 13 </a:t>
            </a:r>
            <a:r>
              <a:rPr lang="pt-BR" dirty="0" smtClean="0">
                <a:solidFill>
                  <a:schemeClr val="tx1">
                    <a:lumMod val="95000"/>
                    <a:lumOff val="5000"/>
                  </a:schemeClr>
                </a:solidFill>
                <a:latin typeface="Times New Roman" pitchFamily="18" charset="0"/>
                <a:cs typeface="Times New Roman" pitchFamily="18" charset="0"/>
              </a:rPr>
              <a:t>manifestações recebidas</a:t>
            </a:r>
            <a:endParaRPr lang="pt-BR" dirty="0">
              <a:solidFill>
                <a:schemeClr val="tx1">
                  <a:lumMod val="95000"/>
                  <a:lumOff val="5000"/>
                </a:schemeClr>
              </a:solidFill>
              <a:latin typeface="Times New Roman" pitchFamily="18" charset="0"/>
              <a:cs typeface="Times New Roman" pitchFamily="18" charset="0"/>
            </a:endParaRPr>
          </a:p>
          <a:p>
            <a:pPr algn="just"/>
            <a:r>
              <a:rPr lang="pt-BR" b="1" dirty="0">
                <a:solidFill>
                  <a:schemeClr val="tx1">
                    <a:lumMod val="95000"/>
                    <a:lumOff val="5000"/>
                  </a:schemeClr>
                </a:solidFill>
                <a:latin typeface="Times New Roman" pitchFamily="18" charset="0"/>
                <a:cs typeface="Times New Roman" pitchFamily="18" charset="0"/>
              </a:rPr>
              <a:t>Colaboradores: </a:t>
            </a:r>
            <a:r>
              <a:rPr lang="pt-BR" b="1" dirty="0" smtClean="0">
                <a:solidFill>
                  <a:schemeClr val="tx1">
                    <a:lumMod val="95000"/>
                    <a:lumOff val="5000"/>
                  </a:schemeClr>
                </a:solidFill>
                <a:latin typeface="Times New Roman" pitchFamily="18" charset="0"/>
                <a:cs typeface="Times New Roman" pitchFamily="18" charset="0"/>
              </a:rPr>
              <a:t>19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p:txBody>
      </p:sp>
    </p:spTree>
    <p:extLst>
      <p:ext uri="{BB962C8B-B14F-4D97-AF65-F5344CB8AC3E}">
        <p14:creationId xmlns:p14="http://schemas.microsoft.com/office/powerpoint/2010/main" val="2348612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ço Reservado para Conteúdo 5">
            <a:extLst>
              <a:ext uri="{FF2B5EF4-FFF2-40B4-BE49-F238E27FC236}">
                <a16:creationId xmlns:a16="http://schemas.microsoft.com/office/drawing/2014/main" id="{7A7B2E9C-6674-40E3-9D2B-9F177DDC94A0}"/>
              </a:ext>
            </a:extLst>
          </p:cNvPr>
          <p:cNvGraphicFramePr>
            <a:graphicFrameLocks noGrp="1"/>
          </p:cNvGraphicFramePr>
          <p:nvPr>
            <p:ph idx="1"/>
            <p:extLst>
              <p:ext uri="{D42A27DB-BD31-4B8C-83A1-F6EECF244321}">
                <p14:modId xmlns:p14="http://schemas.microsoft.com/office/powerpoint/2010/main" val="2843659401"/>
              </p:ext>
            </p:extLst>
          </p:nvPr>
        </p:nvGraphicFramePr>
        <p:xfrm>
          <a:off x="1086644" y="2144487"/>
          <a:ext cx="10018712" cy="2270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47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1248" y="232012"/>
            <a:ext cx="10018713" cy="736979"/>
          </a:xfrm>
        </p:spPr>
        <p:txBody>
          <a:bodyPr>
            <a:normAutofit fontScale="90000"/>
          </a:bodyPr>
          <a:lstStyle/>
          <a:p>
            <a:r>
              <a:rPr lang="pt-BR" sz="4400" b="1" dirty="0"/>
              <a:t>ELOGIOS</a:t>
            </a:r>
          </a:p>
        </p:txBody>
      </p:sp>
      <p:sp>
        <p:nvSpPr>
          <p:cNvPr id="3" name="Espaço Reservado para Conteúdo 2"/>
          <p:cNvSpPr>
            <a:spLocks noGrp="1"/>
          </p:cNvSpPr>
          <p:nvPr>
            <p:ph idx="1"/>
          </p:nvPr>
        </p:nvSpPr>
        <p:spPr>
          <a:xfrm>
            <a:off x="1706378" y="968991"/>
            <a:ext cx="10018713" cy="5349922"/>
          </a:xfrm>
        </p:spPr>
        <p:txBody>
          <a:bodyPr>
            <a:normAutofit/>
          </a:bodyPr>
          <a:lstStyle/>
          <a:p>
            <a:pPr marL="0" indent="0">
              <a:buNone/>
            </a:pPr>
            <a:r>
              <a:rPr lang="pt-BR" sz="3200"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“Estive neste hospital de madrugada, onde fui muito bem atendida por essa equipe maravilhosa, fui muito bem atendida por essas meninas pensa na atenção, o carinho, a dedicação, a gente chega cego de tanta dor e é recebido com toda atenção. Obrigado, assim que possível levarei pessoalmente um agrado para essas meninas que são formidáveis. Obrigado as enfermeiras, Valeria, </a:t>
            </a:r>
            <a:r>
              <a:rPr lang="pt-BR" dirty="0" err="1" smtClean="0">
                <a:latin typeface="Times New Roman" panose="02020603050405020304" pitchFamily="18" charset="0"/>
                <a:cs typeface="Times New Roman" panose="02020603050405020304" pitchFamily="18" charset="0"/>
              </a:rPr>
              <a:t>Thaise</a:t>
            </a:r>
            <a:r>
              <a:rPr lang="pt-BR" dirty="0" smtClean="0">
                <a:latin typeface="Times New Roman" panose="02020603050405020304" pitchFamily="18" charset="0"/>
                <a:cs typeface="Times New Roman" panose="02020603050405020304" pitchFamily="18" charset="0"/>
              </a:rPr>
              <a:t>, Rose, Simone, Aline. Há e não posso esquecer de agradecer ao segurança branquinho que me carregou até a cama para eu receber atendimento, não sei o nome dele, mas agradeço. Obrigado” </a:t>
            </a:r>
            <a:r>
              <a:rPr lang="pt-BR" b="1" i="1" dirty="0" smtClean="0">
                <a:latin typeface="Times New Roman" panose="02020603050405020304" pitchFamily="18" charset="0"/>
                <a:cs typeface="Times New Roman" panose="02020603050405020304" pitchFamily="18" charset="0"/>
              </a:rPr>
              <a:t>(</a:t>
            </a:r>
            <a:r>
              <a:rPr lang="pt-BR" b="1" i="1" dirty="0" err="1" smtClean="0">
                <a:latin typeface="Times New Roman" panose="02020603050405020304" pitchFamily="18" charset="0"/>
                <a:cs typeface="Times New Roman" panose="02020603050405020304" pitchFamily="18" charset="0"/>
              </a:rPr>
              <a:t>Josete</a:t>
            </a:r>
            <a:r>
              <a:rPr lang="pt-BR" b="1" i="1" dirty="0" smtClean="0">
                <a:latin typeface="Times New Roman" panose="02020603050405020304" pitchFamily="18" charset="0"/>
                <a:cs typeface="Times New Roman" panose="02020603050405020304" pitchFamily="18" charset="0"/>
              </a:rPr>
              <a:t> Carla 11/11/2021 as 03:50)</a:t>
            </a:r>
          </a:p>
          <a:p>
            <a:pPr marL="0" indent="0">
              <a:buNone/>
            </a:pPr>
            <a:endParaRPr lang="pt-BR" b="1" i="1" dirty="0">
              <a:latin typeface="Times New Roman" panose="02020603050405020304" pitchFamily="18" charset="0"/>
              <a:cs typeface="Times New Roman" panose="02020603050405020304" pitchFamily="18" charset="0"/>
            </a:endParaRPr>
          </a:p>
          <a:p>
            <a:pPr marL="0" indent="0">
              <a:buNone/>
            </a:pPr>
            <a:r>
              <a:rPr lang="pt-BR" b="1" i="1" dirty="0" smtClean="0">
                <a:latin typeface="Times New Roman" panose="02020603050405020304" pitchFamily="18" charset="0"/>
                <a:cs typeface="Times New Roman" panose="02020603050405020304" pitchFamily="18" charset="0"/>
              </a:rPr>
              <a:t>	“</a:t>
            </a:r>
            <a:r>
              <a:rPr lang="pt-BR" dirty="0" smtClean="0">
                <a:latin typeface="Times New Roman" panose="02020603050405020304" pitchFamily="18" charset="0"/>
                <a:cs typeface="Times New Roman" panose="02020603050405020304" pitchFamily="18" charset="0"/>
              </a:rPr>
              <a:t>Fiquei em observação fui muito bem atendida por essas meninas, muito atenciosas, dedicadas estão de parabéns. Obrigada HR”. </a:t>
            </a:r>
            <a:r>
              <a:rPr lang="pt-BR" b="1" i="1" dirty="0" smtClean="0">
                <a:latin typeface="Times New Roman" panose="02020603050405020304" pitchFamily="18" charset="0"/>
                <a:cs typeface="Times New Roman" panose="02020603050405020304" pitchFamily="18" charset="0"/>
              </a:rPr>
              <a:t>(Madalena 29/11/2021) </a:t>
            </a:r>
            <a:endParaRPr lang="pt-BR"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53166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313899"/>
            <a:ext cx="10018713" cy="1323832"/>
          </a:xfrm>
        </p:spPr>
        <p:txBody>
          <a:bodyPr>
            <a:normAutofit/>
          </a:bodyPr>
          <a:lstStyle/>
          <a:p>
            <a:r>
              <a:rPr lang="pt-BR" b="1" dirty="0"/>
              <a:t>ATENDIMENTO GERAL</a:t>
            </a:r>
            <a:br>
              <a:rPr lang="pt-BR" b="1" dirty="0"/>
            </a:br>
            <a:r>
              <a:rPr lang="pt-BR" sz="2800" b="1" dirty="0"/>
              <a:t>RECEPÇÃO E SERVIÇO DE SEGURANÇA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600992068"/>
              </p:ext>
            </p:extLst>
          </p:nvPr>
        </p:nvGraphicFramePr>
        <p:xfrm>
          <a:off x="2210937" y="1514901"/>
          <a:ext cx="8802807" cy="3289111"/>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2210937" y="4885900"/>
            <a:ext cx="4032448"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06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   </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03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01</a:t>
            </a:r>
            <a:r>
              <a:rPr lang="pt-BR" dirty="0" smtClean="0">
                <a:solidFill>
                  <a:schemeClr val="tx1">
                    <a:lumMod val="95000"/>
                    <a:lumOff val="5000"/>
                  </a:schemeClr>
                </a:solidFill>
                <a:latin typeface="Times New Roman" pitchFamily="18" charset="0"/>
                <a:cs typeface="Times New Roman" pitchFamily="18" charset="0"/>
              </a:rPr>
              <a:t> </a:t>
            </a:r>
            <a:r>
              <a:rPr lang="pt-BR" dirty="0">
                <a:solidFill>
                  <a:schemeClr val="tx1">
                    <a:lumMod val="95000"/>
                    <a:lumOff val="5000"/>
                  </a:schemeClr>
                </a:solidFill>
                <a:latin typeface="Times New Roman" pitchFamily="18" charset="0"/>
                <a:cs typeface="Times New Roman" pitchFamily="18" charset="0"/>
              </a:rPr>
              <a:t>manifestação recebida</a:t>
            </a:r>
          </a:p>
          <a:p>
            <a:r>
              <a:rPr lang="pt-BR" b="1" dirty="0">
                <a:solidFill>
                  <a:schemeClr val="tx1">
                    <a:lumMod val="95000"/>
                    <a:lumOff val="5000"/>
                  </a:schemeClr>
                </a:solidFill>
                <a:latin typeface="Times New Roman" pitchFamily="18" charset="0"/>
                <a:cs typeface="Times New Roman" pitchFamily="18" charset="0"/>
              </a:rPr>
              <a:t>RUIM: </a:t>
            </a:r>
            <a:r>
              <a:rPr lang="pt-BR" b="1" dirty="0" smtClean="0">
                <a:solidFill>
                  <a:schemeClr val="tx1">
                    <a:lumMod val="95000"/>
                    <a:lumOff val="5000"/>
                  </a:schemeClr>
                </a:solidFill>
                <a:latin typeface="Times New Roman" pitchFamily="18" charset="0"/>
                <a:cs typeface="Times New Roman" pitchFamily="18" charset="0"/>
              </a:rPr>
              <a:t>01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09</a:t>
            </a:r>
            <a:endParaRPr lang="pt-BR" b="1" dirty="0">
              <a:solidFill>
                <a:schemeClr val="tx1">
                  <a:lumMod val="95000"/>
                  <a:lumOff val="5000"/>
                </a:schemeClr>
              </a:solidFill>
              <a:latin typeface="Times New Roman" pitchFamily="18" charset="0"/>
              <a:cs typeface="Times New Roman" pitchFamily="18" charset="0"/>
            </a:endParaRPr>
          </a:p>
          <a:p>
            <a:endParaRPr lang="pt-BR" dirty="0"/>
          </a:p>
        </p:txBody>
      </p:sp>
      <p:graphicFrame>
        <p:nvGraphicFramePr>
          <p:cNvPr id="7" name="Tabela 6"/>
          <p:cNvGraphicFramePr>
            <a:graphicFrameLocks noGrp="1"/>
          </p:cNvGraphicFramePr>
          <p:nvPr>
            <p:extLst>
              <p:ext uri="{D42A27DB-BD31-4B8C-83A1-F6EECF244321}">
                <p14:modId xmlns:p14="http://schemas.microsoft.com/office/powerpoint/2010/main" val="2740948666"/>
              </p:ext>
            </p:extLst>
          </p:nvPr>
        </p:nvGraphicFramePr>
        <p:xfrm>
          <a:off x="6243385" y="4926843"/>
          <a:ext cx="4770359" cy="1321558"/>
        </p:xfrm>
        <a:graphic>
          <a:graphicData uri="http://schemas.openxmlformats.org/drawingml/2006/table">
            <a:tbl>
              <a:tblPr firstRow="1" bandRow="1">
                <a:tableStyleId>{21E4AEA4-8DFA-4A89-87EB-49C32662AFE0}</a:tableStyleId>
              </a:tblPr>
              <a:tblGrid>
                <a:gridCol w="1254246">
                  <a:extLst>
                    <a:ext uri="{9D8B030D-6E8A-4147-A177-3AD203B41FA5}">
                      <a16:colId xmlns:a16="http://schemas.microsoft.com/office/drawing/2014/main" val="20000"/>
                    </a:ext>
                  </a:extLst>
                </a:gridCol>
                <a:gridCol w="773545">
                  <a:extLst>
                    <a:ext uri="{9D8B030D-6E8A-4147-A177-3AD203B41FA5}">
                      <a16:colId xmlns:a16="http://schemas.microsoft.com/office/drawing/2014/main" val="20001"/>
                    </a:ext>
                  </a:extLst>
                </a:gridCol>
                <a:gridCol w="773545">
                  <a:extLst>
                    <a:ext uri="{9D8B030D-6E8A-4147-A177-3AD203B41FA5}">
                      <a16:colId xmlns:a16="http://schemas.microsoft.com/office/drawing/2014/main" val="20002"/>
                    </a:ext>
                  </a:extLst>
                </a:gridCol>
                <a:gridCol w="1125156">
                  <a:extLst>
                    <a:ext uri="{9D8B030D-6E8A-4147-A177-3AD203B41FA5}">
                      <a16:colId xmlns:a16="http://schemas.microsoft.com/office/drawing/2014/main" val="20003"/>
                    </a:ext>
                  </a:extLst>
                </a:gridCol>
                <a:gridCol w="843867">
                  <a:extLst>
                    <a:ext uri="{9D8B030D-6E8A-4147-A177-3AD203B41FA5}">
                      <a16:colId xmlns:a16="http://schemas.microsoft.com/office/drawing/2014/main" val="20004"/>
                    </a:ext>
                  </a:extLst>
                </a:gridCol>
              </a:tblGrid>
              <a:tr h="43217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432179">
                <a:tc>
                  <a:txBody>
                    <a:bodyPr/>
                    <a:lstStyle/>
                    <a:p>
                      <a:r>
                        <a:rPr lang="pt-BR" sz="1200" dirty="0"/>
                        <a:t>RECEPÇÃO</a:t>
                      </a:r>
                    </a:p>
                  </a:txBody>
                  <a:tcPr/>
                </a:tc>
                <a:tc>
                  <a:txBody>
                    <a:bodyPr/>
                    <a:lstStyle/>
                    <a:p>
                      <a:pPr algn="ctr"/>
                      <a:r>
                        <a:rPr lang="pt-BR" sz="1200" dirty="0" smtClean="0"/>
                        <a:t>03</a:t>
                      </a:r>
                    </a:p>
                    <a:p>
                      <a:pPr algn="ct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01</a:t>
                      </a:r>
                      <a:endParaRPr lang="pt-BR" sz="1200" dirty="0"/>
                    </a:p>
                  </a:txBody>
                  <a:tcPr/>
                </a:tc>
                <a:extLst>
                  <a:ext uri="{0D108BD9-81ED-4DB2-BD59-A6C34878D82A}">
                    <a16:rowId xmlns:a16="http://schemas.microsoft.com/office/drawing/2014/main" val="10001"/>
                  </a:ext>
                </a:extLst>
              </a:tr>
              <a:tr h="432179">
                <a:tc>
                  <a:txBody>
                    <a:bodyPr/>
                    <a:lstStyle/>
                    <a:p>
                      <a:r>
                        <a:rPr lang="pt-BR" sz="1200" dirty="0"/>
                        <a:t>SEGURANÇA</a:t>
                      </a:r>
                    </a:p>
                  </a:txBody>
                  <a:tcPr/>
                </a:tc>
                <a:tc>
                  <a:txBody>
                    <a:bodyPr/>
                    <a:lstStyle/>
                    <a:p>
                      <a:pPr algn="ctr"/>
                      <a:r>
                        <a:rPr lang="pt-BR" sz="1200" dirty="0" smtClean="0"/>
                        <a:t>03</a:t>
                      </a:r>
                      <a:endParaRPr lang="pt-BR" sz="1200" dirty="0"/>
                    </a:p>
                  </a:txBody>
                  <a:tcPr/>
                </a:tc>
                <a:tc>
                  <a:txBody>
                    <a:bodyPr/>
                    <a:lstStyle/>
                    <a:p>
                      <a:pPr algn="ctr"/>
                      <a:r>
                        <a:rPr lang="pt-BR" sz="1200" dirty="0" smtClean="0"/>
                        <a:t>01</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7732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01504"/>
          </a:xfrm>
        </p:spPr>
        <p:txBody>
          <a:bodyPr>
            <a:normAutofit/>
          </a:bodyPr>
          <a:lstStyle/>
          <a:p>
            <a:r>
              <a:rPr lang="pt-BR" b="1" dirty="0"/>
              <a:t>AVALIAÇÃO DO ATENDIMENTO</a:t>
            </a:r>
            <a:br>
              <a:rPr lang="pt-BR" b="1" dirty="0"/>
            </a:br>
            <a:r>
              <a:rPr lang="pt-BR" sz="3100" b="1" dirty="0"/>
              <a:t>CLASSIFICAÇÃO DE RISCO, EQUIPE MÉDICA E EQUIPE DE ENFERMAGEM </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326097174"/>
              </p:ext>
            </p:extLst>
          </p:nvPr>
        </p:nvGraphicFramePr>
        <p:xfrm>
          <a:off x="2006221" y="1801505"/>
          <a:ext cx="9496804" cy="2811437"/>
        </p:xfrm>
        <a:graphic>
          <a:graphicData uri="http://schemas.openxmlformats.org/drawingml/2006/chart">
            <c:chart xmlns:c="http://schemas.openxmlformats.org/drawingml/2006/chart" xmlns:r="http://schemas.openxmlformats.org/officeDocument/2006/relationships" r:id="rId2"/>
          </a:graphicData>
        </a:graphic>
      </p:graphicFrame>
      <p:sp>
        <p:nvSpPr>
          <p:cNvPr id="8" name="CaixaDeTexto 7"/>
          <p:cNvSpPr txBox="1"/>
          <p:nvPr/>
        </p:nvSpPr>
        <p:spPr>
          <a:xfrm>
            <a:off x="2006221" y="4660120"/>
            <a:ext cx="4203510" cy="2031325"/>
          </a:xfrm>
          <a:prstGeom prst="rect">
            <a:avLst/>
          </a:prstGeom>
          <a:noFill/>
        </p:spPr>
        <p:txBody>
          <a:bodyPr wrap="square" rtlCol="0">
            <a:spAutoFit/>
          </a:bodyPr>
          <a:lstStyle/>
          <a:p>
            <a:r>
              <a:rPr lang="pt-BR" b="1" dirty="0">
                <a:solidFill>
                  <a:schemeClr val="tx1">
                    <a:lumMod val="95000"/>
                    <a:lumOff val="5000"/>
                  </a:schemeClr>
                </a:solidFill>
                <a:latin typeface="Times New Roman" pitchFamily="18" charset="0"/>
                <a:cs typeface="Times New Roman" pitchFamily="18" charset="0"/>
              </a:rPr>
              <a:t>ÓTIMO: </a:t>
            </a:r>
            <a:r>
              <a:rPr lang="pt-BR" b="1" dirty="0" smtClean="0">
                <a:solidFill>
                  <a:schemeClr val="tx1">
                    <a:lumMod val="95000"/>
                    <a:lumOff val="5000"/>
                  </a:schemeClr>
                </a:solidFill>
                <a:latin typeface="Times New Roman" pitchFamily="18" charset="0"/>
                <a:cs typeface="Times New Roman" pitchFamily="18" charset="0"/>
              </a:rPr>
              <a:t>10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BOM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02 </a:t>
            </a:r>
            <a:r>
              <a:rPr lang="pt-BR" dirty="0">
                <a:solidFill>
                  <a:schemeClr val="tx1">
                    <a:lumMod val="95000"/>
                    <a:lumOff val="5000"/>
                  </a:schemeClr>
                </a:solidFill>
                <a:latin typeface="Times New Roman" pitchFamily="18" charset="0"/>
                <a:cs typeface="Times New Roman" pitchFamily="18" charset="0"/>
              </a:rPr>
              <a:t>manifestações recebidas</a:t>
            </a:r>
          </a:p>
          <a:p>
            <a:r>
              <a:rPr lang="pt-BR" b="1" dirty="0">
                <a:solidFill>
                  <a:schemeClr val="tx1">
                    <a:lumMod val="95000"/>
                    <a:lumOff val="5000"/>
                  </a:schemeClr>
                </a:solidFill>
                <a:latin typeface="Times New Roman" pitchFamily="18" charset="0"/>
                <a:cs typeface="Times New Roman" pitchFamily="18" charset="0"/>
              </a:rPr>
              <a:t>REGULAR: </a:t>
            </a:r>
            <a:r>
              <a:rPr lang="pt-BR" b="1" dirty="0" smtClean="0">
                <a:solidFill>
                  <a:schemeClr val="tx1">
                    <a:lumMod val="95000"/>
                    <a:lumOff val="5000"/>
                  </a:schemeClr>
                </a:solidFill>
                <a:latin typeface="Times New Roman" pitchFamily="18" charset="0"/>
                <a:cs typeface="Times New Roman" pitchFamily="18" charset="0"/>
              </a:rPr>
              <a:t>06 </a:t>
            </a:r>
            <a:r>
              <a:rPr lang="pt-BR" dirty="0" smtClean="0">
                <a:solidFill>
                  <a:schemeClr val="tx1">
                    <a:lumMod val="95000"/>
                    <a:lumOff val="5000"/>
                  </a:schemeClr>
                </a:solidFill>
                <a:latin typeface="Times New Roman" pitchFamily="18" charset="0"/>
                <a:cs typeface="Times New Roman" pitchFamily="18" charset="0"/>
              </a:rPr>
              <a:t>manifestações </a:t>
            </a:r>
            <a:r>
              <a:rPr lang="pt-BR" dirty="0">
                <a:solidFill>
                  <a:schemeClr val="tx1">
                    <a:lumMod val="95000"/>
                    <a:lumOff val="5000"/>
                  </a:schemeClr>
                </a:solidFill>
                <a:latin typeface="Times New Roman" pitchFamily="18" charset="0"/>
                <a:cs typeface="Times New Roman" pitchFamily="18" charset="0"/>
              </a:rPr>
              <a:t>recebidas</a:t>
            </a:r>
          </a:p>
          <a:p>
            <a:r>
              <a:rPr lang="pt-BR" b="1" dirty="0">
                <a:solidFill>
                  <a:schemeClr val="tx1">
                    <a:lumMod val="95000"/>
                    <a:lumOff val="5000"/>
                  </a:schemeClr>
                </a:solidFill>
                <a:latin typeface="Times New Roman" pitchFamily="18" charset="0"/>
                <a:cs typeface="Times New Roman" pitchFamily="18" charset="0"/>
              </a:rPr>
              <a:t>RUIM</a:t>
            </a:r>
            <a:r>
              <a:rPr lang="pt-BR" dirty="0">
                <a:solidFill>
                  <a:schemeClr val="tx1">
                    <a:lumMod val="95000"/>
                    <a:lumOff val="5000"/>
                  </a:schemeClr>
                </a:solidFill>
                <a:latin typeface="Times New Roman" pitchFamily="18" charset="0"/>
                <a:cs typeface="Times New Roman" pitchFamily="18" charset="0"/>
              </a:rPr>
              <a:t>: </a:t>
            </a:r>
            <a:r>
              <a:rPr lang="pt-BR" b="1" dirty="0" smtClean="0">
                <a:solidFill>
                  <a:schemeClr val="tx1">
                    <a:lumMod val="95000"/>
                    <a:lumOff val="5000"/>
                  </a:schemeClr>
                </a:solidFill>
                <a:latin typeface="Times New Roman" pitchFamily="18" charset="0"/>
                <a:cs typeface="Times New Roman" pitchFamily="18" charset="0"/>
              </a:rPr>
              <a:t>0 </a:t>
            </a:r>
            <a:r>
              <a:rPr lang="pt-BR" dirty="0" smtClean="0">
                <a:solidFill>
                  <a:schemeClr val="tx1">
                    <a:lumMod val="95000"/>
                    <a:lumOff val="5000"/>
                  </a:schemeClr>
                </a:solidFill>
                <a:latin typeface="Times New Roman" pitchFamily="18" charset="0"/>
                <a:cs typeface="Times New Roman" pitchFamily="18" charset="0"/>
              </a:rPr>
              <a:t>manifestação </a:t>
            </a:r>
            <a:r>
              <a:rPr lang="pt-BR" dirty="0">
                <a:solidFill>
                  <a:schemeClr val="tx1">
                    <a:lumMod val="95000"/>
                    <a:lumOff val="5000"/>
                  </a:schemeClr>
                </a:solidFill>
                <a:latin typeface="Times New Roman" pitchFamily="18" charset="0"/>
                <a:cs typeface="Times New Roman" pitchFamily="18" charset="0"/>
              </a:rPr>
              <a:t>recebida</a:t>
            </a:r>
          </a:p>
          <a:p>
            <a:endParaRPr lang="pt-BR" dirty="0">
              <a:solidFill>
                <a:schemeClr val="tx1">
                  <a:lumMod val="95000"/>
                  <a:lumOff val="5000"/>
                </a:schemeClr>
              </a:solidFill>
              <a:latin typeface="Times New Roman" pitchFamily="18" charset="0"/>
              <a:cs typeface="Times New Roman" pitchFamily="18" charset="0"/>
            </a:endParaRPr>
          </a:p>
          <a:p>
            <a:r>
              <a:rPr lang="pt-BR" b="1" dirty="0">
                <a:solidFill>
                  <a:schemeClr val="tx1">
                    <a:lumMod val="95000"/>
                    <a:lumOff val="5000"/>
                  </a:schemeClr>
                </a:solidFill>
                <a:latin typeface="Times New Roman" pitchFamily="18" charset="0"/>
                <a:cs typeface="Times New Roman" pitchFamily="18" charset="0"/>
              </a:rPr>
              <a:t>NÃO AVALIARAM: </a:t>
            </a:r>
            <a:r>
              <a:rPr lang="pt-BR" b="1" dirty="0" smtClean="0">
                <a:solidFill>
                  <a:schemeClr val="tx1">
                    <a:lumMod val="95000"/>
                    <a:lumOff val="5000"/>
                  </a:schemeClr>
                </a:solidFill>
                <a:latin typeface="Times New Roman" pitchFamily="18" charset="0"/>
                <a:cs typeface="Times New Roman" pitchFamily="18" charset="0"/>
              </a:rPr>
              <a:t>12</a:t>
            </a:r>
          </a:p>
          <a:p>
            <a:endParaRPr lang="pt-BR" b="1" dirty="0" smtClean="0">
              <a:solidFill>
                <a:schemeClr val="tx1">
                  <a:lumMod val="95000"/>
                  <a:lumOff val="5000"/>
                </a:schemeClr>
              </a:solidFill>
              <a:latin typeface="Times New Roman" pitchFamily="18" charset="0"/>
              <a:cs typeface="Times New Roman" pitchFamily="18" charset="0"/>
            </a:endParaRPr>
          </a:p>
        </p:txBody>
      </p:sp>
      <p:graphicFrame>
        <p:nvGraphicFramePr>
          <p:cNvPr id="10" name="Tabela 9"/>
          <p:cNvGraphicFramePr>
            <a:graphicFrameLocks noGrp="1"/>
          </p:cNvGraphicFramePr>
          <p:nvPr>
            <p:extLst>
              <p:ext uri="{D42A27DB-BD31-4B8C-83A1-F6EECF244321}">
                <p14:modId xmlns:p14="http://schemas.microsoft.com/office/powerpoint/2010/main" val="3275254346"/>
              </p:ext>
            </p:extLst>
          </p:nvPr>
        </p:nvGraphicFramePr>
        <p:xfrm>
          <a:off x="6537279" y="4790365"/>
          <a:ext cx="4965746" cy="1596786"/>
        </p:xfrm>
        <a:graphic>
          <a:graphicData uri="http://schemas.openxmlformats.org/drawingml/2006/table">
            <a:tbl>
              <a:tblPr firstRow="1" bandRow="1">
                <a:tableStyleId>{21E4AEA4-8DFA-4A89-87EB-49C32662AFE0}</a:tableStyleId>
              </a:tblPr>
              <a:tblGrid>
                <a:gridCol w="1305618">
                  <a:extLst>
                    <a:ext uri="{9D8B030D-6E8A-4147-A177-3AD203B41FA5}">
                      <a16:colId xmlns:a16="http://schemas.microsoft.com/office/drawing/2014/main" val="20000"/>
                    </a:ext>
                  </a:extLst>
                </a:gridCol>
                <a:gridCol w="805228">
                  <a:extLst>
                    <a:ext uri="{9D8B030D-6E8A-4147-A177-3AD203B41FA5}">
                      <a16:colId xmlns:a16="http://schemas.microsoft.com/office/drawing/2014/main" val="20001"/>
                    </a:ext>
                  </a:extLst>
                </a:gridCol>
                <a:gridCol w="805228">
                  <a:extLst>
                    <a:ext uri="{9D8B030D-6E8A-4147-A177-3AD203B41FA5}">
                      <a16:colId xmlns:a16="http://schemas.microsoft.com/office/drawing/2014/main" val="20002"/>
                    </a:ext>
                  </a:extLst>
                </a:gridCol>
                <a:gridCol w="1171241">
                  <a:extLst>
                    <a:ext uri="{9D8B030D-6E8A-4147-A177-3AD203B41FA5}">
                      <a16:colId xmlns:a16="http://schemas.microsoft.com/office/drawing/2014/main" val="20003"/>
                    </a:ext>
                  </a:extLst>
                </a:gridCol>
                <a:gridCol w="878431">
                  <a:extLst>
                    <a:ext uri="{9D8B030D-6E8A-4147-A177-3AD203B41FA5}">
                      <a16:colId xmlns:a16="http://schemas.microsoft.com/office/drawing/2014/main" val="20004"/>
                    </a:ext>
                  </a:extLst>
                </a:gridCol>
              </a:tblGrid>
              <a:tr h="431019">
                <a:tc>
                  <a:txBody>
                    <a:bodyPr/>
                    <a:lstStyle/>
                    <a:p>
                      <a:endParaRPr lang="pt-BR" dirty="0"/>
                    </a:p>
                  </a:txBody>
                  <a:tcPr/>
                </a:tc>
                <a:tc>
                  <a:txBody>
                    <a:bodyPr/>
                    <a:lstStyle/>
                    <a:p>
                      <a:pPr algn="ctr"/>
                      <a:r>
                        <a:rPr lang="pt-BR" sz="1200" dirty="0"/>
                        <a:t>ÓTIMO </a:t>
                      </a:r>
                    </a:p>
                  </a:txBody>
                  <a:tcPr/>
                </a:tc>
                <a:tc>
                  <a:txBody>
                    <a:bodyPr/>
                    <a:lstStyle/>
                    <a:p>
                      <a:pPr algn="ctr"/>
                      <a:r>
                        <a:rPr lang="pt-BR" sz="1200" dirty="0"/>
                        <a:t>BOM </a:t>
                      </a:r>
                    </a:p>
                  </a:txBody>
                  <a:tcPr/>
                </a:tc>
                <a:tc>
                  <a:txBody>
                    <a:bodyPr/>
                    <a:lstStyle/>
                    <a:p>
                      <a:pPr algn="ctr"/>
                      <a:r>
                        <a:rPr lang="pt-BR" sz="1200" dirty="0"/>
                        <a:t>REGULAR</a:t>
                      </a:r>
                    </a:p>
                  </a:txBody>
                  <a:tcPr/>
                </a:tc>
                <a:tc>
                  <a:txBody>
                    <a:bodyPr/>
                    <a:lstStyle/>
                    <a:p>
                      <a:pPr algn="ctr"/>
                      <a:r>
                        <a:rPr lang="pt-BR" sz="1200" dirty="0"/>
                        <a:t>RUIM</a:t>
                      </a:r>
                    </a:p>
                  </a:txBody>
                  <a:tcPr/>
                </a:tc>
                <a:extLst>
                  <a:ext uri="{0D108BD9-81ED-4DB2-BD59-A6C34878D82A}">
                    <a16:rowId xmlns:a16="http://schemas.microsoft.com/office/drawing/2014/main" val="10000"/>
                  </a:ext>
                </a:extLst>
              </a:tr>
              <a:tr h="388589">
                <a:tc>
                  <a:txBody>
                    <a:bodyPr/>
                    <a:lstStyle/>
                    <a:p>
                      <a:r>
                        <a:rPr lang="pt-BR" sz="1000" dirty="0"/>
                        <a:t>CLAS</a:t>
                      </a:r>
                      <a:r>
                        <a:rPr lang="pt-BR" sz="1000" baseline="0" dirty="0"/>
                        <a:t> DE RISCO</a:t>
                      </a:r>
                      <a:endParaRPr lang="pt-BR" sz="1000" dirty="0"/>
                    </a:p>
                  </a:txBody>
                  <a:tcPr/>
                </a:tc>
                <a:tc>
                  <a:txBody>
                    <a:bodyPr/>
                    <a:lstStyle/>
                    <a:p>
                      <a:pPr algn="ctr"/>
                      <a:r>
                        <a:rPr lang="pt-BR" sz="1200" dirty="0" smtClean="0"/>
                        <a:t>04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1"/>
                  </a:ext>
                </a:extLst>
              </a:tr>
              <a:tr h="388589">
                <a:tc>
                  <a:txBody>
                    <a:bodyPr/>
                    <a:lstStyle/>
                    <a:p>
                      <a:r>
                        <a:rPr lang="pt-BR" sz="1000" dirty="0"/>
                        <a:t>EQUIPE MÉDICA</a:t>
                      </a:r>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2"/>
                  </a:ext>
                </a:extLst>
              </a:tr>
              <a:tr h="388589">
                <a:tc>
                  <a:txBody>
                    <a:bodyPr/>
                    <a:lstStyle/>
                    <a:p>
                      <a:r>
                        <a:rPr lang="pt-BR" sz="1000" dirty="0"/>
                        <a:t>ENFERMAGEM</a:t>
                      </a:r>
                    </a:p>
                  </a:txBody>
                  <a:tcPr/>
                </a:tc>
                <a:tc>
                  <a:txBody>
                    <a:bodyPr/>
                    <a:lstStyle/>
                    <a:p>
                      <a:pPr algn="ctr"/>
                      <a:r>
                        <a:rPr lang="pt-BR" sz="1200" dirty="0" smtClean="0"/>
                        <a:t>04</a:t>
                      </a:r>
                      <a:endParaRPr lang="pt-BR" sz="1200" dirty="0"/>
                    </a:p>
                  </a:txBody>
                  <a:tcPr/>
                </a:tc>
                <a:tc>
                  <a:txBody>
                    <a:bodyPr/>
                    <a:lstStyle/>
                    <a:p>
                      <a:pPr algn="ctr"/>
                      <a:r>
                        <a:rPr lang="pt-BR" sz="1200" dirty="0" smtClean="0"/>
                        <a:t>0</a:t>
                      </a:r>
                      <a:endParaRPr lang="pt-BR" sz="1200" dirty="0"/>
                    </a:p>
                  </a:txBody>
                  <a:tcPr/>
                </a:tc>
                <a:tc>
                  <a:txBody>
                    <a:bodyPr/>
                    <a:lstStyle/>
                    <a:p>
                      <a:pPr algn="ctr"/>
                      <a:r>
                        <a:rPr lang="pt-BR" sz="1200" dirty="0" smtClean="0"/>
                        <a:t>02</a:t>
                      </a:r>
                      <a:endParaRPr lang="pt-BR" sz="1200" dirty="0"/>
                    </a:p>
                  </a:txBody>
                  <a:tcPr/>
                </a:tc>
                <a:tc>
                  <a:txBody>
                    <a:bodyPr/>
                    <a:lstStyle/>
                    <a:p>
                      <a:pPr algn="ctr"/>
                      <a:r>
                        <a:rPr lang="pt-BR" sz="1200" dirty="0" smtClean="0"/>
                        <a:t>0</a:t>
                      </a:r>
                      <a:endParaRPr lang="pt-BR" sz="12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145829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ersonalizada 3">
      <a:dk1>
        <a:sysClr val="windowText" lastClr="000000"/>
      </a:dk1>
      <a:lt1>
        <a:sysClr val="window" lastClr="FFFFFF"/>
      </a:lt1>
      <a:dk2>
        <a:srgbClr val="212121"/>
      </a:dk2>
      <a:lt2>
        <a:srgbClr val="CDD0D1"/>
      </a:lt2>
      <a:accent1>
        <a:srgbClr val="33A583"/>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1A9F9826-882C-40B9-8F38-5A3B8CFD196D}"/>
    </a:ext>
  </a:extLst>
</a:theme>
</file>

<file path=docProps/app.xml><?xml version="1.0" encoding="utf-8"?>
<Properties xmlns="http://schemas.openxmlformats.org/officeDocument/2006/extended-properties" xmlns:vt="http://schemas.openxmlformats.org/officeDocument/2006/docPropsVTypes">
  <Template>TM03457496[[fn=Parallax]]</Template>
  <TotalTime>12761</TotalTime>
  <Words>798</Words>
  <Application>Microsoft Office PowerPoint</Application>
  <PresentationFormat>Widescreen</PresentationFormat>
  <Paragraphs>317</Paragraphs>
  <Slides>33</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33</vt:i4>
      </vt:variant>
    </vt:vector>
  </HeadingPairs>
  <TitlesOfParts>
    <vt:vector size="37" baseType="lpstr">
      <vt:lpstr>Arial</vt:lpstr>
      <vt:lpstr>Corbel</vt:lpstr>
      <vt:lpstr>Times New Roman</vt:lpstr>
      <vt:lpstr>Paralaxe</vt:lpstr>
      <vt:lpstr>RELATORIO DA OUVIDORIA MÊS DE NOVEMBRO FUNSAU-NA 2021</vt:lpstr>
      <vt:lpstr>Apresentação do PowerPoint</vt:lpstr>
      <vt:lpstr>Ouvidoria </vt:lpstr>
      <vt:lpstr> </vt:lpstr>
      <vt:lpstr>GRÁFICO REPRESENTATIVO USUÁRIOS E FUNCIONÁRIOS QUE SE MANIFESTARAM NAS URNAS - MÊS DE NOVEMBRO </vt:lpstr>
      <vt:lpstr>Apresentação do PowerPoint</vt:lpstr>
      <vt:lpstr>ELOGIOS</vt:lpstr>
      <vt:lpstr>ATENDIMENTO GERAL RECEPÇÃO E SERVIÇO DE SEGURANÇA </vt:lpstr>
      <vt:lpstr>AVALIAÇÃO DO ATENDIMENTO CLASSIFICAÇÃO DE RISCO, EQUIPE MÉDICA E EQUIPE DE ENFERMAGEM </vt:lpstr>
      <vt:lpstr>RECLAMAÇÕES</vt:lpstr>
      <vt:lpstr>RECLAMAÇÕES</vt:lpstr>
      <vt:lpstr>RECLAMAÇÕES</vt:lpstr>
      <vt:lpstr>AVALIAÇÃO DE ATENDIMENTO DE SERVIÇOS COMPLEMENTARES  RAIO X, ORTOPEDIA , ULTRASSON E LABORATORIO.</vt:lpstr>
      <vt:lpstr> AVALIAÇÃO DE QUALIDADE DAS INSTALAÇÕES  ORGANIZAÇÃO, HIGIENIZAÇÃO X LIMPEZA E ACOMODAÇÃO OFERECIDA </vt:lpstr>
      <vt:lpstr>TEMPO DE ESPERA NO PRONTO SOCORRO </vt:lpstr>
      <vt:lpstr>Apresentação do PowerPoint</vt:lpstr>
      <vt:lpstr>ELOGIOS</vt:lpstr>
      <vt:lpstr>ELOGIOS</vt:lpstr>
      <vt:lpstr>INTERNAÇÃO QUALIDADE DAS INSTALAÇÕES E DO ATENDIMENTO GERAL   RECEPÇÃO, ALIMENTAÇÃO, ATENDIMENTO DA COPEIRA, INSTALAÇÕES, LIMPEZA E HORARIO DE VISITA. </vt:lpstr>
      <vt:lpstr>RECLAMAÇÕES</vt:lpstr>
      <vt:lpstr>AVALIAÇÃO DE QUALIDADE NO ATENDIMENTO DA EQUIPE DE ATENÇÃO À SAÚDE  EQUIPE DE ENFERMAGEM,EQUIPE MÉDICA, FISIOTERAPIA, ASSISTENTE SOCIAL E NUTRICIONISTA </vt:lpstr>
      <vt:lpstr>MANIFESTAÇÕES POR CLINICA</vt:lpstr>
      <vt:lpstr>Apresentação do PowerPoint</vt:lpstr>
      <vt:lpstr>ELOGIOS</vt:lpstr>
      <vt:lpstr>RECLAMAÇÕES </vt:lpstr>
      <vt:lpstr>RECLAMAÇÕES </vt:lpstr>
      <vt:lpstr>RECLAMAÇÕES </vt:lpstr>
      <vt:lpstr>Apresentação do PowerPoint</vt:lpstr>
      <vt:lpstr>Apresentação do PowerPoint</vt:lpstr>
      <vt:lpstr>Apresentação do PowerPoint</vt:lpstr>
      <vt:lpstr>Apresentação do PowerPoint</vt:lpstr>
      <vt:lpstr>PERFIL DOS MANISFESTANTES </vt:lpstr>
      <vt:lpstr>CONCLUSÃO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Windows</dc:creator>
  <cp:lastModifiedBy>Windows</cp:lastModifiedBy>
  <cp:revision>644</cp:revision>
  <dcterms:created xsi:type="dcterms:W3CDTF">2020-06-26T11:09:26Z</dcterms:created>
  <dcterms:modified xsi:type="dcterms:W3CDTF">2021-12-07T16:52:55Z</dcterms:modified>
</cp:coreProperties>
</file>