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290" r:id="rId5"/>
    <p:sldId id="287" r:id="rId6"/>
    <p:sldId id="294" r:id="rId7"/>
    <p:sldId id="298" r:id="rId8"/>
    <p:sldId id="306" r:id="rId9"/>
    <p:sldId id="278" r:id="rId10"/>
    <p:sldId id="303" r:id="rId11"/>
    <p:sldId id="304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A6"/>
    <a:srgbClr val="7A0000"/>
    <a:srgbClr val="3D8C41"/>
    <a:srgbClr val="AF666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29626411037723E-17"/>
                  <c:y val="7.19026653053598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9.58702204071464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558447895051503E-3"/>
                  <c:y val="9.58702204071464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19567025114748E-2"/>
                      <c:h val="4.968474172600366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7383701128830179E-16"/>
                  <c:y val="4.7935110203573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0.18311499809215451</c:v>
                </c:pt>
                <c:pt idx="1">
                  <c:v>0.55502685044475863</c:v>
                </c:pt>
                <c:pt idx="2">
                  <c:v>0.23456401632108209</c:v>
                </c:pt>
                <c:pt idx="3">
                  <c:v>2.6183890193981256E-2</c:v>
                </c:pt>
                <c:pt idx="4">
                  <c:v>1.1102449480234944E-3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50714568"/>
        <c:axId val="25070868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 formatCode="#,##0.00">
                  <c:v>419605.33</c:v>
                </c:pt>
                <c:pt idx="1">
                  <c:v>1271835.8799999999</c:v>
                </c:pt>
                <c:pt idx="2">
                  <c:v>537500</c:v>
                </c:pt>
                <c:pt idx="3">
                  <c:v>60000</c:v>
                </c:pt>
                <c:pt idx="4">
                  <c:v>2544.11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20145824"/>
        <c:axId val="250709080"/>
      </c:barChart>
      <c:catAx>
        <c:axId val="250714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50708688"/>
        <c:crosses val="autoZero"/>
        <c:auto val="1"/>
        <c:lblAlgn val="ctr"/>
        <c:lblOffset val="100"/>
        <c:noMultiLvlLbl val="0"/>
      </c:catAx>
      <c:valAx>
        <c:axId val="25070868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714568"/>
        <c:crosses val="autoZero"/>
        <c:crossBetween val="between"/>
        <c:majorUnit val="10000"/>
      </c:valAx>
      <c:valAx>
        <c:axId val="250709080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0145824"/>
        <c:crosses val="max"/>
        <c:crossBetween val="between"/>
      </c:valAx>
      <c:catAx>
        <c:axId val="22014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0709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0.43896430439422202</c:v>
                </c:pt>
                <c:pt idx="1">
                  <c:v>0.31384062642652732</c:v>
                </c:pt>
                <c:pt idx="2">
                  <c:v>0.2471950691792506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50156312"/>
        <c:axId val="25015396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 formatCode="#,##0.00">
                  <c:v>1107082.76</c:v>
                </c:pt>
                <c:pt idx="1">
                  <c:v>791516.63</c:v>
                </c:pt>
                <c:pt idx="2">
                  <c:v>623434.29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50154744"/>
        <c:axId val="250156704"/>
      </c:barChart>
      <c:catAx>
        <c:axId val="250156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50153960"/>
        <c:crosses val="autoZero"/>
        <c:auto val="1"/>
        <c:lblAlgn val="ctr"/>
        <c:lblOffset val="100"/>
        <c:noMultiLvlLbl val="0"/>
      </c:catAx>
      <c:valAx>
        <c:axId val="25015396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156312"/>
        <c:crosses val="autoZero"/>
        <c:crossBetween val="between"/>
        <c:majorUnit val="10000"/>
      </c:valAx>
      <c:valAx>
        <c:axId val="25015670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154744"/>
        <c:crosses val="max"/>
        <c:crossBetween val="between"/>
      </c:valAx>
      <c:catAx>
        <c:axId val="250154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0156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2291485.3199999998</c:v>
                </c:pt>
                <c:pt idx="1">
                  <c:v>2522033.6800000002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972624673651548E-2"/>
                  <c:y val="2.4410713878545405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110.06108823773747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154352"/>
        <c:axId val="250155528"/>
      </c:barChart>
      <c:catAx>
        <c:axId val="25015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155528"/>
        <c:crosses val="autoZero"/>
        <c:auto val="1"/>
        <c:lblAlgn val="ctr"/>
        <c:lblOffset val="100"/>
        <c:noMultiLvlLbl val="0"/>
      </c:catAx>
      <c:valAx>
        <c:axId val="250155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015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14/12/2021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2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xmlns="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:a16="http://schemas.microsoft.com/office/drawing/2014/main" xmlns="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:a16="http://schemas.microsoft.com/office/drawing/2014/main" xmlns="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:a16="http://schemas.microsoft.com/office/drawing/2014/main" xmlns="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:a16="http://schemas.microsoft.com/office/drawing/2014/main" xmlns="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:a16="http://schemas.microsoft.com/office/drawing/2014/main" xmlns="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:a16="http://schemas.microsoft.com/office/drawing/2014/main" xmlns="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:a16="http://schemas.microsoft.com/office/drawing/2014/main" xmlns="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:a16="http://schemas.microsoft.com/office/drawing/2014/main" xmlns="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:a16="http://schemas.microsoft.com/office/drawing/2014/main" xmlns="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xmlns="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:a16="http://schemas.microsoft.com/office/drawing/2014/main" xmlns="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:a16="http://schemas.microsoft.com/office/drawing/2014/main" xmlns="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:a16="http://schemas.microsoft.com/office/drawing/2014/main" xmlns="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:a16="http://schemas.microsoft.com/office/drawing/2014/main" xmlns="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:a16="http://schemas.microsoft.com/office/drawing/2014/main" xmlns="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xmlns="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:a16="http://schemas.microsoft.com/office/drawing/2014/main" xmlns="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:a16="http://schemas.microsoft.com/office/drawing/2014/main" xmlns="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:a16="http://schemas.microsoft.com/office/drawing/2014/main" xmlns="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:a16="http://schemas.microsoft.com/office/drawing/2014/main" xmlns="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xmlns="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:a16="http://schemas.microsoft.com/office/drawing/2014/main" xmlns="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:a16="http://schemas.microsoft.com/office/drawing/2014/main" xmlns="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:a16="http://schemas.microsoft.com/office/drawing/2014/main" xmlns="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:a16="http://schemas.microsoft.com/office/drawing/2014/main" xmlns="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xmlns="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:a16="http://schemas.microsoft.com/office/drawing/2014/main" xmlns="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:a16="http://schemas.microsoft.com/office/drawing/2014/main" xmlns="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:a16="http://schemas.microsoft.com/office/drawing/2014/main" xmlns="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xmlns="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xmlns="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xmlns="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:a16="http://schemas.microsoft.com/office/drawing/2014/main" xmlns="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xmlns="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xmlns="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:a16="http://schemas.microsoft.com/office/drawing/2014/main" xmlns="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:a16="http://schemas.microsoft.com/office/drawing/2014/main" xmlns="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xmlns="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:a16="http://schemas.microsoft.com/office/drawing/2014/main" xmlns="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:a16="http://schemas.microsoft.com/office/drawing/2014/main" xmlns="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:a16="http://schemas.microsoft.com/office/drawing/2014/main" xmlns="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:a16="http://schemas.microsoft.com/office/drawing/2014/main" xmlns="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:a16="http://schemas.microsoft.com/office/drawing/2014/main" xmlns="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:a16="http://schemas.microsoft.com/office/drawing/2014/main" xmlns="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:a16="http://schemas.microsoft.com/office/drawing/2014/main" xmlns="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:a16="http://schemas.microsoft.com/office/drawing/2014/main" xmlns="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:a16="http://schemas.microsoft.com/office/drawing/2014/main" xmlns="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:a16="http://schemas.microsoft.com/office/drawing/2014/main" xmlns="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:a16="http://schemas.microsoft.com/office/drawing/2014/main" xmlns="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:a16="http://schemas.microsoft.com/office/drawing/2014/main" xmlns="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:a16="http://schemas.microsoft.com/office/drawing/2014/main" xmlns="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xmlns="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xmlns="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xmlns="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xmlns="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xmlns="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xmlns="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:a16="http://schemas.microsoft.com/office/drawing/2014/main" xmlns="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:a16="http://schemas.microsoft.com/office/drawing/2014/main" xmlns="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:a16="http://schemas.microsoft.com/office/drawing/2014/main" xmlns="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:a16="http://schemas.microsoft.com/office/drawing/2014/main" xmlns="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xmlns="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xmlns="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xmlns="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:a16="http://schemas.microsoft.com/office/drawing/2014/main" xmlns="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:a16="http://schemas.microsoft.com/office/drawing/2014/main" xmlns="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:a16="http://schemas.microsoft.com/office/drawing/2014/main" xmlns="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:a16="http://schemas.microsoft.com/office/drawing/2014/main" xmlns="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:a16="http://schemas.microsoft.com/office/drawing/2014/main" xmlns="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:a16="http://schemas.microsoft.com/office/drawing/2014/main" xmlns="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:a16="http://schemas.microsoft.com/office/drawing/2014/main" xmlns="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:a16="http://schemas.microsoft.com/office/drawing/2014/main" xmlns="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:a16="http://schemas.microsoft.com/office/drawing/2014/main" xmlns="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:a16="http://schemas.microsoft.com/office/drawing/2014/main" xmlns="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:a16="http://schemas.microsoft.com/office/drawing/2014/main" xmlns="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:a16="http://schemas.microsoft.com/office/drawing/2014/main" xmlns="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:a16="http://schemas.microsoft.com/office/drawing/2014/main" xmlns="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xmlns="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:a16="http://schemas.microsoft.com/office/drawing/2014/main" xmlns="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xmlns="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:a16="http://schemas.microsoft.com/office/drawing/2014/main" xmlns="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:a16="http://schemas.microsoft.com/office/drawing/2014/main" xmlns="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:a16="http://schemas.microsoft.com/office/drawing/2014/main" xmlns="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xmlns="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:a16="http://schemas.microsoft.com/office/drawing/2014/main" xmlns="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xmlns="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xmlns="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:a16="http://schemas.microsoft.com/office/drawing/2014/main" xmlns="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:a16="http://schemas.microsoft.com/office/drawing/2014/main" xmlns="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:a16="http://schemas.microsoft.com/office/drawing/2014/main" xmlns="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:a16="http://schemas.microsoft.com/office/drawing/2014/main" xmlns="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:a16="http://schemas.microsoft.com/office/drawing/2014/main" xmlns="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:a16="http://schemas.microsoft.com/office/drawing/2014/main" xmlns="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:a16="http://schemas.microsoft.com/office/drawing/2014/main" xmlns="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NOVEMBRO 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:a16="http://schemas.microsoft.com/office/drawing/2014/main" xmlns="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10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3054227401"/>
              </p:ext>
            </p:extLst>
          </p:nvPr>
        </p:nvGraphicFramePr>
        <p:xfrm>
          <a:off x="6215743" y="585108"/>
          <a:ext cx="5878285" cy="52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79.333,79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69.046,19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46.068,66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8.807,25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17.799,61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12.990,75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421.075,41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2.933.061,66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– FGTS </a:t>
                      </a:r>
                      <a:r>
                        <a:rPr lang="pt-BR" sz="900" baseline="0" dirty="0" smtClean="0">
                          <a:latin typeface="+mj-lt"/>
                        </a:rPr>
                        <a:t>(2015/2016)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49.504,90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 </a:t>
                      </a:r>
                      <a:r>
                        <a:rPr lang="pt-BR" sz="900" dirty="0" smtClean="0">
                          <a:latin typeface="+mj-lt"/>
                        </a:rPr>
                        <a:t>(2014/2015/2016)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634.809,79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694.312,45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519.407,05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5.543.783,73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782532500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153.718,15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Ref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1.191.441,21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279.502,26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1.624.661,62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94964"/>
              </p:ext>
            </p:extLst>
          </p:nvPr>
        </p:nvGraphicFramePr>
        <p:xfrm>
          <a:off x="1937657" y="6302829"/>
          <a:ext cx="8124372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186"/>
                <a:gridCol w="4062186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</a:t>
                      </a:r>
                      <a:r>
                        <a:rPr lang="pt-BR" sz="1400" baseline="0" dirty="0" smtClean="0">
                          <a:latin typeface="+mj-lt"/>
                        </a:rPr>
                        <a:t>Novembro </a:t>
                      </a:r>
                      <a:r>
                        <a:rPr lang="pt-BR" sz="1400" baseline="0" dirty="0" smtClean="0">
                          <a:latin typeface="+mj-lt"/>
                        </a:rPr>
                        <a:t>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</a:t>
                      </a:r>
                      <a:r>
                        <a:rPr lang="pt-BR" sz="1400" baseline="0" dirty="0" smtClean="0">
                          <a:latin typeface="+mj-lt"/>
                        </a:rPr>
                        <a:t>3.919.122,11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11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8857"/>
            <a:ext cx="12192000" cy="13933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  <a:t>PRESTAÇÃO DE CONTAS CONVÊNIO PMNA 003/2020</a:t>
            </a:r>
            <a:b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>08 LEITOS UTI COVID</a:t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rgbClr val="32A1A6"/>
                </a:solidFill>
              </a:rPr>
              <a:t>NOVEMBRO </a:t>
            </a:r>
            <a:r>
              <a:rPr lang="pt-BR" sz="1400" u="sng" dirty="0" smtClean="0">
                <a:solidFill>
                  <a:srgbClr val="32A1A6"/>
                </a:solidFill>
              </a:rPr>
              <a:t>2021</a:t>
            </a:r>
            <a:endParaRPr lang="pt-BR" sz="1400" u="sng" dirty="0">
              <a:solidFill>
                <a:srgbClr val="32A1A6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38794"/>
              </p:ext>
            </p:extLst>
          </p:nvPr>
        </p:nvGraphicFramePr>
        <p:xfrm>
          <a:off x="713617" y="1106713"/>
          <a:ext cx="10620000" cy="465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44"/>
                <a:gridCol w="1839686"/>
                <a:gridCol w="1883229"/>
                <a:gridCol w="1900541"/>
              </a:tblGrid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Descrição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Receitas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Despesas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Saldo Inicial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155.722,54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Repasse Convênio  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 Rendimentos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+ Devoluções / Mês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391.48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TOTAL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RECEITAS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156.114,02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Insumos Uso Geral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Recursos Humanos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100.982,98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6215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Serviços Terceiros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Coleta Lixo Hospitalar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</a:t>
                      </a:r>
                      <a:r>
                        <a:rPr lang="pt-BR" sz="1400" baseline="0" dirty="0" smtClean="0">
                          <a:latin typeface="+mj-lt"/>
                        </a:rPr>
                        <a:t> Tarifas Bancárias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54,65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TOTAL DESPESAS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101.037,63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SALDO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FINAL EM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NOVEMBRO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2021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55.076,39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10406"/>
              </p:ext>
            </p:extLst>
          </p:nvPr>
        </p:nvGraphicFramePr>
        <p:xfrm>
          <a:off x="711198" y="5808132"/>
          <a:ext cx="106087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7602"/>
                <a:gridCol w="18711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(-) DEVOLUÇÃO SALDO FINAL À PMNA (CTA 624.023-7</a:t>
                      </a:r>
                      <a:r>
                        <a:rPr lang="pt-BR" sz="16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CEF)</a:t>
                      </a:r>
                      <a:endParaRPr lang="pt-BR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R$</a:t>
                      </a:r>
                      <a:r>
                        <a:rPr lang="pt-BR" sz="16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55.076,39</a:t>
                      </a:r>
                      <a:endParaRPr lang="pt-BR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xmlns="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NOVEMBRO 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:a16="http://schemas.microsoft.com/office/drawing/2014/main" xmlns="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xmlns="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xmlns="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xmlns="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:a16="http://schemas.microsoft.com/office/drawing/2014/main" xmlns="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 UTI-COVID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:a16="http://schemas.microsoft.com/office/drawing/2014/main" xmlns="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38841"/>
              </p:ext>
            </p:extLst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537.500,00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2.288.941,21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93887"/>
              </p:ext>
            </p:extLst>
          </p:nvPr>
        </p:nvGraphicFramePr>
        <p:xfrm>
          <a:off x="5950857" y="5812972"/>
          <a:ext cx="5141685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endParaRPr lang="pt-BR" sz="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60477"/>
              </p:ext>
            </p:extLst>
          </p:nvPr>
        </p:nvGraphicFramePr>
        <p:xfrm>
          <a:off x="1142438" y="2010322"/>
          <a:ext cx="950351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0705"/>
                <a:gridCol w="2368899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UNIÃO – FNS</a:t>
                      </a:r>
                      <a:r>
                        <a:rPr lang="pt-BR" sz="1600" baseline="0" dirty="0" smtClean="0">
                          <a:latin typeface="+mj-lt"/>
                        </a:rPr>
                        <a:t> (MAC-RUE)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419.605,33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ESTADO – SES (FES-UTI)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1.271.835,88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MUNICÍPIO - FMS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537.500,00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MICRORREGIÃO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2.288.941,21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003617"/>
              </p:ext>
            </p:extLst>
          </p:nvPr>
        </p:nvGraphicFramePr>
        <p:xfrm>
          <a:off x="1147836" y="4549019"/>
          <a:ext cx="948397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2"/>
                <a:gridCol w="2391507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 RECEITAS  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FINANCEIRAS / DEVOLUÇÕES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2.544,11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2.544,11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/ MÊS R$ </a:t>
            </a:r>
            <a:r>
              <a:rPr lang="pt-BR" sz="3200" dirty="0" smtClean="0"/>
              <a:t>2.291.485,32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4249353707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030"/>
              </p:ext>
            </p:extLst>
          </p:nvPr>
        </p:nvGraphicFramePr>
        <p:xfrm>
          <a:off x="1146067" y="1593036"/>
          <a:ext cx="95035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FOLHA</a:t>
                      </a:r>
                      <a:r>
                        <a:rPr lang="pt-BR" baseline="0" dirty="0" smtClean="0"/>
                        <a:t> DE PAGAMENTOS</a:t>
                      </a:r>
                      <a:r>
                        <a:rPr lang="pt-BR" dirty="0" smtClean="0"/>
                        <a:t>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SALÁRIOS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824.382,65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282.700,11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1.107.082,76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14960"/>
              </p:ext>
            </p:extLst>
          </p:nvPr>
        </p:nvGraphicFramePr>
        <p:xfrm>
          <a:off x="1186541" y="3256037"/>
          <a:ext cx="94948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356"/>
                <a:gridCol w="2488145"/>
                <a:gridCol w="252335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PRESTAÇÃO</a:t>
                      </a:r>
                      <a:r>
                        <a:rPr lang="pt-BR" baseline="0" dirty="0" smtClean="0"/>
                        <a:t> SERVIÇOS MÉDICOS</a:t>
                      </a:r>
                      <a:r>
                        <a:rPr lang="pt-BR" dirty="0" smtClean="0"/>
                        <a:t>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PROFISSIONAIS</a:t>
                      </a:r>
                      <a:r>
                        <a:rPr lang="pt-BR" sz="1600" baseline="0" dirty="0" smtClean="0">
                          <a:latin typeface="+mj-lt"/>
                        </a:rPr>
                        <a:t> MÉDICOS PJ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693.013,26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RETENÇÕES</a:t>
                      </a:r>
                      <a:r>
                        <a:rPr lang="pt-BR" sz="1600" baseline="0" dirty="0" smtClean="0">
                          <a:latin typeface="+mj-lt"/>
                        </a:rPr>
                        <a:t> / 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98.503,37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791.516,63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44369"/>
              </p:ext>
            </p:extLst>
          </p:nvPr>
        </p:nvGraphicFramePr>
        <p:xfrm>
          <a:off x="1208314" y="486712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</a:t>
                      </a:r>
                      <a:r>
                        <a:rPr lang="pt-BR" baseline="0" dirty="0" smtClean="0"/>
                        <a:t> CUSTEIOS</a:t>
                      </a:r>
                      <a:r>
                        <a:rPr lang="pt-BR" dirty="0" smtClean="0"/>
                        <a:t>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FARMÁCIA</a:t>
                      </a:r>
                      <a:r>
                        <a:rPr lang="pt-BR" sz="1600" baseline="0" dirty="0" smtClean="0">
                          <a:latin typeface="+mj-lt"/>
                        </a:rPr>
                        <a:t> HOSPITALAR / LABORATÓRIO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174.422,12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PRODUTOS / INSUMOS HOSPITALARES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199.218,18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PRESTAÇÕES</a:t>
                      </a:r>
                      <a:r>
                        <a:rPr lang="pt-BR" sz="1600" baseline="0" dirty="0" smtClean="0">
                          <a:latin typeface="+mj-lt"/>
                        </a:rPr>
                        <a:t> SERVIÇOS TERCEIRIZADOS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249.793,99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623.434,29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/ MÊS R$ </a:t>
            </a:r>
            <a:r>
              <a:rPr lang="pt-BR" sz="3200" dirty="0" smtClean="0"/>
              <a:t>2.522.033,68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1170650690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NOVEM</a:t>
            </a:r>
            <a:r>
              <a:rPr lang="pt-BR" sz="2000" dirty="0" smtClean="0"/>
              <a:t>BRO/2021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:a16="http://schemas.microsoft.com/office/drawing/2014/main" xmlns="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200.065,10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:a16="http://schemas.microsoft.com/office/drawing/2014/main" xmlns="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184.201,41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:a16="http://schemas.microsoft.com/office/drawing/2014/main" xmlns="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</a:t>
            </a:r>
            <a:r>
              <a:rPr lang="pt-BR" sz="1800" dirty="0" err="1" smtClean="0">
                <a:solidFill>
                  <a:srgbClr val="00B0F0"/>
                </a:solidFill>
              </a:rPr>
              <a:t>Cta</a:t>
            </a:r>
            <a:r>
              <a:rPr lang="pt-BR" sz="1800" dirty="0" smtClean="0">
                <a:solidFill>
                  <a:srgbClr val="00B0F0"/>
                </a:solidFill>
              </a:rPr>
              <a:t> Provisão.......................</a:t>
            </a:r>
            <a:r>
              <a:rPr lang="pt-BR" sz="1800" dirty="0" smtClean="0">
                <a:solidFill>
                  <a:srgbClr val="00B0F0"/>
                </a:solidFill>
              </a:rPr>
              <a:t>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28.607,40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:a16="http://schemas.microsoft.com/office/drawing/2014/main" xmlns="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Receitas / Mês.........................................R$  </a:t>
            </a:r>
            <a:r>
              <a:rPr lang="pt-BR" sz="1800" dirty="0" smtClean="0"/>
              <a:t>2.291.485,32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:a16="http://schemas.microsoft.com/office/drawing/2014/main" xmlns="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Mês...................................R</a:t>
            </a:r>
            <a:r>
              <a:rPr lang="pt-BR" sz="1800" dirty="0"/>
              <a:t>$  </a:t>
            </a:r>
            <a:r>
              <a:rPr lang="pt-BR" sz="1800" dirty="0" smtClean="0"/>
              <a:t>2.522.033,68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:a16="http://schemas.microsoft.com/office/drawing/2014/main" xmlns="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</a:t>
            </a:r>
            <a:r>
              <a:rPr lang="pt-BR" sz="1800" dirty="0" smtClean="0">
                <a:solidFill>
                  <a:srgbClr val="00B0F0"/>
                </a:solidFill>
              </a:rPr>
              <a:t>125.110,75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:a16="http://schemas.microsoft.com/office/drawing/2014/main" xmlns="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4170649522"/>
              </p:ext>
            </p:extLst>
          </p:nvPr>
        </p:nvGraphicFramePr>
        <p:xfrm>
          <a:off x="6803572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533</Words>
  <Application>Microsoft Office PowerPoint</Application>
  <PresentationFormat>Widescreen</PresentationFormat>
  <Paragraphs>202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NOVEMBRO 2021</vt:lpstr>
      <vt:lpstr>VALOR  CONTRATUALIZAÇÃO  Contrato n. 278/2019 </vt:lpstr>
      <vt:lpstr>RECEITAS REALIZADAS</vt:lpstr>
      <vt:lpstr>RECEITAS / MÊS R$ 2.291.485,32</vt:lpstr>
      <vt:lpstr>PAGAMENTOS REALIZADOS</vt:lpstr>
      <vt:lpstr>PAGAMENTOS / MÊS R$ 2.522.033,68</vt:lpstr>
      <vt:lpstr>APURAÇÃO RESULTADO PRIMÁRIO  NOVEMBRO/2021 </vt:lpstr>
      <vt:lpstr>Fechamento Mensal:  (Contas A Receber e Contas A Pagar)</vt:lpstr>
      <vt:lpstr> PRESTAÇÃO DE CONTAS CONVÊNIO PMNA 003/2020 08 LEITOS UTI COVID  NOVEMBRO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2021-12-14T19:00:04Z</dcterms:modified>
</cp:coreProperties>
</file>