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1" r:id="rId1"/>
  </p:sldMasterIdLst>
  <p:notesMasterIdLst>
    <p:notesMasterId r:id="rId14"/>
  </p:notesMasterIdLst>
  <p:sldIdLst>
    <p:sldId id="257" r:id="rId2"/>
    <p:sldId id="258" r:id="rId3"/>
    <p:sldId id="381" r:id="rId4"/>
    <p:sldId id="391" r:id="rId5"/>
    <p:sldId id="400" r:id="rId6"/>
    <p:sldId id="401" r:id="rId7"/>
    <p:sldId id="396" r:id="rId8"/>
    <p:sldId id="383" r:id="rId9"/>
    <p:sldId id="272" r:id="rId10"/>
    <p:sldId id="397" r:id="rId11"/>
    <p:sldId id="366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5E1C7EEA-1DED-4398-BDA3-87FE2C42A9D3}">
          <p14:sldIdLst>
            <p14:sldId id="257"/>
            <p14:sldId id="258"/>
            <p14:sldId id="381"/>
            <p14:sldId id="391"/>
            <p14:sldId id="400"/>
            <p14:sldId id="401"/>
            <p14:sldId id="396"/>
            <p14:sldId id="383"/>
          </p14:sldIdLst>
        </p14:section>
        <p14:section name="Seção sem Título" id="{2C6019F0-A84A-4F09-A773-B2B0867DCFD0}">
          <p14:sldIdLst/>
        </p14:section>
        <p14:section name="Seção sem Título" id="{C801FB15-405B-49A7-986C-5EAAE2A77674}">
          <p14:sldIdLst>
            <p14:sldId id="272"/>
          </p14:sldIdLst>
        </p14:section>
        <p14:section name="Seção sem Título" id="{FADD8065-5E5F-45F3-A9EF-CD514696D975}">
          <p14:sldIdLst/>
        </p14:section>
        <p14:section name="Seção sem Título" id="{60A36D47-AE0F-4A4A-B834-60A916478CC6}">
          <p14:sldIdLst>
            <p14:sldId id="397"/>
            <p14:sldId id="366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79" autoAdjust="0"/>
  </p:normalViewPr>
  <p:slideViewPr>
    <p:cSldViewPr>
      <p:cViewPr varScale="1">
        <p:scale>
          <a:sx n="93" d="100"/>
          <a:sy n="93" d="100"/>
        </p:scale>
        <p:origin x="5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14BC8-0127-4E45-B274-2ABB79C31401}" type="datetimeFigureOut">
              <a:rPr lang="pt-BR" smtClean="0"/>
              <a:t>10/12/2021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2BBD0-03A1-46C8-8A40-0755C73300F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479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21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0400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3011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9418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998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5809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9966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0841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9418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3753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3277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91366A4E-08D1-4375-9A1F-212D2118D15B}" type="datetimeFigureOut">
              <a:rPr lang="pt-BR" smtClean="0"/>
              <a:t>10/12/2021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54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10/12/2021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793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10/12/2021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9256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10/12/2021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4740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10/12/2021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8813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10/12/2021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9154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10/12/2021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6480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10/12/2021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523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10/12/2021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3889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10/12/2021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5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91366A4E-08D1-4375-9A1F-212D2118D15B}" type="datetimeFigureOut">
              <a:rPr lang="pt-BR" smtClean="0"/>
              <a:t>10/12/2021</a:t>
            </a:fld>
            <a:endParaRPr lang="pt-BR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57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10/12/2021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821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10/12/2021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203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10/12/2021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34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10/12/2021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298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10/12/2021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739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10/12/2021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792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10/12/2021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43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66A4E-08D1-4375-9A1F-212D2118D15B}" type="datetimeFigureOut">
              <a:rPr lang="pt-BR" smtClean="0"/>
              <a:t>10/12/2021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0104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7" r:id="rId16"/>
    <p:sldLayoutId id="2147483998" r:id="rId17"/>
    <p:sldLayoutId id="214748399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3648" y="1754815"/>
            <a:ext cx="6334681" cy="23762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/>
              <a:t>RELATÓRIO DA COMISSÃO DE </a:t>
            </a:r>
            <a:r>
              <a:rPr lang="pt-BR" sz="2800" b="1" dirty="0" smtClean="0"/>
              <a:t>POLÍTICA NACIONAL </a:t>
            </a:r>
            <a:r>
              <a:rPr lang="pt-BR" sz="2800" b="1" dirty="0"/>
              <a:t>DE </a:t>
            </a:r>
            <a:r>
              <a:rPr lang="pt-BR" sz="2800" b="1" dirty="0" smtClean="0"/>
              <a:t>HUMANIZAÇÃO-CPNH </a:t>
            </a: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/>
              <a:t/>
            </a:r>
            <a:br>
              <a:rPr lang="pt-BR" sz="2800" b="1" dirty="0"/>
            </a:br>
            <a:endParaRPr lang="pt-BR" sz="2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4329100"/>
            <a:ext cx="7200800" cy="79208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t-BR" sz="2400" dirty="0" smtClean="0">
                <a:latin typeface="Arial Black" panose="020B0A04020102020204" pitchFamily="34" charset="0"/>
              </a:rPr>
              <a:t>HOSPITAL REGIONAL DE NOVA ANDRADINA</a:t>
            </a:r>
          </a:p>
          <a:p>
            <a:pPr algn="ctr"/>
            <a:r>
              <a:rPr lang="pt-BR" dirty="0" smtClean="0">
                <a:latin typeface="Arial Black" panose="020B0A04020102020204" pitchFamily="34" charset="0"/>
              </a:rPr>
              <a:t>NOVEMBRO/2021</a:t>
            </a:r>
            <a:endParaRPr lang="pt-BR" dirty="0">
              <a:latin typeface="Arial Black" panose="020B0A04020102020204" pitchFamily="34" charset="0"/>
            </a:endParaRPr>
          </a:p>
        </p:txBody>
      </p:sp>
      <p:pic>
        <p:nvPicPr>
          <p:cNvPr id="7" name="Imagem 6" descr="Logo FUNSA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2232248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33" y="116634"/>
            <a:ext cx="187147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5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5472608" cy="122413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Treinamentos e reuniões com as demais equipes do </a:t>
            </a:r>
            <a:r>
              <a:rPr lang="pt-BR" dirty="0" err="1" smtClean="0"/>
              <a:t>hr</a:t>
            </a:r>
            <a:r>
              <a:rPr lang="pt-BR" dirty="0" smtClean="0"/>
              <a:t>: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209834"/>
            <a:ext cx="8352928" cy="3734478"/>
          </a:xfrm>
        </p:spPr>
        <p:txBody>
          <a:bodyPr>
            <a:normAutofit fontScale="70000" lnSpcReduction="20000"/>
          </a:bodyPr>
          <a:lstStyle/>
          <a:p>
            <a:r>
              <a:rPr lang="pt-BR" u="sng" dirty="0" smtClean="0"/>
              <a:t>Enfermagem </a:t>
            </a:r>
            <a:r>
              <a:rPr lang="pt-BR" dirty="0" smtClean="0"/>
              <a:t>– </a:t>
            </a:r>
            <a:r>
              <a:rPr lang="pt-BR" dirty="0" smtClean="0"/>
              <a:t>Realizado reunião com a equipe de Enfermagem para apresentação dos novos técnicos de enfermagem que irá fazer parte do quadro de funcionários, organização do horário de descanso, revezamento para almoço e jantar; foi mencionado sobre a liberação das horas-extras nos dias 24 e 31/12 e que seja comunicado as faltas com antecedência; também discutido sobre a alimentação das puérperas na maternidade; verificação de pedido de alimento no pronto-socorro para passar para o setor de nutrição; solicitação de garrafa de café no refeitório para a equipe de plantão.</a:t>
            </a:r>
          </a:p>
          <a:p>
            <a:r>
              <a:rPr lang="pt-BR" u="sng" dirty="0" smtClean="0"/>
              <a:t>Fisioterapia</a:t>
            </a:r>
            <a:r>
              <a:rPr lang="pt-BR" dirty="0" smtClean="0"/>
              <a:t> – Foi abordado sobre a escala de férias e programação para dezembro.</a:t>
            </a:r>
            <a:endParaRPr lang="pt-BR" dirty="0" smtClean="0"/>
          </a:p>
          <a:p>
            <a:r>
              <a:rPr lang="pt-BR" u="sng" dirty="0" smtClean="0"/>
              <a:t>Radiologia</a:t>
            </a:r>
            <a:r>
              <a:rPr lang="pt-BR" dirty="0" smtClean="0"/>
              <a:t> – Foi reforçado o uso dos equipamentos de proteção durante a realização dos exames; deveres e obrigações; e lavagem das mãos.</a:t>
            </a:r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399695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692696"/>
            <a:ext cx="7429499" cy="54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sz="2000" dirty="0" smtClean="0"/>
          </a:p>
          <a:p>
            <a:r>
              <a:rPr lang="pt-BR" sz="2000" u="sng" dirty="0" smtClean="0"/>
              <a:t>Nutrição</a:t>
            </a:r>
            <a:r>
              <a:rPr lang="pt-BR" sz="2000" dirty="0" smtClean="0"/>
              <a:t> – </a:t>
            </a:r>
            <a:r>
              <a:rPr lang="pt-BR" sz="2000" dirty="0" smtClean="0"/>
              <a:t>Realizado reunião no setor abordando sobre o recebimento de mercadorias; manter o setor limpo e organizado; lavagem diária das pias e torneiras do setor; horário de descanso que deverá ser respeitado um funcionário por vez; identificação das carnes deverá ser feita no momento do recebimento; manter o depósito dos perecíveis limpo e organizado; os pães sobrados do dia deverão ser feito torradas na mesma noite. Perigos das cozinhas, doenças transmitidas pelos alimentos.</a:t>
            </a:r>
            <a:endParaRPr lang="pt-BR" sz="2000" dirty="0" smtClean="0"/>
          </a:p>
          <a:p>
            <a:r>
              <a:rPr lang="pt-BR" sz="2000" u="sng" dirty="0" smtClean="0"/>
              <a:t>Laboratório</a:t>
            </a:r>
            <a:r>
              <a:rPr lang="pt-BR" sz="2000" dirty="0" smtClean="0"/>
              <a:t> –  amostras de sangue de cordão umbilical; atentar-se para registro dos horários de descanso.</a:t>
            </a:r>
          </a:p>
          <a:p>
            <a:r>
              <a:rPr lang="pt-BR" sz="2000" u="sng" dirty="0" smtClean="0"/>
              <a:t>Farmácia</a:t>
            </a:r>
            <a:r>
              <a:rPr lang="pt-BR" sz="2000" dirty="0" smtClean="0"/>
              <a:t> – </a:t>
            </a:r>
            <a:r>
              <a:rPr lang="pt-BR" sz="2000" dirty="0" smtClean="0"/>
              <a:t>Foi abordado sobre estorno de medicamento via sistema.</a:t>
            </a:r>
            <a:endParaRPr lang="pt-BR" sz="2000" dirty="0" smtClean="0"/>
          </a:p>
          <a:p>
            <a:r>
              <a:rPr lang="pt-BR" sz="2000" u="sng" dirty="0" smtClean="0"/>
              <a:t>Recepção</a:t>
            </a:r>
            <a:r>
              <a:rPr lang="pt-BR" sz="2000" dirty="0" smtClean="0"/>
              <a:t> – Orientação sobre as visitas; orientação sobre o atendimento ao setor de ortopedia. 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endParaRPr lang="pt-BR" sz="2000" dirty="0" smtClean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262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u="sng" dirty="0" smtClean="0"/>
              <a:t>CONSIDERAÇÕES FINAIS</a:t>
            </a:r>
            <a:endParaRPr lang="pt-BR" u="sng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27584" y="1428800"/>
            <a:ext cx="74294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algn="just">
              <a:buNone/>
            </a:pPr>
            <a:r>
              <a:rPr lang="pt-BR" dirty="0" smtClean="0"/>
              <a:t>         </a:t>
            </a:r>
            <a:r>
              <a:rPr lang="pt-BR" sz="2000" dirty="0"/>
              <a:t>Praticar a humanização em um processo laboral facilita a aproximação entre trabalhadores de qualquer segmento e aqueles a quem oferece seus serviços. Essa aproximação mostra aos indivíduos que eles são parte da sociedade e assim que busquem seus direitos e exerçam a democracia, assim, fazendo com que os atos desumanos sejam discutidos e a dignidade seja resgatada.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58112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9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15616" y="150230"/>
            <a:ext cx="6377855" cy="147857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INTRODUÇÃO 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55576" y="1916832"/>
            <a:ext cx="7776864" cy="377801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dirty="0"/>
              <a:t>  		A Política Nacional de Humanização (PNH) – </a:t>
            </a:r>
            <a:r>
              <a:rPr lang="pt-BR" dirty="0" err="1"/>
              <a:t>HumanizaSUS</a:t>
            </a:r>
            <a:r>
              <a:rPr lang="pt-BR" dirty="0"/>
              <a:t> existe desde 2003 para efetivar os princípios do SUS no cotidiano das práticas de atenção e gestão, qualificando a saúde pública no Brasil e incentivando trocas solidárias entre gestores, trabalhadores e usuários. A PNH deve estar presente e inserida em todas as políticas e programas do SUS. </a:t>
            </a:r>
            <a:endParaRPr lang="pt-BR" dirty="0" smtClean="0"/>
          </a:p>
          <a:p>
            <a:pPr>
              <a:buNone/>
            </a:pPr>
            <a:r>
              <a:rPr lang="pt-BR" dirty="0"/>
              <a:t>	</a:t>
            </a:r>
            <a:r>
              <a:rPr lang="pt-BR" dirty="0" smtClean="0"/>
              <a:t>	A seguir, os trabalhos realizados no mês de novembro de 2021:</a:t>
            </a:r>
            <a:r>
              <a:rPr lang="pt-BR" dirty="0"/>
              <a:t> 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181"/>
            <a:ext cx="1575619" cy="157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5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-6124"/>
            <a:ext cx="7145945" cy="190500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novembro azul</a:t>
            </a:r>
            <a:endParaRPr lang="pt-BR" sz="28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899592" y="1628800"/>
            <a:ext cx="7776863" cy="2808312"/>
          </a:xfrm>
        </p:spPr>
        <p:txBody>
          <a:bodyPr>
            <a:noAutofit/>
          </a:bodyPr>
          <a:lstStyle/>
          <a:p>
            <a:r>
              <a:rPr lang="pt-BR" sz="2400" dirty="0" smtClean="0"/>
              <a:t> Mês de prevenção ao câncer de próstata, o Hospital Regional conscientiza a todos sobre a importância do cuidado com a saúde do homem.</a:t>
            </a:r>
            <a:endParaRPr lang="pt-BR" sz="2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543639"/>
            <a:ext cx="2808312" cy="210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5733212" cy="190500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Homenagem aos profissionais</a:t>
            </a:r>
            <a:endParaRPr lang="pt-BR" sz="28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1043608" y="1988840"/>
            <a:ext cx="7416824" cy="1791089"/>
          </a:xfrm>
        </p:spPr>
        <p:txBody>
          <a:bodyPr>
            <a:noAutofit/>
          </a:bodyPr>
          <a:lstStyle/>
          <a:p>
            <a:r>
              <a:rPr lang="pt-BR" sz="2400" dirty="0" smtClean="0"/>
              <a:t>A equipe de Humanização continua o trabalho de homenagem a todos os profissionais que se dedicam diariamente ao HR.</a:t>
            </a:r>
            <a:endParaRPr lang="pt-BR" sz="20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586" y="3540245"/>
            <a:ext cx="1475656" cy="2623389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466078"/>
            <a:ext cx="1347718" cy="277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2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0"/>
            <a:ext cx="5733212" cy="190500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Dia da Higienização e lavanderia hospitalar</a:t>
            </a:r>
            <a:endParaRPr lang="pt-BR" sz="28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755576" y="1628800"/>
            <a:ext cx="8208912" cy="1791089"/>
          </a:xfrm>
        </p:spPr>
        <p:txBody>
          <a:bodyPr>
            <a:noAutofit/>
          </a:bodyPr>
          <a:lstStyle/>
          <a:p>
            <a:r>
              <a:rPr lang="pt-BR" sz="2400" dirty="0" smtClean="0"/>
              <a:t> Comemoração </a:t>
            </a:r>
            <a:r>
              <a:rPr lang="pt-BR" sz="2400" dirty="0" smtClean="0"/>
              <a:t>para a </a:t>
            </a:r>
            <a:r>
              <a:rPr lang="pt-BR" sz="2400" dirty="0" smtClean="0"/>
              <a:t>equipe da hotelaria do HR foi </a:t>
            </a:r>
            <a:r>
              <a:rPr lang="pt-BR" sz="2400" dirty="0" smtClean="0"/>
              <a:t>montado o painel com fotos dos colaboradores em suas jornadas de trabalho. Parabéns aos idealizadores!</a:t>
            </a: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56992"/>
            <a:ext cx="3888432" cy="26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8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0"/>
            <a:ext cx="5733212" cy="190500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Dia da Higienização e lavanderia hospitalar</a:t>
            </a:r>
            <a:endParaRPr lang="pt-BR" sz="28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755576" y="1628800"/>
            <a:ext cx="8208912" cy="1791089"/>
          </a:xfrm>
        </p:spPr>
        <p:txBody>
          <a:bodyPr>
            <a:noAutofit/>
          </a:bodyPr>
          <a:lstStyle/>
          <a:p>
            <a:r>
              <a:rPr lang="pt-BR" sz="2400" dirty="0" smtClean="0"/>
              <a:t> </a:t>
            </a:r>
            <a:r>
              <a:rPr lang="pt-BR" sz="2400" dirty="0" smtClean="0"/>
              <a:t>Os responsáveis técnicos da Hotelaria promoveram um dia especial em comemoração com a equipe. Foram realizadas brincadeiras e sorteio de brindes. </a:t>
            </a:r>
            <a:r>
              <a:rPr lang="pt-BR" sz="2400" dirty="0" smtClean="0"/>
              <a:t>Parabéns a todos!</a:t>
            </a:r>
            <a:endParaRPr lang="pt-BR" sz="20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3294395"/>
            <a:ext cx="2072820" cy="155461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24" y="3521515"/>
            <a:ext cx="2497679" cy="187773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631" y="4484766"/>
            <a:ext cx="1505843" cy="200575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144" y="4307967"/>
            <a:ext cx="1633870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2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5361" y="-6435"/>
            <a:ext cx="7429499" cy="147857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Primeira </a:t>
            </a:r>
            <a:r>
              <a:rPr lang="pt-BR" sz="2800" b="1" dirty="0" err="1" smtClean="0"/>
              <a:t>sipat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7662" y="1350052"/>
            <a:ext cx="8064896" cy="15904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 smtClean="0"/>
              <a:t>A Comissão Interna de Prevenção de Acidentes realiza a Primeira semana de Prevenção de Acidentes no Trabalho, com palestras, brincadeiras e sorteio de brindes.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11" y="2756602"/>
            <a:ext cx="1117980" cy="20452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022" y="2756602"/>
            <a:ext cx="1533943" cy="204525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481" y="2952564"/>
            <a:ext cx="1907704" cy="143077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6708" y="2756602"/>
            <a:ext cx="1368152" cy="182270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4347" y="4737310"/>
            <a:ext cx="2140703" cy="160738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7814" y="4737310"/>
            <a:ext cx="2144744" cy="160738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5656" y="5012092"/>
            <a:ext cx="1772933" cy="133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857913" cy="1905000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 A humanização parabeniza a todos os envolvidos na semana da </a:t>
            </a:r>
            <a:r>
              <a:rPr lang="pt-BR" sz="2800" dirty="0" err="1" smtClean="0"/>
              <a:t>sipat</a:t>
            </a:r>
            <a:r>
              <a:rPr lang="pt-BR" sz="2800" dirty="0" smtClean="0"/>
              <a:t> e agradece a diretoria e colaboradores pelo prestígio</a:t>
            </a:r>
            <a:endParaRPr lang="pt-BR" sz="24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611560" y="1412776"/>
            <a:ext cx="8280920" cy="2808312"/>
          </a:xfrm>
        </p:spPr>
        <p:txBody>
          <a:bodyPr>
            <a:noAutofit/>
          </a:bodyPr>
          <a:lstStyle/>
          <a:p>
            <a:r>
              <a:rPr lang="pt-BR" sz="2400" dirty="0" smtClean="0"/>
              <a:t> </a:t>
            </a: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688" y="2296699"/>
            <a:ext cx="1485887" cy="198118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57669"/>
            <a:ext cx="1440160" cy="192021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68" y="2274023"/>
            <a:ext cx="1519901" cy="2026534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212" y="2265696"/>
            <a:ext cx="1421183" cy="189491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36" y="4784157"/>
            <a:ext cx="1872208" cy="140415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85" y="4578309"/>
            <a:ext cx="1408405" cy="1877873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447" y="4663956"/>
            <a:ext cx="1279933" cy="170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2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5646386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u="sng" dirty="0"/>
              <a:t/>
            </a:r>
            <a:br>
              <a:rPr lang="pt-BR" b="1" u="sng" dirty="0"/>
            </a:br>
            <a:r>
              <a:rPr lang="pt-BR" b="1" u="sng" dirty="0"/>
              <a:t>COMISSÃO DE EDUCAÇÃO PERMANENTE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3568" y="1695904"/>
            <a:ext cx="7607841" cy="4269116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pt-BR" dirty="0"/>
              <a:t> </a:t>
            </a:r>
          </a:p>
          <a:p>
            <a:pPr algn="just">
              <a:buNone/>
            </a:pPr>
            <a:r>
              <a:rPr lang="pt-BR" b="1" dirty="0"/>
              <a:t>		</a:t>
            </a:r>
            <a:r>
              <a:rPr lang="pt-BR" dirty="0" smtClean="0"/>
              <a:t>A Comissão de Educação Permanente faz parte da Política de Humanização, e busca a capacitação e qualificação dos colaboradores de uma Instituição.</a:t>
            </a:r>
          </a:p>
          <a:p>
            <a:pPr algn="just">
              <a:buNone/>
            </a:pPr>
            <a:r>
              <a:rPr lang="pt-BR" dirty="0" smtClean="0"/>
              <a:t>		A seguir, os treinamentos e reuniões realizados no mês de </a:t>
            </a:r>
            <a:r>
              <a:rPr lang="pt-BR" dirty="0" smtClean="0"/>
              <a:t>novembro</a:t>
            </a:r>
            <a:r>
              <a:rPr lang="pt-BR" dirty="0" smtClean="0"/>
              <a:t> </a:t>
            </a:r>
            <a:r>
              <a:rPr lang="pt-BR" dirty="0" smtClean="0"/>
              <a:t>de 2021;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631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16429</TotalTime>
  <Words>531</Words>
  <Application>Microsoft Office PowerPoint</Application>
  <PresentationFormat>Apresentação na tela (4:3)</PresentationFormat>
  <Paragraphs>51</Paragraphs>
  <Slides>12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Trebuchet MS</vt:lpstr>
      <vt:lpstr>Tw Cen MT</vt:lpstr>
      <vt:lpstr>Circuito</vt:lpstr>
      <vt:lpstr>RELATÓRIO DA COMISSÃO DE POLÍTICA NACIONAL DE HUMANIZAÇÃO-CPNH   </vt:lpstr>
      <vt:lpstr>INTRODUÇÃO </vt:lpstr>
      <vt:lpstr>novembro azul</vt:lpstr>
      <vt:lpstr>Homenagem aos profissionais</vt:lpstr>
      <vt:lpstr>Dia da Higienização e lavanderia hospitalar</vt:lpstr>
      <vt:lpstr>Dia da Higienização e lavanderia hospitalar</vt:lpstr>
      <vt:lpstr>Primeira sipat</vt:lpstr>
      <vt:lpstr> A humanização parabeniza a todos os envolvidos na semana da sipat e agradece a diretoria e colaboradores pelo prestígio</vt:lpstr>
      <vt:lpstr> COMISSÃO DE EDUCAÇÃO PERMANENTE </vt:lpstr>
      <vt:lpstr>Treinamentos e reuniões com as demais equipes do hr: </vt:lpstr>
      <vt:lpstr>Apresentação do PowerPoint</vt:lpstr>
      <vt:lpstr>CONSIDERAÇÕES FINAIS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RELATÓRIO DA COMISSÃO DE POLÍTICA NACIONAL DE HUMANIZAÇÃO  CPNH</dc:title>
  <dc:creator>Win7</dc:creator>
  <cp:lastModifiedBy>Windows</cp:lastModifiedBy>
  <cp:revision>756</cp:revision>
  <dcterms:created xsi:type="dcterms:W3CDTF">2018-12-12T17:27:47Z</dcterms:created>
  <dcterms:modified xsi:type="dcterms:W3CDTF">2021-12-10T11:42:29Z</dcterms:modified>
</cp:coreProperties>
</file>