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8" r:id="rId2"/>
    <p:sldId id="292" r:id="rId3"/>
    <p:sldId id="264" r:id="rId4"/>
    <p:sldId id="290" r:id="rId5"/>
    <p:sldId id="287" r:id="rId6"/>
    <p:sldId id="294" r:id="rId7"/>
    <p:sldId id="298" r:id="rId8"/>
    <p:sldId id="306" r:id="rId9"/>
    <p:sldId id="278" r:id="rId10"/>
    <p:sldId id="303" r:id="rId11"/>
    <p:sldId id="280" r:id="rId12"/>
  </p:sldIdLst>
  <p:sldSz cx="12192000" cy="6858000"/>
  <p:notesSz cx="6858000" cy="99472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  <p15:guide id="6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1A6"/>
    <a:srgbClr val="7A0000"/>
    <a:srgbClr val="3D8C41"/>
    <a:srgbClr val="AF6666"/>
    <a:srgbClr val="EBEBDD"/>
    <a:srgbClr val="4D4D4D"/>
    <a:srgbClr val="006F83"/>
    <a:srgbClr val="DED8A4"/>
    <a:srgbClr val="969959"/>
    <a:srgbClr val="98D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408" autoAdjust="0"/>
  </p:normalViewPr>
  <p:slideViewPr>
    <p:cSldViewPr snapToGrid="0" showGuides="1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  <p:guide pos="801"/>
        <p:guide orient="horz" pos="2260"/>
        <p:guide pos="3940"/>
      </p:guideLst>
    </p:cSldViewPr>
  </p:slideViewPr>
  <p:outlineViewPr>
    <p:cViewPr>
      <p:scale>
        <a:sx n="33" d="100"/>
        <a:sy n="33" d="100"/>
      </p:scale>
      <p:origin x="0" y="-105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729626411037723E-17"/>
                  <c:y val="7.190266530535986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9.587022040714647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779457267612726E-3"/>
                  <c:y val="9.58702204071464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563768899626997E-2"/>
                      <c:h val="4.009771968528902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7383701128830179E-16"/>
                  <c:y val="4.79351102035732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UNIÃO</c:v>
                </c:pt>
                <c:pt idx="1">
                  <c:v>ESTADO</c:v>
                </c:pt>
                <c:pt idx="2">
                  <c:v>NOVA ANDRADINA</c:v>
                </c:pt>
                <c:pt idx="3">
                  <c:v>MICRORREGIÃO</c:v>
                </c:pt>
                <c:pt idx="4">
                  <c:v>DEMAIS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0.11291931892280817</c:v>
                </c:pt>
                <c:pt idx="1">
                  <c:v>0.34226171853248472</c:v>
                </c:pt>
                <c:pt idx="2">
                  <c:v>0.14464576491678358</c:v>
                </c:pt>
                <c:pt idx="3">
                  <c:v>1.6146503990710725E-2</c:v>
                </c:pt>
                <c:pt idx="4">
                  <c:v>0.38402669363721287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78386104"/>
        <c:axId val="278379440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UNIÃO</c:v>
                </c:pt>
                <c:pt idx="1">
                  <c:v>ESTADO</c:v>
                </c:pt>
                <c:pt idx="2">
                  <c:v>NOVA ANDRADINA</c:v>
                </c:pt>
                <c:pt idx="3">
                  <c:v>MICRORREGIÃO</c:v>
                </c:pt>
                <c:pt idx="4">
                  <c:v>DEMAIS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 formatCode="#,##0.00">
                  <c:v>419605.33</c:v>
                </c:pt>
                <c:pt idx="1">
                  <c:v>1271835.8799999999</c:v>
                </c:pt>
                <c:pt idx="2">
                  <c:v>537500</c:v>
                </c:pt>
                <c:pt idx="3">
                  <c:v>60000</c:v>
                </c:pt>
                <c:pt idx="4">
                  <c:v>1427033.47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8384144"/>
        <c:axId val="278380224"/>
      </c:barChart>
      <c:catAx>
        <c:axId val="278386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78379440"/>
        <c:crosses val="autoZero"/>
        <c:auto val="1"/>
        <c:lblAlgn val="ctr"/>
        <c:lblOffset val="100"/>
        <c:noMultiLvlLbl val="0"/>
      </c:catAx>
      <c:valAx>
        <c:axId val="27837944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8386104"/>
        <c:crosses val="autoZero"/>
        <c:crossBetween val="between"/>
        <c:majorUnit val="10000"/>
      </c:valAx>
      <c:valAx>
        <c:axId val="278380224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8384144"/>
        <c:crosses val="max"/>
        <c:crossBetween val="between"/>
      </c:valAx>
      <c:catAx>
        <c:axId val="27838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8380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93682326675379E-2"/>
          <c:y val="3.0564671823779966E-2"/>
          <c:w val="0.84870246966512219"/>
          <c:h val="0.904914669842210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FOLHA PAGTO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0.44898161406368703</c:v>
                </c:pt>
                <c:pt idx="1">
                  <c:v>0.22694668589514883</c:v>
                </c:pt>
                <c:pt idx="2">
                  <c:v>0.3240717000411642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78384536"/>
        <c:axId val="278383360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FOLHA PAGTO</c:v>
                </c:pt>
                <c:pt idx="1">
                  <c:v>SERVIÇOS MÉDICOS</c:v>
                </c:pt>
                <c:pt idx="2">
                  <c:v>CUSTEIO GERAL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 formatCode="#,##0.00">
                  <c:v>1440478.47</c:v>
                </c:pt>
                <c:pt idx="1">
                  <c:v>728118.49</c:v>
                </c:pt>
                <c:pt idx="2">
                  <c:v>1039727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D6-4B59-8F0A-038F3B5D8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8386496"/>
        <c:axId val="278384928"/>
      </c:barChart>
      <c:catAx>
        <c:axId val="278384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pt-BR"/>
          </a:p>
        </c:txPr>
        <c:crossAx val="278383360"/>
        <c:crosses val="autoZero"/>
        <c:auto val="1"/>
        <c:lblAlgn val="ctr"/>
        <c:lblOffset val="100"/>
        <c:noMultiLvlLbl val="0"/>
      </c:catAx>
      <c:valAx>
        <c:axId val="27838336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6F8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8384536"/>
        <c:crosses val="autoZero"/>
        <c:crossBetween val="between"/>
        <c:majorUnit val="10000"/>
      </c:valAx>
      <c:valAx>
        <c:axId val="278384928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8386496"/>
        <c:crosses val="max"/>
        <c:crossBetween val="between"/>
      </c:valAx>
      <c:catAx>
        <c:axId val="278386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83849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79789628121419"/>
          <c:y val="3.3930760744309722E-2"/>
          <c:w val="0.77423854246779122"/>
          <c:h val="0.90415826412303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267817146345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69899971761267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3715974.68</c:v>
                </c:pt>
                <c:pt idx="1">
                  <c:v>3208323.96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95-4809-834C-2AA1C2DB1A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1.972624673651548E-2"/>
                  <c:y val="2.4410713878545405E-3"/>
                </c:manualLayout>
              </c:layout>
              <c:tx>
                <c:rich>
                  <a:bodyPr/>
                  <a:lstStyle/>
                  <a:p>
                    <a:fld id="{5C00CDCB-A311-4506-88EF-DC1D6A4B338D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Receitas</c:v>
                </c:pt>
                <c:pt idx="1">
                  <c:v>Pagamentos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1">
                  <c:v>86.338692706054715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8386888"/>
        <c:axId val="278380616"/>
      </c:barChart>
      <c:catAx>
        <c:axId val="27838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8380616"/>
        <c:crosses val="autoZero"/>
        <c:auto val="1"/>
        <c:lblAlgn val="ctr"/>
        <c:lblOffset val="100"/>
        <c:noMultiLvlLbl val="0"/>
      </c:catAx>
      <c:valAx>
        <c:axId val="278380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838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7580D6-26CE-4279-BE21-D303D9ADA10F}" type="datetime1">
              <a:rPr lang="pt-BR" smtClean="0"/>
              <a:t>12/01/2022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3EE74F-E86B-4506-9DE4-E1532F489F4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4FB9C-7CEC-4B8F-B666-9471E0EEC1CD}" type="datetime1">
              <a:rPr lang="pt-BR" smtClean="0"/>
              <a:pPr/>
              <a:t>12/01/2022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F4110D-4E99-49C1-BF09-9D9E5818BB6B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40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47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9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424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8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09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227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5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B5F4110D-4E99-49C1-BF09-9D9E5818BB6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37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5F4110D-4E99-49C1-BF09-9D9E5818BB6B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8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Espaço Reservado para Texto 9">
            <a:extLst>
              <a:ext uri="{FF2B5EF4-FFF2-40B4-BE49-F238E27FC236}">
                <a16:creationId xmlns="" xmlns:a16="http://schemas.microsoft.com/office/drawing/2014/main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3464" y="5296342"/>
            <a:ext cx="4005072" cy="1561657"/>
          </a:xfrm>
          <a:solidFill>
            <a:schemeClr val="tx1"/>
          </a:solidFill>
        </p:spPr>
        <p:txBody>
          <a:bodyPr tIns="90000" bIns="90000" rtlCol="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Editar Mestre</a:t>
            </a:r>
            <a:br>
              <a:rPr lang="pt-BR" noProof="0" dirty="0"/>
            </a:br>
            <a:r>
              <a:rPr lang="pt-BR" noProof="0" dirty="0"/>
              <a:t>estilos de texto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="" xmlns:a16="http://schemas.microsoft.com/office/drawing/2014/main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953857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389120" y="191645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=""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Núme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=""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R$ 12.345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="" xmlns:a16="http://schemas.microsoft.com/office/drawing/2014/main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R$ 6.789</a:t>
            </a:r>
          </a:p>
        </p:txBody>
      </p:sp>
      <p:sp>
        <p:nvSpPr>
          <p:cNvPr id="15" name="Retângulo 13" descr="Forma de retângulo">
            <a:extLst>
              <a:ext uri="{FF2B5EF4-FFF2-40B4-BE49-F238E27FC236}">
                <a16:creationId xmlns="" xmlns:a16="http://schemas.microsoft.com/office/drawing/2014/main" id="{7A6E2CC8-AD16-49DE-83C6-DA0AA5063E1D}"/>
              </a:ext>
            </a:extLst>
          </p:cNvPr>
          <p:cNvSpPr/>
          <p:nvPr userDrawn="1"/>
        </p:nvSpPr>
        <p:spPr>
          <a:xfrm>
            <a:off x="-2" y="3341010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Estatís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=""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R$ 25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="" xmlns:a16="http://schemas.microsoft.com/office/drawing/2014/main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R$ 50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="" xmlns:a16="http://schemas.microsoft.com/office/drawing/2014/main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rtlCol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Bilhão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="" xmlns:a16="http://schemas.microsoft.com/office/drawing/2014/main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rtlCol="0" anchor="b">
            <a:noAutofit/>
          </a:bodyPr>
          <a:lstStyle>
            <a:lvl1pPr marL="0" indent="0" rtl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R$ 100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1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=""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rtlCol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2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="" xmlns:a16="http://schemas.microsoft.com/office/drawing/2014/main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rtlCol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Seção 3</a:t>
            </a:r>
            <a:br>
              <a:rPr lang="pt-BR" noProof="0" dirty="0"/>
            </a:br>
            <a:r>
              <a:rPr lang="pt-BR" noProof="0" dirty="0"/>
              <a:t>Título</a:t>
            </a:r>
          </a:p>
        </p:txBody>
      </p:sp>
      <p:sp>
        <p:nvSpPr>
          <p:cNvPr id="21" name="Retângulo 31" descr="Forma de retângulo">
            <a:extLst>
              <a:ext uri="{FF2B5EF4-FFF2-40B4-BE49-F238E27FC236}">
                <a16:creationId xmlns="" xmlns:a16="http://schemas.microsoft.com/office/drawing/2014/main" id="{98B8BA77-4925-481F-93A8-D07826A9C50C}"/>
              </a:ext>
            </a:extLst>
          </p:cNvPr>
          <p:cNvSpPr/>
          <p:nvPr userDrawn="1"/>
        </p:nvSpPr>
        <p:spPr>
          <a:xfrm>
            <a:off x="-1" y="4252116"/>
            <a:ext cx="464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688336"/>
            <a:ext cx="5256213" cy="416966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=""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rtlCol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2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="" xmlns:a16="http://schemas.microsoft.com/office/drawing/2014/main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2" name="Espaço Reservado para Texto 2">
            <a:extLst>
              <a:ext uri="{FF2B5EF4-FFF2-40B4-BE49-F238E27FC236}">
                <a16:creationId xmlns="" xmlns:a16="http://schemas.microsoft.com/office/drawing/2014/main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7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0" y="1581912"/>
            <a:ext cx="12192000" cy="5276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cxnSp>
        <p:nvCxnSpPr>
          <p:cNvPr id="7" name="Conector de Seta em Linha Reta 6">
            <a:extLst>
              <a:ext uri="{FF2B5EF4-FFF2-40B4-BE49-F238E27FC236}">
                <a16:creationId xmlns="" xmlns:a16="http://schemas.microsoft.com/office/drawing/2014/main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em Linha Reta 16">
            <a:extLst>
              <a:ext uri="{FF2B5EF4-FFF2-40B4-BE49-F238E27FC236}">
                <a16:creationId xmlns="" xmlns:a16="http://schemas.microsoft.com/office/drawing/2014/main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2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0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1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1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3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3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4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4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5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5" name="Espaço Reservado para Imagem 11" descr="Quadrante de logotipos de concorrentes">
            <a:extLst>
              <a:ext uri="{FF2B5EF4-FFF2-40B4-BE49-F238E27FC236}">
                <a16:creationId xmlns="" xmlns:a16="http://schemas.microsoft.com/office/drawing/2014/main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Concorrente 6</a:t>
            </a:r>
          </a:p>
          <a:p>
            <a:pPr rtl="0"/>
            <a:r>
              <a:rPr lang="pt-BR" noProof="0" dirty="0"/>
              <a:t>Logotipo</a:t>
            </a:r>
          </a:p>
        </p:txBody>
      </p:sp>
      <p:sp>
        <p:nvSpPr>
          <p:cNvPr id="26" name="Espaço Reservado para Texto 7">
            <a:extLst>
              <a:ext uri="{FF2B5EF4-FFF2-40B4-BE49-F238E27FC236}">
                <a16:creationId xmlns="" xmlns:a16="http://schemas.microsoft.com/office/drawing/2014/main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 rtlCol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caro</a:t>
            </a:r>
          </a:p>
        </p:txBody>
      </p:sp>
      <p:sp>
        <p:nvSpPr>
          <p:cNvPr id="31" name="Espaço Reservado para Texto 7">
            <a:extLst>
              <a:ext uri="{FF2B5EF4-FFF2-40B4-BE49-F238E27FC236}">
                <a16:creationId xmlns="" xmlns:a16="http://schemas.microsoft.com/office/drawing/2014/main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caro</a:t>
            </a:r>
          </a:p>
        </p:txBody>
      </p:sp>
      <p:sp>
        <p:nvSpPr>
          <p:cNvPr id="33" name="Espaço Reservado para Texto 7">
            <a:extLst>
              <a:ext uri="{FF2B5EF4-FFF2-40B4-BE49-F238E27FC236}">
                <a16:creationId xmlns="" xmlns:a16="http://schemas.microsoft.com/office/drawing/2014/main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Menos conveniente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="" xmlns:a16="http://schemas.microsoft.com/office/drawing/2014/main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pt-BR" noProof="0" dirty="0"/>
              <a:t>Mais conveniente</a:t>
            </a:r>
          </a:p>
        </p:txBody>
      </p:sp>
      <p:sp>
        <p:nvSpPr>
          <p:cNvPr id="35" name="Espaço Reservado para Imagem 13">
            <a:extLst>
              <a:ext uri="{FF2B5EF4-FFF2-40B4-BE49-F238E27FC236}">
                <a16:creationId xmlns="" xmlns:a16="http://schemas.microsoft.com/office/drawing/2014/main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Três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3703320"/>
            <a:ext cx="3528000" cy="31546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=""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2739982"/>
            <a:ext cx="3432374" cy="8454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="" xmlns:a16="http://schemas.microsoft.com/office/drawing/2014/main" id="{E250C9FB-EE54-4D19-932C-4EF9C7CC93B4}"/>
              </a:ext>
            </a:extLst>
          </p:cNvPr>
          <p:cNvSpPr/>
          <p:nvPr userDrawn="1"/>
        </p:nvSpPr>
        <p:spPr>
          <a:xfrm>
            <a:off x="4368003" y="2944943"/>
            <a:ext cx="3510000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5F78EA48-44FB-466C-808A-654F878A2BE5}"/>
              </a:ext>
            </a:extLst>
          </p:cNvPr>
          <p:cNvSpPr/>
          <p:nvPr userDrawn="1"/>
        </p:nvSpPr>
        <p:spPr>
          <a:xfrm>
            <a:off x="7859550" y="914400"/>
            <a:ext cx="3492000" cy="4197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Texto 2">
            <a:extLst>
              <a:ext uri="{FF2B5EF4-FFF2-40B4-BE49-F238E27FC236}">
                <a16:creationId xmlns="" xmlns:a16="http://schemas.microsoft.com/office/drawing/2014/main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="" xmlns:a16="http://schemas.microsoft.com/office/drawing/2014/main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31" name="Espaço Reservado para Texto 2">
            <a:extLst>
              <a:ext uri="{FF2B5EF4-FFF2-40B4-BE49-F238E27FC236}">
                <a16:creationId xmlns="" xmlns:a16="http://schemas.microsoft.com/office/drawing/2014/main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seção 1</a:t>
            </a:r>
          </a:p>
        </p:txBody>
      </p:sp>
      <p:sp>
        <p:nvSpPr>
          <p:cNvPr id="27" name="Retângulo 30" descr="Forma de retângulo">
            <a:extLst>
              <a:ext uri="{FF2B5EF4-FFF2-40B4-BE49-F238E27FC236}">
                <a16:creationId xmlns="" xmlns:a16="http://schemas.microsoft.com/office/drawing/2014/main" id="{3FD4F881-8EF1-46B0-A01F-F145F6EA85C6}"/>
              </a:ext>
            </a:extLst>
          </p:cNvPr>
          <p:cNvSpPr/>
          <p:nvPr userDrawn="1"/>
        </p:nvSpPr>
        <p:spPr>
          <a:xfrm>
            <a:off x="0" y="2395688"/>
            <a:ext cx="727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="" xmlns:a16="http://schemas.microsoft.com/office/drawing/2014/main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="" xmlns:a16="http://schemas.microsoft.com/office/drawing/2014/main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22" name="Espaço Reservado para Conteúdo 12">
            <a:extLst>
              <a:ext uri="{FF2B5EF4-FFF2-40B4-BE49-F238E27FC236}">
                <a16:creationId xmlns="" xmlns:a16="http://schemas.microsoft.com/office/drawing/2014/main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</p:txBody>
      </p:sp>
      <p:sp>
        <p:nvSpPr>
          <p:cNvPr id="14" name="Retângulo 17" descr="Forma de retângulo">
            <a:extLst>
              <a:ext uri="{FF2B5EF4-FFF2-40B4-BE49-F238E27FC236}">
                <a16:creationId xmlns="" xmlns:a16="http://schemas.microsoft.com/office/drawing/2014/main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27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27" name="Espaço Reservado para Texto 11">
            <a:extLst>
              <a:ext uri="{FF2B5EF4-FFF2-40B4-BE49-F238E27FC236}">
                <a16:creationId xmlns="" xmlns:a16="http://schemas.microsoft.com/office/drawing/2014/main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8" name="Espaço Reservado para Texto 7">
            <a:extLst>
              <a:ext uri="{FF2B5EF4-FFF2-40B4-BE49-F238E27FC236}">
                <a16:creationId xmlns="" xmlns:a16="http://schemas.microsoft.com/office/drawing/2014/main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="" xmlns:a16="http://schemas.microsoft.com/office/drawing/2014/main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2" name="Espaço Reservado para Texto 2">
            <a:extLst>
              <a:ext uri="{FF2B5EF4-FFF2-40B4-BE49-F238E27FC236}">
                <a16:creationId xmlns="" xmlns:a16="http://schemas.microsoft.com/office/drawing/2014/main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36" name="Espaço Reservado para Texto 11">
            <a:extLst>
              <a:ext uri="{FF2B5EF4-FFF2-40B4-BE49-F238E27FC236}">
                <a16:creationId xmlns="" xmlns:a16="http://schemas.microsoft.com/office/drawing/2014/main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="" xmlns:a16="http://schemas.microsoft.com/office/drawing/2014/main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38" name="Espaço Reservado para Texto 2">
            <a:extLst>
              <a:ext uri="{FF2B5EF4-FFF2-40B4-BE49-F238E27FC236}">
                <a16:creationId xmlns="" xmlns:a16="http://schemas.microsoft.com/office/drawing/2014/main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="" xmlns:a16="http://schemas.microsoft.com/office/drawing/2014/main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0" name="Espaço Reservado para Texto 11">
            <a:extLst>
              <a:ext uri="{FF2B5EF4-FFF2-40B4-BE49-F238E27FC236}">
                <a16:creationId xmlns="" xmlns:a16="http://schemas.microsoft.com/office/drawing/2014/main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1" name="Espaço Reservado para Texto 7">
            <a:extLst>
              <a:ext uri="{FF2B5EF4-FFF2-40B4-BE49-F238E27FC236}">
                <a16:creationId xmlns="" xmlns:a16="http://schemas.microsoft.com/office/drawing/2014/main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="" xmlns:a16="http://schemas.microsoft.com/office/drawing/2014/main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="" xmlns:a16="http://schemas.microsoft.com/office/drawing/2014/main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4" name="Espaço Reservado para Texto 11">
            <a:extLst>
              <a:ext uri="{FF2B5EF4-FFF2-40B4-BE49-F238E27FC236}">
                <a16:creationId xmlns="" xmlns:a16="http://schemas.microsoft.com/office/drawing/2014/main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5" name="Espaço Reservado para Texto 7">
            <a:extLst>
              <a:ext uri="{FF2B5EF4-FFF2-40B4-BE49-F238E27FC236}">
                <a16:creationId xmlns="" xmlns:a16="http://schemas.microsoft.com/office/drawing/2014/main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46" name="Espaço Reservado para Texto 2">
            <a:extLst>
              <a:ext uri="{FF2B5EF4-FFF2-40B4-BE49-F238E27FC236}">
                <a16:creationId xmlns="" xmlns:a16="http://schemas.microsoft.com/office/drawing/2014/main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47" name="Espaço Reservado para Texto 2">
            <a:extLst>
              <a:ext uri="{FF2B5EF4-FFF2-40B4-BE49-F238E27FC236}">
                <a16:creationId xmlns="" xmlns:a16="http://schemas.microsoft.com/office/drawing/2014/main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rtlCol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Editar texto</a:t>
            </a:r>
          </a:p>
        </p:txBody>
      </p:sp>
      <p:sp>
        <p:nvSpPr>
          <p:cNvPr id="48" name="Espaço Reservado para Texto 11">
            <a:extLst>
              <a:ext uri="{FF2B5EF4-FFF2-40B4-BE49-F238E27FC236}">
                <a16:creationId xmlns="" xmlns:a16="http://schemas.microsoft.com/office/drawing/2014/main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 rtlCol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9" name="Espaço Reservado para Texto 7">
            <a:extLst>
              <a:ext uri="{FF2B5EF4-FFF2-40B4-BE49-F238E27FC236}">
                <a16:creationId xmlns="" xmlns:a16="http://schemas.microsoft.com/office/drawing/2014/main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rtlCol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20AA</a:t>
            </a:r>
          </a:p>
        </p:txBody>
      </p:sp>
      <p:sp>
        <p:nvSpPr>
          <p:cNvPr id="50" name="Espaço Reservado para Texto 2">
            <a:extLst>
              <a:ext uri="{FF2B5EF4-FFF2-40B4-BE49-F238E27FC236}">
                <a16:creationId xmlns="" xmlns:a16="http://schemas.microsoft.com/office/drawing/2014/main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Mês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1" name="Retângulo 50">
            <a:extLst>
              <a:ext uri="{FF2B5EF4-FFF2-40B4-BE49-F238E27FC236}">
                <a16:creationId xmlns="" xmlns:a16="http://schemas.microsoft.com/office/drawing/2014/main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2" name="Retângulo 51">
            <a:extLst>
              <a:ext uri="{FF2B5EF4-FFF2-40B4-BE49-F238E27FC236}">
                <a16:creationId xmlns="" xmlns:a16="http://schemas.microsoft.com/office/drawing/2014/main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3" name="Retângulo 52">
            <a:extLst>
              <a:ext uri="{FF2B5EF4-FFF2-40B4-BE49-F238E27FC236}">
                <a16:creationId xmlns="" xmlns:a16="http://schemas.microsoft.com/office/drawing/2014/main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4" name="Retângulo 53">
            <a:extLst>
              <a:ext uri="{FF2B5EF4-FFF2-40B4-BE49-F238E27FC236}">
                <a16:creationId xmlns="" xmlns:a16="http://schemas.microsoft.com/office/drawing/2014/main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=""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5" name="Retângulo 27" descr="Forma de retângulo">
            <a:extLst>
              <a:ext uri="{FF2B5EF4-FFF2-40B4-BE49-F238E27FC236}">
                <a16:creationId xmlns="" xmlns:a16="http://schemas.microsoft.com/office/drawing/2014/main" id="{DE069B8B-CA4A-46A5-901F-F2C7F60C0C24}"/>
              </a:ext>
            </a:extLst>
          </p:cNvPr>
          <p:cNvSpPr/>
          <p:nvPr userDrawn="1"/>
        </p:nvSpPr>
        <p:spPr>
          <a:xfrm>
            <a:off x="-2" y="1525500"/>
            <a:ext cx="811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abela 6">
            <a:extLst>
              <a:ext uri="{FF2B5EF4-FFF2-40B4-BE49-F238E27FC236}">
                <a16:creationId xmlns="" xmlns:a16="http://schemas.microsoft.com/office/drawing/2014/main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tabela</a:t>
            </a:r>
            <a:endParaRPr lang="pt-BR" noProof="0" dirty="0"/>
          </a:p>
        </p:txBody>
      </p:sp>
      <p:sp>
        <p:nvSpPr>
          <p:cNvPr id="10" name="Retângulo 8" descr="Forma de retângulo">
            <a:extLst>
              <a:ext uri="{FF2B5EF4-FFF2-40B4-BE49-F238E27FC236}">
                <a16:creationId xmlns="" xmlns:a16="http://schemas.microsoft.com/office/drawing/2014/main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25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Imagem 7">
            <a:extLst>
              <a:ext uri="{FF2B5EF4-FFF2-40B4-BE49-F238E27FC236}">
                <a16:creationId xmlns="" xmlns:a16="http://schemas.microsoft.com/office/drawing/2014/main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="" xmlns:a16="http://schemas.microsoft.com/office/drawing/2014/main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Espaço Reservado para Texto 17">
            <a:extLst>
              <a:ext uri="{FF2B5EF4-FFF2-40B4-BE49-F238E27FC236}">
                <a16:creationId xmlns="" xmlns:a16="http://schemas.microsoft.com/office/drawing/2014/main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19" name="Espaço Reservado para Texto 17">
            <a:extLst>
              <a:ext uri="{FF2B5EF4-FFF2-40B4-BE49-F238E27FC236}">
                <a16:creationId xmlns="" xmlns:a16="http://schemas.microsoft.com/office/drawing/2014/main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0" name="Espaço Reservado para Texto 17">
            <a:extLst>
              <a:ext uri="{FF2B5EF4-FFF2-40B4-BE49-F238E27FC236}">
                <a16:creationId xmlns="" xmlns:a16="http://schemas.microsoft.com/office/drawing/2014/main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Texto 17">
            <a:extLst>
              <a:ext uri="{FF2B5EF4-FFF2-40B4-BE49-F238E27FC236}">
                <a16:creationId xmlns="" xmlns:a16="http://schemas.microsoft.com/office/drawing/2014/main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5" name="Espaço Reservado para Texto 17">
            <a:extLst>
              <a:ext uri="{FF2B5EF4-FFF2-40B4-BE49-F238E27FC236}">
                <a16:creationId xmlns="" xmlns:a16="http://schemas.microsoft.com/office/drawing/2014/main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6" name="Espaço Reservado para Texto 17">
            <a:extLst>
              <a:ext uri="{FF2B5EF4-FFF2-40B4-BE49-F238E27FC236}">
                <a16:creationId xmlns=""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17">
            <a:extLst>
              <a:ext uri="{FF2B5EF4-FFF2-40B4-BE49-F238E27FC236}">
                <a16:creationId xmlns="" xmlns:a16="http://schemas.microsoft.com/office/drawing/2014/main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Pessoa 1</a:t>
            </a:r>
            <a:br>
              <a:rPr lang="pt-BR" noProof="0" dirty="0"/>
            </a:br>
            <a:r>
              <a:rPr lang="pt-BR" noProof="0" dirty="0"/>
              <a:t>Nome</a:t>
            </a:r>
          </a:p>
        </p:txBody>
      </p:sp>
      <p:sp>
        <p:nvSpPr>
          <p:cNvPr id="28" name="Espaço Reservado para Texto 17">
            <a:extLst>
              <a:ext uri="{FF2B5EF4-FFF2-40B4-BE49-F238E27FC236}">
                <a16:creationId xmlns="" xmlns:a16="http://schemas.microsoft.com/office/drawing/2014/main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=""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 rtlCol="0"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30" name="Retângulo 13" descr="Forma de retângulo">
            <a:extLst>
              <a:ext uri="{FF2B5EF4-FFF2-40B4-BE49-F238E27FC236}">
                <a16:creationId xmlns="" xmlns:a16="http://schemas.microsoft.com/office/drawing/2014/main" id="{4FBD15D4-B1D1-4D03-9259-CE4D7AA955DF}"/>
              </a:ext>
            </a:extLst>
          </p:cNvPr>
          <p:cNvSpPr/>
          <p:nvPr userDrawn="1"/>
        </p:nvSpPr>
        <p:spPr>
          <a:xfrm>
            <a:off x="-1" y="4461207"/>
            <a:ext cx="26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a 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rtlCol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5" name="Espaço Reservado para Texto 2">
            <a:extLst>
              <a:ext uri="{FF2B5EF4-FFF2-40B4-BE49-F238E27FC236}">
                <a16:creationId xmlns=""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="" xmlns:a16="http://schemas.microsoft.com/office/drawing/2014/main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Retângulo 55">
            <a:extLst>
              <a:ext uri="{FF2B5EF4-FFF2-40B4-BE49-F238E27FC236}">
                <a16:creationId xmlns="" xmlns:a16="http://schemas.microsoft.com/office/drawing/2014/main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="" xmlns:a16="http://schemas.microsoft.com/office/drawing/2014/main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="" xmlns:a16="http://schemas.microsoft.com/office/drawing/2014/main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="" xmlns:a16="http://schemas.microsoft.com/office/drawing/2014/main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2" name="Retângulo 61">
            <a:extLst>
              <a:ext uri="{FF2B5EF4-FFF2-40B4-BE49-F238E27FC236}">
                <a16:creationId xmlns="" xmlns:a16="http://schemas.microsoft.com/office/drawing/2014/main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="" xmlns:a16="http://schemas.microsoft.com/office/drawing/2014/main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="" xmlns:a16="http://schemas.microsoft.com/office/drawing/2014/main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Imagem 7">
            <a:extLst>
              <a:ext uri="{FF2B5EF4-FFF2-40B4-BE49-F238E27FC236}">
                <a16:creationId xmlns="" xmlns:a16="http://schemas.microsoft.com/office/drawing/2014/main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6" name="Retângulo 65">
            <a:extLst>
              <a:ext uri="{FF2B5EF4-FFF2-40B4-BE49-F238E27FC236}">
                <a16:creationId xmlns="" xmlns:a16="http://schemas.microsoft.com/office/drawing/2014/main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7">
            <a:extLst>
              <a:ext uri="{FF2B5EF4-FFF2-40B4-BE49-F238E27FC236}">
                <a16:creationId xmlns="" xmlns:a16="http://schemas.microsoft.com/office/drawing/2014/main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8" name="Espaço Reservado para Texto 17">
            <a:extLst>
              <a:ext uri="{FF2B5EF4-FFF2-40B4-BE49-F238E27FC236}">
                <a16:creationId xmlns="" xmlns:a16="http://schemas.microsoft.com/office/drawing/2014/main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9" name="Espaço Reservado para Imagem 7">
            <a:extLst>
              <a:ext uri="{FF2B5EF4-FFF2-40B4-BE49-F238E27FC236}">
                <a16:creationId xmlns="" xmlns:a16="http://schemas.microsoft.com/office/drawing/2014/main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0" name="Retângulo 69">
            <a:extLst>
              <a:ext uri="{FF2B5EF4-FFF2-40B4-BE49-F238E27FC236}">
                <a16:creationId xmlns="" xmlns:a16="http://schemas.microsoft.com/office/drawing/2014/main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1" name="Espaço Reservado para Texto 17">
            <a:extLst>
              <a:ext uri="{FF2B5EF4-FFF2-40B4-BE49-F238E27FC236}">
                <a16:creationId xmlns="" xmlns:a16="http://schemas.microsoft.com/office/drawing/2014/main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4</a:t>
            </a:r>
          </a:p>
        </p:txBody>
      </p:sp>
      <p:sp>
        <p:nvSpPr>
          <p:cNvPr id="72" name="Espaço Reservado para Texto 17">
            <a:extLst>
              <a:ext uri="{FF2B5EF4-FFF2-40B4-BE49-F238E27FC236}">
                <a16:creationId xmlns="" xmlns:a16="http://schemas.microsoft.com/office/drawing/2014/main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3" name="Espaço Reservado para Imagem 7">
            <a:extLst>
              <a:ext uri="{FF2B5EF4-FFF2-40B4-BE49-F238E27FC236}">
                <a16:creationId xmlns="" xmlns:a16="http://schemas.microsoft.com/office/drawing/2014/main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4" name="Retângulo 73">
            <a:extLst>
              <a:ext uri="{FF2B5EF4-FFF2-40B4-BE49-F238E27FC236}">
                <a16:creationId xmlns="" xmlns:a16="http://schemas.microsoft.com/office/drawing/2014/main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5" name="Espaço Reservado para Texto 17">
            <a:extLst>
              <a:ext uri="{FF2B5EF4-FFF2-40B4-BE49-F238E27FC236}">
                <a16:creationId xmlns="" xmlns:a16="http://schemas.microsoft.com/office/drawing/2014/main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6</a:t>
            </a:r>
          </a:p>
        </p:txBody>
      </p:sp>
      <p:sp>
        <p:nvSpPr>
          <p:cNvPr id="76" name="Espaço Reservado para Texto 17">
            <a:extLst>
              <a:ext uri="{FF2B5EF4-FFF2-40B4-BE49-F238E27FC236}">
                <a16:creationId xmlns="" xmlns:a16="http://schemas.microsoft.com/office/drawing/2014/main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77" name="Espaço Reservado para Imagem 7">
            <a:extLst>
              <a:ext uri="{FF2B5EF4-FFF2-40B4-BE49-F238E27FC236}">
                <a16:creationId xmlns="" xmlns:a16="http://schemas.microsoft.com/office/drawing/2014/main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8" name="Retângulo 77">
            <a:extLst>
              <a:ext uri="{FF2B5EF4-FFF2-40B4-BE49-F238E27FC236}">
                <a16:creationId xmlns="" xmlns:a16="http://schemas.microsoft.com/office/drawing/2014/main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9" name="Espaço Reservado para Texto 17">
            <a:extLst>
              <a:ext uri="{FF2B5EF4-FFF2-40B4-BE49-F238E27FC236}">
                <a16:creationId xmlns="" xmlns:a16="http://schemas.microsoft.com/office/drawing/2014/main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5</a:t>
            </a:r>
          </a:p>
        </p:txBody>
      </p:sp>
      <p:sp>
        <p:nvSpPr>
          <p:cNvPr id="80" name="Espaço Reservado para Texto 17">
            <a:extLst>
              <a:ext uri="{FF2B5EF4-FFF2-40B4-BE49-F238E27FC236}">
                <a16:creationId xmlns="" xmlns:a16="http://schemas.microsoft.com/office/drawing/2014/main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33" name="Retângulo 63" descr="Forma de retângulo">
            <a:extLst>
              <a:ext uri="{FF2B5EF4-FFF2-40B4-BE49-F238E27FC236}">
                <a16:creationId xmlns="" xmlns:a16="http://schemas.microsoft.com/office/drawing/2014/main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7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="" xmlns:a16="http://schemas.microsoft.com/office/drawing/2014/main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solidFill>
            <a:schemeClr val="tx1"/>
          </a:solidFill>
        </p:spPr>
        <p:txBody>
          <a:bodyPr lIns="432000" tIns="144000" rIns="144000" bIns="144000" rtlCol="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="" xmlns:a16="http://schemas.microsoft.com/office/drawing/2014/main" id="{ABA6C74E-3778-471F-9477-D823F7D6A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=""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Gráfico de Pizz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=""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7" name="Espaço Reservado para Gráfico 6">
            <a:extLst>
              <a:ext uri="{FF2B5EF4-FFF2-40B4-BE49-F238E27FC236}">
                <a16:creationId xmlns="" xmlns:a16="http://schemas.microsoft.com/office/drawing/2014/main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gráfico</a:t>
            </a:r>
            <a:endParaRPr lang="pt-BR" noProof="0" dirty="0"/>
          </a:p>
        </p:txBody>
      </p:sp>
      <p:sp>
        <p:nvSpPr>
          <p:cNvPr id="27" name="Espaço Reservado para Texto 2">
            <a:extLst>
              <a:ext uri="{FF2B5EF4-FFF2-40B4-BE49-F238E27FC236}">
                <a16:creationId xmlns="" xmlns:a16="http://schemas.microsoft.com/office/drawing/2014/main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0" name="Espaço Reservado para Texto 2">
            <a:extLst>
              <a:ext uri="{FF2B5EF4-FFF2-40B4-BE49-F238E27FC236}">
                <a16:creationId xmlns="" xmlns:a16="http://schemas.microsoft.com/office/drawing/2014/main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="" xmlns:a16="http://schemas.microsoft.com/office/drawing/2014/main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4" name="Espaço Reservado para Texto 2">
            <a:extLst>
              <a:ext uri="{FF2B5EF4-FFF2-40B4-BE49-F238E27FC236}">
                <a16:creationId xmlns="" xmlns:a16="http://schemas.microsoft.com/office/drawing/2014/main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6" name="Espaço Reservado para Texto 2">
            <a:extLst>
              <a:ext uri="{FF2B5EF4-FFF2-40B4-BE49-F238E27FC236}">
                <a16:creationId xmlns="" xmlns:a16="http://schemas.microsoft.com/office/drawing/2014/main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37" name="Espaço Reservado para Texto 2">
            <a:extLst>
              <a:ext uri="{FF2B5EF4-FFF2-40B4-BE49-F238E27FC236}">
                <a16:creationId xmlns="" xmlns:a16="http://schemas.microsoft.com/office/drawing/2014/main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39" name="Espaço Reservado para Texto 2">
            <a:extLst>
              <a:ext uri="{FF2B5EF4-FFF2-40B4-BE49-F238E27FC236}">
                <a16:creationId xmlns="" xmlns:a16="http://schemas.microsoft.com/office/drawing/2014/main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0" name="Espaço Reservado para Texto 2">
            <a:extLst>
              <a:ext uri="{FF2B5EF4-FFF2-40B4-BE49-F238E27FC236}">
                <a16:creationId xmlns="" xmlns:a16="http://schemas.microsoft.com/office/drawing/2014/main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42" name="Espaço Reservado para Texto 2">
            <a:extLst>
              <a:ext uri="{FF2B5EF4-FFF2-40B4-BE49-F238E27FC236}">
                <a16:creationId xmlns="" xmlns:a16="http://schemas.microsoft.com/office/drawing/2014/main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R$ 1.500.000</a:t>
            </a:r>
          </a:p>
        </p:txBody>
      </p:sp>
      <p:sp>
        <p:nvSpPr>
          <p:cNvPr id="43" name="Espaço Reservado para Texto 2">
            <a:extLst>
              <a:ext uri="{FF2B5EF4-FFF2-40B4-BE49-F238E27FC236}">
                <a16:creationId xmlns="" xmlns:a16="http://schemas.microsoft.com/office/drawing/2014/main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Descrição da categoria</a:t>
            </a:r>
          </a:p>
        </p:txBody>
      </p:sp>
      <p:sp>
        <p:nvSpPr>
          <p:cNvPr id="28" name="Retângulo 25" descr="Forma de retângulo">
            <a:extLst>
              <a:ext uri="{FF2B5EF4-FFF2-40B4-BE49-F238E27FC236}">
                <a16:creationId xmlns="" xmlns:a16="http://schemas.microsoft.com/office/drawing/2014/main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484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rtlCol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=""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=""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9" descr="Forma de retângulo">
            <a:extLst>
              <a:ext uri="{FF2B5EF4-FFF2-40B4-BE49-F238E27FC236}">
                <a16:creationId xmlns="" xmlns:a16="http://schemas.microsoft.com/office/drawing/2014/main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28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9E029D3-A2D2-4959-AD45-2926DF4C67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9A919AF-E573-4B3C-8E98-F501EABA1B1B}"/>
              </a:ext>
            </a:extLst>
          </p:cNvPr>
          <p:cNvSpPr/>
          <p:nvPr userDrawn="1"/>
        </p:nvSpPr>
        <p:spPr>
          <a:xfrm>
            <a:off x="4108011" y="765175"/>
            <a:ext cx="3990525" cy="1756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0" name="Retângulo 18" descr="Forma de retângulo">
            <a:extLst>
              <a:ext uri="{FF2B5EF4-FFF2-40B4-BE49-F238E27FC236}">
                <a16:creationId xmlns="" xmlns:a16="http://schemas.microsoft.com/office/drawing/2014/main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521329"/>
            <a:ext cx="4005072" cy="2740961"/>
          </a:xfrm>
          <a:solidFill>
            <a:schemeClr val="tx1"/>
          </a:solidFill>
        </p:spPr>
        <p:txBody>
          <a:bodyPr tIns="72000" rIns="72000" bIns="792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MUITO</a:t>
            </a:r>
            <a:br>
              <a:rPr lang="pt-BR" noProof="0" dirty="0"/>
            </a:br>
            <a:r>
              <a:rPr lang="pt-BR" noProof="0" dirty="0"/>
              <a:t>OBRIGADO!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="" xmlns:a16="http://schemas.microsoft.com/office/drawing/2014/main" id="{2E46EE0C-8420-4BA8-9E2D-0780DB1E65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0140" y="1338610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 rtlCol="0"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August </a:t>
            </a:r>
            <a:r>
              <a:rPr lang="pt-BR" noProof="0" dirty="0" err="1"/>
              <a:t>Bergqvist</a:t>
            </a:r>
            <a:endParaRPr lang="pt-BR" noProof="0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="" xmlns:a16="http://schemas.microsoft.com/office/drawing/2014/main" id="{67AD3B8E-A11F-4EAE-94E5-5A918EEFB7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557" y="5378325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Telefone:</a:t>
            </a:r>
          </a:p>
        </p:txBody>
      </p:sp>
      <p:sp>
        <p:nvSpPr>
          <p:cNvPr id="15" name="Espaço Reservado para Texto 16">
            <a:extLst>
              <a:ext uri="{FF2B5EF4-FFF2-40B4-BE49-F238E27FC236}">
                <a16:creationId xmlns="" xmlns:a16="http://schemas.microsoft.com/office/drawing/2014/main" id="{4C7CDA87-1949-494C-94DB-E500247384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8557" y="5658102"/>
            <a:ext cx="2858011" cy="28010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678-555-0177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=""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 err="1"/>
              <a:t>Email</a:t>
            </a:r>
            <a:r>
              <a:rPr lang="pt-BR" noProof="0" dirty="0"/>
              <a:t>:</a:t>
            </a:r>
          </a:p>
        </p:txBody>
      </p:sp>
      <p:sp>
        <p:nvSpPr>
          <p:cNvPr id="17" name="Espaço Reservado para Texto 16">
            <a:extLst>
              <a:ext uri="{FF2B5EF4-FFF2-40B4-BE49-F238E27FC236}">
                <a16:creationId xmlns=""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bergqvist@vanarsdelltd.com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="" xmlns:a16="http://schemas.microsoft.com/office/drawing/2014/main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rtlCol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 rtl="0"/>
            <a:r>
              <a:rPr lang="pt-BR" noProof="0" dirty="0"/>
              <a:t>Site:</a:t>
            </a:r>
          </a:p>
        </p:txBody>
      </p:sp>
      <p:sp>
        <p:nvSpPr>
          <p:cNvPr id="19" name="Espaço Reservado para Texto 16">
            <a:extLst>
              <a:ext uri="{FF2B5EF4-FFF2-40B4-BE49-F238E27FC236}">
                <a16:creationId xmlns="" xmlns:a16="http://schemas.microsoft.com/office/drawing/2014/main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www.vanasdelltd.com</a:t>
            </a:r>
          </a:p>
        </p:txBody>
      </p:sp>
      <p:sp>
        <p:nvSpPr>
          <p:cNvPr id="21" name="Retângulo 12" descr="Forma de retângulo">
            <a:extLst>
              <a:ext uri="{FF2B5EF4-FFF2-40B4-BE49-F238E27FC236}">
                <a16:creationId xmlns="" xmlns:a16="http://schemas.microsoft.com/office/drawing/2014/main" id="{F63A6226-0829-4BFB-805E-8B463D763BD0}"/>
              </a:ext>
            </a:extLst>
          </p:cNvPr>
          <p:cNvSpPr/>
          <p:nvPr userDrawn="1"/>
        </p:nvSpPr>
        <p:spPr>
          <a:xfrm>
            <a:off x="5027194" y="2320161"/>
            <a:ext cx="7164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o Apê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9" name="Retângulo 8" descr="Forma de retângulo">
            <a:extLst>
              <a:ext uri="{FF2B5EF4-FFF2-40B4-BE49-F238E27FC236}">
                <a16:creationId xmlns="" xmlns:a16="http://schemas.microsoft.com/office/drawing/2014/main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Comentá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rtlCol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5" name="Espaço Reservado para Imagem 7">
            <a:extLst>
              <a:ext uri="{FF2B5EF4-FFF2-40B4-BE49-F238E27FC236}">
                <a16:creationId xmlns="" xmlns:a16="http://schemas.microsoft.com/office/drawing/2014/main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6" name="Espaço Reservado para Texto 17">
            <a:extLst>
              <a:ext uri="{FF2B5EF4-FFF2-40B4-BE49-F238E27FC236}">
                <a16:creationId xmlns="" xmlns:a16="http://schemas.microsoft.com/office/drawing/2014/main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1</a:t>
            </a:r>
          </a:p>
        </p:txBody>
      </p:sp>
      <p:sp>
        <p:nvSpPr>
          <p:cNvPr id="57" name="Espaço Reservado para Texto 17">
            <a:extLst>
              <a:ext uri="{FF2B5EF4-FFF2-40B4-BE49-F238E27FC236}">
                <a16:creationId xmlns="" xmlns:a16="http://schemas.microsoft.com/office/drawing/2014/main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58" name="Espaço Reservado para Imagem 7">
            <a:extLst>
              <a:ext uri="{FF2B5EF4-FFF2-40B4-BE49-F238E27FC236}">
                <a16:creationId xmlns="" xmlns:a16="http://schemas.microsoft.com/office/drawing/2014/main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59" name="Espaço Reservado para Texto 17">
            <a:extLst>
              <a:ext uri="{FF2B5EF4-FFF2-40B4-BE49-F238E27FC236}">
                <a16:creationId xmlns="" xmlns:a16="http://schemas.microsoft.com/office/drawing/2014/main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3</a:t>
            </a:r>
          </a:p>
        </p:txBody>
      </p:sp>
      <p:sp>
        <p:nvSpPr>
          <p:cNvPr id="60" name="Espaço Reservado para Texto 17">
            <a:extLst>
              <a:ext uri="{FF2B5EF4-FFF2-40B4-BE49-F238E27FC236}">
                <a16:creationId xmlns="" xmlns:a16="http://schemas.microsoft.com/office/drawing/2014/main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1" name="Espaço Reservado para Imagem 7">
            <a:extLst>
              <a:ext uri="{FF2B5EF4-FFF2-40B4-BE49-F238E27FC236}">
                <a16:creationId xmlns="" xmlns:a16="http://schemas.microsoft.com/office/drawing/2014/main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3" name="Espaço Reservado para Texto 17">
            <a:extLst>
              <a:ext uri="{FF2B5EF4-FFF2-40B4-BE49-F238E27FC236}">
                <a16:creationId xmlns="" xmlns:a16="http://schemas.microsoft.com/office/drawing/2014/main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Nome da Pessoa 2</a:t>
            </a:r>
          </a:p>
        </p:txBody>
      </p:sp>
      <p:sp>
        <p:nvSpPr>
          <p:cNvPr id="64" name="Espaço Reservado para Texto 17">
            <a:extLst>
              <a:ext uri="{FF2B5EF4-FFF2-40B4-BE49-F238E27FC236}">
                <a16:creationId xmlns="" xmlns:a16="http://schemas.microsoft.com/office/drawing/2014/main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dirty="0"/>
              <a:t>Título do Membro da Equipe</a:t>
            </a:r>
          </a:p>
        </p:txBody>
      </p:sp>
      <p:sp>
        <p:nvSpPr>
          <p:cNvPr id="65" name="Espaço Reservado para Texto 8">
            <a:extLst>
              <a:ext uri="{FF2B5EF4-FFF2-40B4-BE49-F238E27FC236}">
                <a16:creationId xmlns="" xmlns:a16="http://schemas.microsoft.com/office/drawing/2014/main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="" xmlns:a16="http://schemas.microsoft.com/office/drawing/2014/main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7" name="Espaço Reservado para Texto 11">
            <a:extLst>
              <a:ext uri="{FF2B5EF4-FFF2-40B4-BE49-F238E27FC236}">
                <a16:creationId xmlns="" xmlns:a16="http://schemas.microsoft.com/office/drawing/2014/main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 rtlCol="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8" name="Espaço Reservado para Texto 8">
            <a:extLst>
              <a:ext uri="{FF2B5EF4-FFF2-40B4-BE49-F238E27FC236}">
                <a16:creationId xmlns="" xmlns:a16="http://schemas.microsoft.com/office/drawing/2014/main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 rtlCol="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Retângulo 18" descr="Forma de retângulo">
            <a:extLst>
              <a:ext uri="{FF2B5EF4-FFF2-40B4-BE49-F238E27FC236}">
                <a16:creationId xmlns="" xmlns:a16="http://schemas.microsoft.com/office/drawing/2014/main" id="{B791C558-0522-446C-B7FE-6CCCB2676E89}"/>
              </a:ext>
            </a:extLst>
          </p:cNvPr>
          <p:cNvSpPr/>
          <p:nvPr userDrawn="1"/>
        </p:nvSpPr>
        <p:spPr>
          <a:xfrm>
            <a:off x="4390248" y="1373103"/>
            <a:ext cx="781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de Estudo de Ca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17">
            <a:extLst>
              <a:ext uri="{FF2B5EF4-FFF2-40B4-BE49-F238E27FC236}">
                <a16:creationId xmlns=""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 rtlCol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17">
            <a:extLst>
              <a:ext uri="{FF2B5EF4-FFF2-40B4-BE49-F238E27FC236}">
                <a16:creationId xmlns=""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 rtlCol="0"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3" name="Retângulo 9" descr="Forma de retângulo">
            <a:extLst>
              <a:ext uri="{FF2B5EF4-FFF2-40B4-BE49-F238E27FC236}">
                <a16:creationId xmlns="" xmlns:a16="http://schemas.microsoft.com/office/drawing/2014/main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487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óvel e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="" xmlns:a16="http://schemas.microsoft.com/office/drawing/2014/main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899954E-D83C-4E03-A51E-E9EFC4CB52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Título 1">
            <a:extLst>
              <a:ext uri="{FF2B5EF4-FFF2-40B4-BE49-F238E27FC236}">
                <a16:creationId xmlns=""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rtlCol="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 O TÍTULO</a:t>
            </a:r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5" descr="Forma de retângulo">
            <a:extLst>
              <a:ext uri="{FF2B5EF4-FFF2-40B4-BE49-F238E27FC236}">
                <a16:creationId xmlns=""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Subtítulo 2">
            <a:extLst>
              <a:ext uri="{FF2B5EF4-FFF2-40B4-BE49-F238E27FC236}">
                <a16:creationId xmlns="" xmlns:a16="http://schemas.microsoft.com/office/drawing/2014/main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 rtl="0">
              <a:spcBef>
                <a:spcPts val="600"/>
              </a:spcBef>
            </a:pPr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E8D30891-044A-4B6F-9E44-2C5CD52CAE5A}"/>
              </a:ext>
            </a:extLst>
          </p:cNvPr>
          <p:cNvSpPr/>
          <p:nvPr userDrawn="1"/>
        </p:nvSpPr>
        <p:spPr>
          <a:xfrm>
            <a:off x="4117848" y="0"/>
            <a:ext cx="80741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6"/>
            <a:ext cx="5879592" cy="2136164"/>
          </a:xfrm>
          <a:solidFill>
            <a:schemeClr val="tx1"/>
          </a:solidFill>
        </p:spPr>
        <p:txBody>
          <a:bodyPr lIns="432000" tIns="1332000" rIns="288000" bIns="1188000" rtlCol="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="" xmlns:a16="http://schemas.microsoft.com/office/drawing/2014/main" id="{62F291F5-706F-4B04-9757-B8F1D883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8" name="Retângulo 6" descr="Forma de retângulo">
            <a:extLst>
              <a:ext uri="{FF2B5EF4-FFF2-40B4-BE49-F238E27FC236}">
                <a16:creationId xmlns=""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0" name="Retângulo 6" descr="Forma de retângulo">
            <a:extLst>
              <a:ext uri="{FF2B5EF4-FFF2-40B4-BE49-F238E27FC236}">
                <a16:creationId xmlns=""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5165559"/>
            <a:ext cx="5879592" cy="892341"/>
          </a:xfrm>
          <a:solidFill>
            <a:schemeClr val="tx1"/>
          </a:solidFill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rtl="0">
              <a:lnSpc>
                <a:spcPct val="85000"/>
              </a:lnSpc>
              <a:spcBef>
                <a:spcPts val="0"/>
              </a:spcBef>
            </a:pPr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="" xmlns:a16="http://schemas.microsoft.com/office/drawing/2014/main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219392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937409"/>
            <a:ext cx="4412151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58722" y="4669416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=""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=""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Retângulo 22" descr="Forma de retângulo">
            <a:extLst>
              <a:ext uri="{FF2B5EF4-FFF2-40B4-BE49-F238E27FC236}">
                <a16:creationId xmlns="" xmlns:a16="http://schemas.microsoft.com/office/drawing/2014/main" id="{7BAA7414-D7E1-4BB4-98C3-E169FD560880}"/>
              </a:ext>
            </a:extLst>
          </p:cNvPr>
          <p:cNvSpPr/>
          <p:nvPr userDrawn="1"/>
        </p:nvSpPr>
        <p:spPr>
          <a:xfrm>
            <a:off x="6102067" y="3654638"/>
            <a:ext cx="358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="" xmlns:a16="http://schemas.microsoft.com/office/drawing/2014/main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="" xmlns:a16="http://schemas.microsoft.com/office/drawing/2014/main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="" xmlns:a16="http://schemas.microsoft.com/office/drawing/2014/main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1" name="Espaço Reservado para Texto 4">
            <a:extLst>
              <a:ext uri="{FF2B5EF4-FFF2-40B4-BE49-F238E27FC236}">
                <a16:creationId xmlns="" xmlns:a16="http://schemas.microsoft.com/office/drawing/2014/main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2" name="Espaço reservado para conteúdo 5">
            <a:extLst>
              <a:ext uri="{FF2B5EF4-FFF2-40B4-BE49-F238E27FC236}">
                <a16:creationId xmlns="" xmlns:a16="http://schemas.microsoft.com/office/drawing/2014/main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="" xmlns:a16="http://schemas.microsoft.com/office/drawing/2014/main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Retângulo 17" descr="Forma de retângulo">
            <a:extLst>
              <a:ext uri="{FF2B5EF4-FFF2-40B4-BE49-F238E27FC236}">
                <a16:creationId xmlns="" xmlns:a16="http://schemas.microsoft.com/office/drawing/2014/main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=""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="" xmlns:a16="http://schemas.microsoft.com/office/drawing/2014/main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4" name="Retângulo 11" descr="Forma de retângulo">
            <a:extLst>
              <a:ext uri="{FF2B5EF4-FFF2-40B4-BE49-F238E27FC236}">
                <a16:creationId xmlns=""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=""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9" name="Espaço Reservado para Texto 3">
            <a:extLst>
              <a:ext uri="{FF2B5EF4-FFF2-40B4-BE49-F238E27FC236}">
                <a16:creationId xmlns=""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Espaço reservado para imagem 2">
            <a:extLst>
              <a:ext uri="{FF2B5EF4-FFF2-40B4-BE49-F238E27FC236}">
                <a16:creationId xmlns="" xmlns:a16="http://schemas.microsoft.com/office/drawing/2014/main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=""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3">
            <a:extLst>
              <a:ext uri="{FF2B5EF4-FFF2-40B4-BE49-F238E27FC236}">
                <a16:creationId xmlns=""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=""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4" name="Espaço Reservado para Imagem 12">
            <a:extLst>
              <a:ext uri="{FF2B5EF4-FFF2-40B4-BE49-F238E27FC236}">
                <a16:creationId xmlns=""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5" name="Espaço Reservado para Imagem 12">
            <a:extLst>
              <a:ext uri="{FF2B5EF4-FFF2-40B4-BE49-F238E27FC236}">
                <a16:creationId xmlns=""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6" name="Espaço Reservado para Texto 3">
            <a:extLst>
              <a:ext uri="{FF2B5EF4-FFF2-40B4-BE49-F238E27FC236}">
                <a16:creationId xmlns=""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27" name="Espaço Reservado para Texto 3">
            <a:extLst>
              <a:ext uri="{FF2B5EF4-FFF2-40B4-BE49-F238E27FC236}">
                <a16:creationId xmlns=""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28" name="Espaço Reservado para Imagem 12">
            <a:extLst>
              <a:ext uri="{FF2B5EF4-FFF2-40B4-BE49-F238E27FC236}">
                <a16:creationId xmlns=""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9" name="Espaço Reservado para Texto 3">
            <a:extLst>
              <a:ext uri="{FF2B5EF4-FFF2-40B4-BE49-F238E27FC236}">
                <a16:creationId xmlns=""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=""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dirty="0"/>
              <a:t>Texto Mestre</a:t>
            </a:r>
            <a:br>
              <a:rPr lang="pt-BR" noProof="0" dirty="0"/>
            </a:br>
            <a:r>
              <a:rPr lang="pt-BR" noProof="0" dirty="0"/>
              <a:t>estilos</a:t>
            </a:r>
          </a:p>
        </p:txBody>
      </p:sp>
      <p:sp>
        <p:nvSpPr>
          <p:cNvPr id="32" name="Espaço reservado para texto 3">
            <a:extLst>
              <a:ext uri="{FF2B5EF4-FFF2-40B4-BE49-F238E27FC236}">
                <a16:creationId xmlns=""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3" name="Espaço Reservado para Texto 3">
            <a:extLst>
              <a:ext uri="{FF2B5EF4-FFF2-40B4-BE49-F238E27FC236}">
                <a16:creationId xmlns=""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noProof="0" smtClean="0"/>
              <a:t>Clique para editar o texto mestre</a:t>
            </a:r>
          </a:p>
        </p:txBody>
      </p:sp>
      <p:sp>
        <p:nvSpPr>
          <p:cNvPr id="34" name="Espaço Reservado para Texto 7">
            <a:extLst>
              <a:ext uri="{FF2B5EF4-FFF2-40B4-BE49-F238E27FC236}">
                <a16:creationId xmlns=""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6" name="Espaço Reservado para Texto 7">
            <a:extLst>
              <a:ext uri="{FF2B5EF4-FFF2-40B4-BE49-F238E27FC236}">
                <a16:creationId xmlns=""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7" name="Espaço Reservado para Texto 7">
            <a:extLst>
              <a:ext uri="{FF2B5EF4-FFF2-40B4-BE49-F238E27FC236}">
                <a16:creationId xmlns=""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39" name="Espaço Reservado para Imagem 13">
            <a:extLst>
              <a:ext uri="{FF2B5EF4-FFF2-40B4-BE49-F238E27FC236}">
                <a16:creationId xmlns=""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0" name="Espaço Reservado para Texto 3">
            <a:extLst>
              <a:ext uri="{FF2B5EF4-FFF2-40B4-BE49-F238E27FC236}">
                <a16:creationId xmlns=""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Direita e Conteú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Retângulo 9" descr="Forma de retângulo">
            <a:extLst>
              <a:ext uri="{FF2B5EF4-FFF2-40B4-BE49-F238E27FC236}">
                <a16:creationId xmlns=""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42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à Esquerd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18" descr="Forma de retângulo">
            <a:extLst>
              <a:ext uri="{FF2B5EF4-FFF2-40B4-BE49-F238E27FC236}">
                <a16:creationId xmlns="" xmlns:a16="http://schemas.microsoft.com/office/drawing/2014/main" id="{D2154103-FC4F-4381-B8F8-EBD2FE883B77}"/>
              </a:ext>
            </a:extLst>
          </p:cNvPr>
          <p:cNvSpPr/>
          <p:nvPr userDrawn="1"/>
        </p:nvSpPr>
        <p:spPr>
          <a:xfrm>
            <a:off x="-1" y="2816577"/>
            <a:ext cx="8280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Imagem 7">
            <a:extLst>
              <a:ext uri="{FF2B5EF4-FFF2-40B4-BE49-F238E27FC236}">
                <a16:creationId xmlns="" xmlns:a16="http://schemas.microsoft.com/office/drawing/2014/main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765174"/>
            <a:ext cx="4429125" cy="6092825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9061" y="1391821"/>
            <a:ext cx="5252202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4423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="" xmlns:a16="http://schemas.microsoft.com/office/drawing/2014/main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7591" y="3203259"/>
            <a:ext cx="5223672" cy="288034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Ícones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="" xmlns:a16="http://schemas.microsoft.com/office/drawing/2014/main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5" name="Espaço Reservado para Imagem 7">
            <a:extLst>
              <a:ext uri="{FF2B5EF4-FFF2-40B4-BE49-F238E27FC236}">
                <a16:creationId xmlns="" xmlns:a16="http://schemas.microsoft.com/office/drawing/2014/main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6" name="Espaço Reservado para Imagem 7">
            <a:extLst>
              <a:ext uri="{FF2B5EF4-FFF2-40B4-BE49-F238E27FC236}">
                <a16:creationId xmlns="" xmlns:a16="http://schemas.microsoft.com/office/drawing/2014/main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="" xmlns:a16="http://schemas.microsoft.com/office/drawing/2014/main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="" xmlns:a16="http://schemas.microsoft.com/office/drawing/2014/main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Texto 2">
            <a:extLst>
              <a:ext uri="{FF2B5EF4-FFF2-40B4-BE49-F238E27FC236}">
                <a16:creationId xmlns="" xmlns:a16="http://schemas.microsoft.com/office/drawing/2014/main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="" xmlns:a16="http://schemas.microsoft.com/office/drawing/2014/main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4" name="Retângulo 13" descr="Forma de retângulo">
            <a:extLst>
              <a:ext uri="{FF2B5EF4-FFF2-40B4-BE49-F238E27FC236}">
                <a16:creationId xmlns="" xmlns:a16="http://schemas.microsoft.com/office/drawing/2014/main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mputador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 descr="Forma de retângulo">
            <a:extLst>
              <a:ext uri="{FF2B5EF4-FFF2-40B4-BE49-F238E27FC236}">
                <a16:creationId xmlns="" xmlns:a16="http://schemas.microsoft.com/office/drawing/2014/main" id="{0348B992-DA91-41CC-A9C7-B1E6405BB768}"/>
              </a:ext>
            </a:extLst>
          </p:cNvPr>
          <p:cNvSpPr/>
          <p:nvPr userDrawn="1"/>
        </p:nvSpPr>
        <p:spPr>
          <a:xfrm>
            <a:off x="1" y="3120256"/>
            <a:ext cx="9252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2" y="1656048"/>
            <a:ext cx="4405067" cy="1325563"/>
          </a:xfrm>
        </p:spPr>
        <p:txBody>
          <a:bodyPr lIns="0" tIns="0" rIns="0" bIns="0" rtlCol="0" anchor="b" anchorCtr="0">
            <a:normAutofit/>
          </a:bodyPr>
          <a:lstStyle>
            <a:lvl1pPr>
              <a:defRPr sz="3600" b="1"/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=""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2" y="3495781"/>
            <a:ext cx="4412151" cy="53949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=""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80" y="4179662"/>
            <a:ext cx="4405066" cy="1159884"/>
          </a:xfrm>
        </p:spPr>
        <p:txBody>
          <a:bodyPr lIns="0" tIns="0" rIns="0" bIns="0" rtlCol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2" name="Espaço Reservado para Imagem 7">
            <a:extLst>
              <a:ext uri="{FF2B5EF4-FFF2-40B4-BE49-F238E27FC236}">
                <a16:creationId xmlns=""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3" name="Espaço Reservado para Imagem 13">
            <a:extLst>
              <a:ext uri="{FF2B5EF4-FFF2-40B4-BE49-F238E27FC236}">
                <a16:creationId xmlns="" xmlns:a16="http://schemas.microsoft.com/office/drawing/2014/main" id="{027A9CD4-070D-43A3-88C7-FA9F42DA277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ítul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3" name="Espaço Reservado para Imagem 7">
            <a:extLst>
              <a:ext uri="{FF2B5EF4-FFF2-40B4-BE49-F238E27FC236}">
                <a16:creationId xmlns=""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rtlCol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2" name="Espaço Reservado para Imagem 13">
            <a:extLst>
              <a:ext uri="{FF2B5EF4-FFF2-40B4-BE49-F238E27FC236}">
                <a16:creationId xmlns=""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="" xmlns:a16="http://schemas.microsoft.com/office/drawing/2014/main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 rtlCol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Retângulo 23" descr="Forma de retângulo">
            <a:extLst>
              <a:ext uri="{FF2B5EF4-FFF2-40B4-BE49-F238E27FC236}">
                <a16:creationId xmlns="" xmlns:a16="http://schemas.microsoft.com/office/drawing/2014/main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Conteúdo em Três Blo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2">
            <a:extLst>
              <a:ext uri="{FF2B5EF4-FFF2-40B4-BE49-F238E27FC236}">
                <a16:creationId xmlns=""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=""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rtlCol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4" name="Espaço Reservado para Imagem 13">
            <a:extLst>
              <a:ext uri="{FF2B5EF4-FFF2-40B4-BE49-F238E27FC236}">
                <a16:creationId xmlns="" xmlns:a16="http://schemas.microsoft.com/office/drawing/2014/main" id="{6CFA9DC2-8816-4504-9E78-0D6A51A4AB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13409" y="774398"/>
            <a:ext cx="2331720" cy="539496"/>
          </a:xfrm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1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="" xmlns:a16="http://schemas.microsoft.com/office/drawing/2014/main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=""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27" name="Espaço Reservado para Texto 7">
            <a:extLst>
              <a:ext uri="{FF2B5EF4-FFF2-40B4-BE49-F238E27FC236}">
                <a16:creationId xmlns="" xmlns:a16="http://schemas.microsoft.com/office/drawing/2014/main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2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="" xmlns:a16="http://schemas.microsoft.com/office/drawing/2014/main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="" xmlns:a16="http://schemas.microsoft.com/office/drawing/2014/main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rtlCol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dirty="0"/>
              <a:t>Título da Categoria</a:t>
            </a:r>
          </a:p>
        </p:txBody>
      </p:sp>
      <p:sp>
        <p:nvSpPr>
          <p:cNvPr id="30" name="Espaço Reservado para Texto 7">
            <a:extLst>
              <a:ext uri="{FF2B5EF4-FFF2-40B4-BE49-F238E27FC236}">
                <a16:creationId xmlns="" xmlns:a16="http://schemas.microsoft.com/office/drawing/2014/main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rtlCol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3</a:t>
            </a:r>
          </a:p>
        </p:txBody>
      </p:sp>
      <p:sp>
        <p:nvSpPr>
          <p:cNvPr id="18" name="Retângulo 16" descr="Forma de retângulo">
            <a:extLst>
              <a:ext uri="{FF2B5EF4-FFF2-40B4-BE49-F238E27FC236}">
                <a16:creationId xmlns="" xmlns:a16="http://schemas.microsoft.com/office/drawing/2014/main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6228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b="1" noProof="0" dirty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DD.MM.20AA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pPr rtl="0"/>
            <a:fld id="{D9BB3731-526F-4638-85F8-715D717FFC12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2" r:id="rId33"/>
    <p:sldLayoutId id="2147483687" r:id="rId34"/>
    <p:sldLayoutId id="2147483693" r:id="rId35"/>
    <p:sldLayoutId id="2147483683" r:id="rId3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816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318" userDrawn="1">
          <p15:clr>
            <a:srgbClr val="F26B43"/>
          </p15:clr>
        </p15:guide>
        <p15:guide id="10" pos="4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10.png"/><Relationship Id="rId10" Type="http://schemas.openxmlformats.org/officeDocument/2006/relationships/image" Target="../media/image17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">
            <a:extLst>
              <a:ext uri="{FF2B5EF4-FFF2-40B4-BE49-F238E27FC236}">
                <a16:creationId xmlns="" xmlns:a16="http://schemas.microsoft.com/office/drawing/2014/main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92" y="2117623"/>
            <a:ext cx="9983532" cy="2977551"/>
          </a:xfrm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pt-BR" sz="2000" dirty="0" smtClean="0"/>
              <a:t>FUNDAÇÃO SERVIÇOS DE SAÚDE DE NOVA ANDRADINA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FUNSAU – NA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RELATÓRIO FINANCEIRO</a:t>
            </a:r>
            <a:endParaRPr lang="pt-BR" sz="2000" dirty="0"/>
          </a:p>
        </p:txBody>
      </p:sp>
      <p:sp>
        <p:nvSpPr>
          <p:cNvPr id="3" name="Slogan">
            <a:extLst>
              <a:ext uri="{FF2B5EF4-FFF2-40B4-BE49-F238E27FC236}">
                <a16:creationId xmlns="" xmlns:a16="http://schemas.microsoft.com/office/drawing/2014/main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 smtClean="0">
                <a:solidFill>
                  <a:schemeClr val="accent2">
                    <a:lumMod val="50000"/>
                  </a:schemeClr>
                </a:solidFill>
                <a:latin typeface="Bernard MT Condensed" panose="02050806060905020404" pitchFamily="18" charset="0"/>
              </a:rPr>
              <a:t>DEZEMBRO 2021</a:t>
            </a:r>
          </a:p>
        </p:txBody>
      </p:sp>
      <p:sp>
        <p:nvSpPr>
          <p:cNvPr id="2" name="Número do slide">
            <a:extLst>
              <a:ext uri="{FF2B5EF4-FFF2-40B4-BE49-F238E27FC236}">
                <a16:creationId xmlns="" xmlns:a16="http://schemas.microsoft.com/office/drawing/2014/main" id="{8824D513-D7C2-42B7-A630-6D10C271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1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9BB3731-526F-4638-85F8-715D717FFC12}" type="slidenum">
              <a:rPr lang="pt-BR" noProof="0" smtClean="0"/>
              <a:t>10</a:t>
            </a:fld>
            <a:endParaRPr lang="pt-BR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7086" y="141515"/>
            <a:ext cx="11898085" cy="45720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Fechamento Mensal:  (</a:t>
            </a:r>
            <a:r>
              <a:rPr lang="pt-BR" sz="1400" u="sng" dirty="0" smtClean="0"/>
              <a:t>Contas A Receber e Contas A Pagar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graphicFrame>
        <p:nvGraphicFramePr>
          <p:cNvPr id="24" name="Espaço Reservado para Imagem 23"/>
          <p:cNvGraphicFramePr>
            <a:graphicFrameLocks noGrp="1"/>
          </p:cNvGraphicFramePr>
          <p:nvPr>
            <p:ph type="pic" sz="quarter" idx="38"/>
            <p:extLst>
              <p:ext uri="{D42A27DB-BD31-4B8C-83A1-F6EECF244321}">
                <p14:modId xmlns:p14="http://schemas.microsoft.com/office/powerpoint/2010/main" val="328430186"/>
              </p:ext>
            </p:extLst>
          </p:nvPr>
        </p:nvGraphicFramePr>
        <p:xfrm>
          <a:off x="6215743" y="585108"/>
          <a:ext cx="5878285" cy="5259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615"/>
                <a:gridCol w="2208670"/>
              </a:tblGrid>
              <a:tr h="337243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74.174,55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- FGTS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104.514,48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Imposto</a:t>
                      </a:r>
                      <a:r>
                        <a:rPr lang="pt-BR" sz="1300" baseline="0" dirty="0" smtClean="0">
                          <a:latin typeface="+mj-lt"/>
                        </a:rPr>
                        <a:t> Renda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74.552,99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Contribuição Sindical/Retenções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8.611,52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Federal </a:t>
                      </a:r>
                      <a:r>
                        <a:rPr lang="pt-BR" sz="1300" dirty="0" err="1" smtClean="0">
                          <a:latin typeface="+mj-lt"/>
                        </a:rPr>
                        <a:t>Serv</a:t>
                      </a:r>
                      <a:r>
                        <a:rPr lang="pt-BR" sz="1300" dirty="0" smtClean="0">
                          <a:latin typeface="+mj-lt"/>
                        </a:rPr>
                        <a:t> Prestados PJ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16.724,09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Imp</a:t>
                      </a:r>
                      <a:r>
                        <a:rPr lang="pt-BR" sz="1300" baseline="0" dirty="0" smtClean="0">
                          <a:latin typeface="+mj-lt"/>
                        </a:rPr>
                        <a:t> Municipal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Serv</a:t>
                      </a:r>
                      <a:r>
                        <a:rPr lang="pt-BR" sz="1300" baseline="0" dirty="0" smtClean="0">
                          <a:latin typeface="+mj-lt"/>
                        </a:rPr>
                        <a:t> Prestado PJ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14.232,99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Encargos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/ Retenções </a:t>
                      </a:r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Judicializados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</a:t>
                      </a:r>
                      <a:r>
                        <a:rPr lang="pt-BR" sz="1300" baseline="0" dirty="0" smtClean="0">
                          <a:latin typeface="+mj-lt"/>
                        </a:rPr>
                        <a:t> Social - Servidores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421.075,41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Previdência Social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2.933.061,66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err="1" smtClean="0">
                          <a:latin typeface="+mj-lt"/>
                        </a:rPr>
                        <a:t>Pis</a:t>
                      </a:r>
                      <a:r>
                        <a:rPr lang="pt-BR" sz="1300" baseline="0" dirty="0" smtClean="0">
                          <a:latin typeface="+mj-lt"/>
                        </a:rPr>
                        <a:t> Folha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Pgto</a:t>
                      </a:r>
                      <a:r>
                        <a:rPr lang="pt-BR" sz="1300" baseline="0" dirty="0" smtClean="0">
                          <a:latin typeface="+mj-lt"/>
                        </a:rPr>
                        <a:t> Patronal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57.566,22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Parcelamentos</a:t>
                      </a:r>
                      <a:r>
                        <a:rPr lang="pt-BR" sz="1300" b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em Execução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Fundo</a:t>
                      </a:r>
                      <a:r>
                        <a:rPr lang="pt-BR" sz="1300" baseline="0" dirty="0" smtClean="0">
                          <a:latin typeface="+mj-lt"/>
                        </a:rPr>
                        <a:t> Garantia – FGTS </a:t>
                      </a:r>
                      <a:r>
                        <a:rPr lang="pt-BR" sz="900" baseline="0" dirty="0" smtClean="0">
                          <a:latin typeface="+mj-lt"/>
                        </a:rPr>
                        <a:t>(2015/2016)</a:t>
                      </a:r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39.603,91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Retenções Serviços Prestados PJ </a:t>
                      </a:r>
                      <a:r>
                        <a:rPr lang="pt-BR" sz="900" dirty="0" smtClean="0">
                          <a:latin typeface="+mj-lt"/>
                        </a:rPr>
                        <a:t>(2014/2015/2016)</a:t>
                      </a:r>
                      <a:endParaRPr lang="pt-BR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625.609,65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Fornecedores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Serviços Médicos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695.987,55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Insumos /</a:t>
                      </a:r>
                      <a:r>
                        <a:rPr lang="pt-BR" sz="1300" baseline="0" dirty="0" smtClean="0">
                          <a:latin typeface="+mj-lt"/>
                        </a:rPr>
                        <a:t> Serviços – Custeio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194.979,89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287221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 A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Pagar ........................................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5.260.694,91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Espaço Reservado para Imagem 22"/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204002097"/>
              </p:ext>
            </p:extLst>
          </p:nvPr>
        </p:nvGraphicFramePr>
        <p:xfrm>
          <a:off x="141509" y="2381251"/>
          <a:ext cx="5900062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9417"/>
                <a:gridCol w="2230645"/>
              </a:tblGrid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Saldos Bancários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>
                          <a:solidFill>
                            <a:srgbClr val="7A0000"/>
                          </a:solidFill>
                          <a:latin typeface="+mj-lt"/>
                        </a:rPr>
                        <a:t>Mês (R$)</a:t>
                      </a:r>
                      <a:endParaRPr lang="pt-BR" sz="1300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Saldos</a:t>
                      </a:r>
                      <a:r>
                        <a:rPr lang="pt-BR" sz="1300" baseline="0" dirty="0" smtClean="0">
                          <a:latin typeface="+mj-lt"/>
                        </a:rPr>
                        <a:t> em C/C (Movimento e Convênios)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661.368,87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Repasses 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Saldo (R$)</a:t>
                      </a:r>
                      <a:endParaRPr lang="pt-BR" sz="1300" b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Repasses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Ref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r>
                        <a:rPr lang="pt-BR" sz="1300" baseline="0" dirty="0" err="1" smtClean="0">
                          <a:latin typeface="+mj-lt"/>
                        </a:rPr>
                        <a:t>Contratualização</a:t>
                      </a:r>
                      <a:r>
                        <a:rPr lang="pt-BR" sz="1300" baseline="0" dirty="0" smtClean="0">
                          <a:latin typeface="+mj-lt"/>
                        </a:rPr>
                        <a:t> 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1.191.441,21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+mj-lt"/>
                        </a:rPr>
                        <a:t>Repasse</a:t>
                      </a:r>
                      <a:r>
                        <a:rPr lang="pt-BR" sz="1300" baseline="0" dirty="0" smtClean="0">
                          <a:latin typeface="+mj-lt"/>
                        </a:rPr>
                        <a:t>s Municípios (Judicializados)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dirty="0" smtClean="0">
                          <a:latin typeface="+mj-lt"/>
                        </a:rPr>
                        <a:t>279.512,26</a:t>
                      </a:r>
                      <a:endParaRPr lang="pt-BR" sz="1300" dirty="0">
                        <a:latin typeface="+mj-lt"/>
                      </a:endParaRPr>
                    </a:p>
                  </a:txBody>
                  <a:tcPr/>
                </a:tc>
              </a:tr>
              <a:tr h="312000">
                <a:tc>
                  <a:txBody>
                    <a:bodyPr/>
                    <a:lstStyle/>
                    <a:p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Total</a:t>
                      </a:r>
                      <a:r>
                        <a:rPr lang="pt-BR" sz="1300" b="1" i="1" baseline="0" dirty="0" smtClean="0">
                          <a:solidFill>
                            <a:srgbClr val="7A0000"/>
                          </a:solidFill>
                          <a:latin typeface="+mj-lt"/>
                        </a:rPr>
                        <a:t> Saldos / A Receber ...................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i="1" dirty="0" smtClean="0">
                          <a:solidFill>
                            <a:srgbClr val="7A0000"/>
                          </a:solidFill>
                          <a:latin typeface="+mj-lt"/>
                        </a:rPr>
                        <a:t>2.132.322,34</a:t>
                      </a:r>
                      <a:endParaRPr lang="pt-BR" sz="1300" b="1" i="1" dirty="0">
                        <a:solidFill>
                          <a:srgbClr val="7A0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785226"/>
              </p:ext>
            </p:extLst>
          </p:nvPr>
        </p:nvGraphicFramePr>
        <p:xfrm>
          <a:off x="1937657" y="6302829"/>
          <a:ext cx="8124372" cy="4789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2186"/>
                <a:gridCol w="4062186"/>
              </a:tblGrid>
              <a:tr h="478971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+mj-lt"/>
                        </a:rPr>
                        <a:t>Saldo</a:t>
                      </a:r>
                      <a:r>
                        <a:rPr lang="pt-BR" sz="1400" baseline="0" dirty="0" smtClean="0">
                          <a:latin typeface="+mj-lt"/>
                        </a:rPr>
                        <a:t> Final Apurado – Dezembro 2021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+mj-lt"/>
                        </a:rPr>
                        <a:t>-</a:t>
                      </a:r>
                      <a:r>
                        <a:rPr lang="pt-BR" sz="1400" baseline="0" dirty="0" smtClean="0">
                          <a:latin typeface="+mj-lt"/>
                        </a:rPr>
                        <a:t> R$ 3.128.372,57</a:t>
                      </a:r>
                      <a:endParaRPr lang="pt-BR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7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14" y="2521329"/>
            <a:ext cx="3994622" cy="2740961"/>
          </a:xfrm>
        </p:spPr>
        <p:txBody>
          <a:bodyPr rtlCol="0">
            <a:noAutofit/>
          </a:bodyPr>
          <a:lstStyle/>
          <a:p>
            <a:pPr rtl="0"/>
            <a:r>
              <a:rPr lang="pt-BR" sz="5000" dirty="0" smtClean="0"/>
              <a:t/>
            </a:r>
            <a:br>
              <a:rPr lang="pt-BR" sz="5000" dirty="0" smtClean="0"/>
            </a:br>
            <a:r>
              <a:rPr lang="pt-BR" sz="5000" dirty="0" smtClean="0"/>
              <a:t>OBRIGADO!</a:t>
            </a:r>
            <a:endParaRPr lang="pt-BR" sz="500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="" xmlns:a16="http://schemas.microsoft.com/office/drawing/2014/main" id="{84EE85FC-ED8D-48DF-89BD-B085F91787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pt-BR" dirty="0"/>
              <a:t>Telefone: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="" xmlns:a16="http://schemas.microsoft.com/office/drawing/2014/main" id="{87D50CDE-8308-4F6D-BE73-E214E76CAD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67 3441-5050</a:t>
            </a:r>
          </a:p>
          <a:p>
            <a:pPr rtl="0"/>
            <a:endParaRPr lang="pt-BR" sz="14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="" xmlns:a16="http://schemas.microsoft.com/office/drawing/2014/main" id="{F28E1F60-6C6C-485D-9479-5F6E3AF499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t-BR" dirty="0" err="1"/>
              <a:t>Email</a:t>
            </a:r>
            <a:r>
              <a:rPr lang="pt-BR" dirty="0"/>
              <a:t>: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="" xmlns:a16="http://schemas.microsoft.com/office/drawing/2014/main" id="{F2241E27-DB7F-42AE-9A03-F047CD2F1C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pt-BR" sz="1400" i="1" dirty="0" smtClean="0"/>
              <a:t>contabilidade@funsau-na.ms.gov.br</a:t>
            </a:r>
            <a:endParaRPr lang="pt-BR" sz="1400" i="1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="" xmlns:a16="http://schemas.microsoft.com/office/drawing/2014/main" id="{2E6A9792-30C2-4B8D-9673-6D7E1BFE97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pt-BR" dirty="0"/>
              <a:t>Site: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="" xmlns:a16="http://schemas.microsoft.com/office/drawing/2014/main" id="{BD8510FA-FCEE-41BD-9624-BB86CEBFC0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98536" y="5657711"/>
            <a:ext cx="3712464" cy="280500"/>
          </a:xfrm>
        </p:spPr>
        <p:txBody>
          <a:bodyPr rtlCol="0"/>
          <a:lstStyle/>
          <a:p>
            <a:pPr rtl="0"/>
            <a:r>
              <a:rPr lang="pt-BR" sz="1400" i="1" dirty="0" smtClean="0"/>
              <a:t>www.funsau-na.ms.gov.br</a:t>
            </a:r>
            <a:endParaRPr lang="pt-BR" sz="1400" i="1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="" xmlns:a16="http://schemas.microsoft.com/office/drawing/2014/main" id="{E6CEB35D-FF82-440C-ADC2-65C836A4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38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ço Reservado para Imagem 19">
            <a:extLst>
              <a:ext uri="{FF2B5EF4-FFF2-40B4-BE49-F238E27FC236}">
                <a16:creationId xmlns="" xmlns:a16="http://schemas.microsoft.com/office/drawing/2014/main" id="{1B5AE340-4D93-45F6-9C37-BA02CDC759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2155372"/>
            <a:ext cx="2842234" cy="2682909"/>
          </a:xfrm>
        </p:spPr>
      </p:pic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CADB21EC-A694-46EC-A11A-C6E02A13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5" y="0"/>
            <a:ext cx="10297886" cy="1125415"/>
          </a:xfrm>
        </p:spPr>
        <p:txBody>
          <a:bodyPr rtlCol="0"/>
          <a:lstStyle/>
          <a:p>
            <a:pPr rtl="0"/>
            <a:r>
              <a:rPr lang="pt-BR" dirty="0" smtClean="0"/>
              <a:t>Microrregião de Nova Andradina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70E1ADBA-CE66-4BFB-B4FB-33A8566C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3"/>
          </p:nvPr>
        </p:nvSpPr>
        <p:spPr>
          <a:xfrm>
            <a:off x="10133763" y="4487428"/>
            <a:ext cx="1441939" cy="1641232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Nova Andradina</a:t>
            </a:r>
          </a:p>
          <a:p>
            <a:r>
              <a:rPr lang="pt-BR" b="1" dirty="0" smtClean="0"/>
              <a:t>Anaurilândia</a:t>
            </a:r>
          </a:p>
          <a:p>
            <a:r>
              <a:rPr lang="pt-BR" b="1" dirty="0" smtClean="0"/>
              <a:t>Angélica</a:t>
            </a:r>
          </a:p>
          <a:p>
            <a:r>
              <a:rPr lang="pt-BR" b="1" dirty="0" smtClean="0"/>
              <a:t>Batayporã</a:t>
            </a:r>
          </a:p>
          <a:p>
            <a:r>
              <a:rPr lang="pt-BR" b="1" dirty="0" smtClean="0"/>
              <a:t>Ivinhema</a:t>
            </a:r>
          </a:p>
          <a:p>
            <a:r>
              <a:rPr lang="pt-BR" b="1" dirty="0" smtClean="0"/>
              <a:t>Novo Horizonte do Sul</a:t>
            </a:r>
          </a:p>
          <a:p>
            <a:r>
              <a:rPr lang="pt-BR" b="1" dirty="0" smtClean="0"/>
              <a:t>Taquarussu</a:t>
            </a:r>
          </a:p>
          <a:p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038" y="1090124"/>
            <a:ext cx="6000436" cy="50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4093E608-0E19-4F68-A6B7-B0A2A263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76"/>
            <a:ext cx="12192000" cy="996462"/>
          </a:xfrm>
        </p:spPr>
        <p:txBody>
          <a:bodyPr rtlCol="0">
            <a:noAutofit/>
          </a:bodyPr>
          <a:lstStyle/>
          <a:p>
            <a:pPr rtl="0"/>
            <a:r>
              <a:rPr lang="pt-BR" sz="2400" dirty="0" smtClean="0"/>
              <a:t>RELATÓRIO FINANCEIRO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FLUXO DE CAIXA – DEZEMBRO 2021</a:t>
            </a:r>
            <a:endParaRPr lang="pt-BR" sz="2400" dirty="0"/>
          </a:p>
        </p:txBody>
      </p:sp>
      <p:pic>
        <p:nvPicPr>
          <p:cNvPr id="36" name="Espaço Reservado para Imagem 35" descr="Ícone de casa">
            <a:extLst>
              <a:ext uri="{FF2B5EF4-FFF2-40B4-BE49-F238E27FC236}">
                <a16:creationId xmlns="" xmlns:a16="http://schemas.microsoft.com/office/drawing/2014/main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6818" r="6818"/>
          <a:stretch/>
        </p:blipFill>
        <p:spPr>
          <a:xfrm>
            <a:off x="4369279" y="1256895"/>
            <a:ext cx="731520" cy="665690"/>
          </a:xfrm>
        </p:spPr>
      </p:pic>
      <p:sp>
        <p:nvSpPr>
          <p:cNvPr id="13" name="Espaço Reservado para Texto 12">
            <a:extLst>
              <a:ext uri="{FF2B5EF4-FFF2-40B4-BE49-F238E27FC236}">
                <a16:creationId xmlns="" xmlns:a16="http://schemas.microsoft.com/office/drawing/2014/main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28492" y="1336430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1</a:t>
            </a:r>
          </a:p>
        </p:txBody>
      </p:sp>
      <p:pic>
        <p:nvPicPr>
          <p:cNvPr id="38" name="Espaço Reservado para Imagem 37" descr="Ícone de calendário">
            <a:extLst>
              <a:ext uri="{FF2B5EF4-FFF2-40B4-BE49-F238E27FC236}">
                <a16:creationId xmlns="" xmlns:a16="http://schemas.microsoft.com/office/drawing/2014/main" id="{E870BD4A-115C-4093-BB73-28C846074B2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6818" r="6818"/>
          <a:stretch>
            <a:fillRect/>
          </a:stretch>
        </p:blipFill>
        <p:spPr>
          <a:xfrm>
            <a:off x="4404449" y="2189026"/>
            <a:ext cx="731520" cy="577620"/>
          </a:xfrm>
        </p:spPr>
      </p:pic>
      <p:sp>
        <p:nvSpPr>
          <p:cNvPr id="32" name="Espaço Reservado para Texto 31">
            <a:extLst>
              <a:ext uri="{FF2B5EF4-FFF2-40B4-BE49-F238E27FC236}">
                <a16:creationId xmlns="" xmlns:a16="http://schemas.microsoft.com/office/drawing/2014/main" id="{E19D2F06-5815-4EF2-9A13-83A5ABF34AC6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5229413" y="2135254"/>
            <a:ext cx="4955429" cy="303145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2</a:t>
            </a:r>
          </a:p>
        </p:txBody>
      </p:sp>
      <p:pic>
        <p:nvPicPr>
          <p:cNvPr id="40" name="Espaço Reservado para Imagem 39" descr="Ícone de edifício">
            <a:extLst>
              <a:ext uri="{FF2B5EF4-FFF2-40B4-BE49-F238E27FC236}">
                <a16:creationId xmlns="" xmlns:a16="http://schemas.microsoft.com/office/drawing/2014/main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6912" r="6912"/>
          <a:stretch>
            <a:fillRect/>
          </a:stretch>
        </p:blipFill>
        <p:spPr>
          <a:xfrm>
            <a:off x="4404448" y="3050821"/>
            <a:ext cx="731520" cy="677118"/>
          </a:xfrm>
        </p:spPr>
      </p:pic>
      <p:sp>
        <p:nvSpPr>
          <p:cNvPr id="30" name="Espaço Reservado para Texto 29">
            <a:extLst>
              <a:ext uri="{FF2B5EF4-FFF2-40B4-BE49-F238E27FC236}">
                <a16:creationId xmlns="" xmlns:a16="http://schemas.microsoft.com/office/drawing/2014/main" id="{B475F4D3-1586-43BE-AC84-DD98C4648AEF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241137" y="3091782"/>
            <a:ext cx="4955429" cy="296187"/>
          </a:xfrm>
        </p:spPr>
        <p:txBody>
          <a:bodyPr rtlCol="0"/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3</a:t>
            </a:r>
          </a:p>
        </p:txBody>
      </p:sp>
      <p:sp>
        <p:nvSpPr>
          <p:cNvPr id="29" name="Espaço Reservado para Texto 28">
            <a:extLst>
              <a:ext uri="{FF2B5EF4-FFF2-40B4-BE49-F238E27FC236}">
                <a16:creationId xmlns="" xmlns:a16="http://schemas.microsoft.com/office/drawing/2014/main" id="{38F85239-F67E-4690-A7E1-BD84D7D66F6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240215" y="3446585"/>
            <a:ext cx="4956351" cy="290760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Espaço Reservado para Imagem 41" descr="Ícone de arranha-céu">
            <a:extLst>
              <a:ext uri="{FF2B5EF4-FFF2-40B4-BE49-F238E27FC236}">
                <a16:creationId xmlns="" xmlns:a16="http://schemas.microsoft.com/office/drawing/2014/main" id="{FD86819F-08DB-4109-B97C-F624E08E0BB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 l="6912" r="6912"/>
          <a:stretch>
            <a:fillRect/>
          </a:stretch>
        </p:blipFill>
        <p:spPr>
          <a:xfrm>
            <a:off x="4392725" y="4076737"/>
            <a:ext cx="731520" cy="600771"/>
          </a:xfrm>
        </p:spPr>
      </p:pic>
      <p:sp>
        <p:nvSpPr>
          <p:cNvPr id="28" name="Espaço Reservado para Texto 27">
            <a:extLst>
              <a:ext uri="{FF2B5EF4-FFF2-40B4-BE49-F238E27FC236}">
                <a16:creationId xmlns="" xmlns:a16="http://schemas.microsoft.com/office/drawing/2014/main" id="{7A42803C-547E-41DA-9911-41C9F0E86FF7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194244" y="3860740"/>
            <a:ext cx="4955429" cy="539496"/>
          </a:xfrm>
        </p:spPr>
        <p:txBody>
          <a:bodyPr rtlCol="0"/>
          <a:lstStyle/>
          <a:p>
            <a:pPr rtl="0"/>
            <a:r>
              <a:rPr lang="pt-BR" dirty="0" smtClean="0"/>
              <a:t> Seção </a:t>
            </a:r>
            <a:r>
              <a:rPr lang="pt-BR" dirty="0"/>
              <a:t>4</a:t>
            </a:r>
          </a:p>
        </p:txBody>
      </p:sp>
      <p:sp>
        <p:nvSpPr>
          <p:cNvPr id="27" name="Espaço Reservado para Texto 26">
            <a:extLst>
              <a:ext uri="{FF2B5EF4-FFF2-40B4-BE49-F238E27FC236}">
                <a16:creationId xmlns="" xmlns:a16="http://schemas.microsoft.com/office/drawing/2014/main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63662" y="4419600"/>
            <a:ext cx="4452257" cy="754919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DO RESULTADO PRIMÁRIO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298BFDA7-2AA5-49BB-B8CE-5BAAD8CF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3</a:t>
            </a:fld>
            <a:endParaRPr lang="pt-BR" dirty="0"/>
          </a:p>
        </p:txBody>
      </p:sp>
      <p:pic>
        <p:nvPicPr>
          <p:cNvPr id="22" name="Espaço Reservado para Imagem 35" descr="Ícone de casa">
            <a:extLst>
              <a:ext uri="{FF2B5EF4-FFF2-40B4-BE49-F238E27FC236}">
                <a16:creationId xmlns="" xmlns:a16="http://schemas.microsoft.com/office/drawing/2014/main" id="{4B47D04C-E51A-4CB6-9B18-9D632E301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6818" r="6818"/>
          <a:stretch/>
        </p:blipFill>
        <p:spPr>
          <a:xfrm>
            <a:off x="4427895" y="4984833"/>
            <a:ext cx="731520" cy="653967"/>
          </a:xfrm>
        </p:spPr>
      </p:pic>
      <p:pic>
        <p:nvPicPr>
          <p:cNvPr id="23" name="Espaço Reservado para Imagem 39" descr="Ícone de edifício">
            <a:extLst>
              <a:ext uri="{FF2B5EF4-FFF2-40B4-BE49-F238E27FC236}">
                <a16:creationId xmlns="" xmlns:a16="http://schemas.microsoft.com/office/drawing/2014/main" id="{581E6194-7E02-4563-8932-E13250B2F8D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93088" t="84339" r="-5580"/>
          <a:stretch/>
        </p:blipFill>
        <p:spPr>
          <a:xfrm>
            <a:off x="541867" y="6586936"/>
            <a:ext cx="45719" cy="45719"/>
          </a:xfrm>
        </p:spPr>
      </p:pic>
      <p:sp>
        <p:nvSpPr>
          <p:cNvPr id="10" name="Espaço Reservado para Texto 9"/>
          <p:cNvSpPr>
            <a:spLocks noGrp="1"/>
          </p:cNvSpPr>
          <p:nvPr>
            <p:ph type="body" idx="13"/>
          </p:nvPr>
        </p:nvSpPr>
        <p:spPr>
          <a:xfrm>
            <a:off x="5182521" y="1671830"/>
            <a:ext cx="4955429" cy="38692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CONTRATUALIZAÇÃO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26"/>
          </p:nvPr>
        </p:nvSpPr>
        <p:spPr>
          <a:xfrm>
            <a:off x="5241136" y="2511127"/>
            <a:ext cx="4955429" cy="32585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NO PERÍODO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spaço Reservado para Texto 12">
            <a:extLst>
              <a:ext uri="{FF2B5EF4-FFF2-40B4-BE49-F238E27FC236}">
                <a16:creationId xmlns="" xmlns:a16="http://schemas.microsoft.com/office/drawing/2014/main" id="{288B31D3-0789-4DF4-AD20-93415472DD1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287107" y="5064368"/>
            <a:ext cx="4968074" cy="26963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 smtClean="0"/>
              <a:t>Seção </a:t>
            </a:r>
            <a:r>
              <a:rPr lang="pt-BR" dirty="0"/>
              <a:t>5</a:t>
            </a:r>
          </a:p>
        </p:txBody>
      </p:sp>
      <p:sp>
        <p:nvSpPr>
          <p:cNvPr id="37" name="Espaço Reservado para Texto 26">
            <a:extLst>
              <a:ext uri="{FF2B5EF4-FFF2-40B4-BE49-F238E27FC236}">
                <a16:creationId xmlns="" xmlns:a16="http://schemas.microsoft.com/office/drawing/2014/main" id="{10B5C6C9-790B-40AD-BDF9-C8BB22080734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5251939" y="5369169"/>
            <a:ext cx="4452257" cy="293077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APURAÇÃO CONTAS RECEBER / CONTAS PAGAR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7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62D2DB9C-F718-4DDB-A203-2E4D0E7E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847026CE-2FFA-46E5-BE0E-C3AB7127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5" y="195944"/>
            <a:ext cx="5756029" cy="2122713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u="sng" dirty="0" smtClean="0"/>
              <a:t>VALOR </a:t>
            </a:r>
            <a:br>
              <a:rPr lang="pt-BR" u="sng" dirty="0" smtClean="0"/>
            </a:br>
            <a:r>
              <a:rPr lang="pt-BR" u="sng" dirty="0" smtClean="0"/>
              <a:t>CONTRATUALIZAÇÃO</a:t>
            </a:r>
            <a:br>
              <a:rPr lang="pt-BR" u="sng" dirty="0" smtClean="0"/>
            </a:br>
            <a:r>
              <a:rPr lang="pt-BR" u="sng" dirty="0"/>
              <a:t/>
            </a:r>
            <a:br>
              <a:rPr lang="pt-BR" u="sng" dirty="0"/>
            </a:br>
            <a:r>
              <a:rPr lang="pt-BR" sz="1300" dirty="0" smtClean="0"/>
              <a:t>Contrato n. 278/2019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2" name="Espaço Reservado para Imagem 11" descr="Moedas e cédulas">
            <a:extLst>
              <a:ext uri="{FF2B5EF4-FFF2-40B4-BE49-F238E27FC236}">
                <a16:creationId xmlns="" xmlns:a16="http://schemas.microsoft.com/office/drawing/2014/main" id="{A3B5F528-56D7-49F1-90C2-C79A494F61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2547" y="1243173"/>
            <a:ext cx="4387066" cy="2427874"/>
          </a:xfr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38841"/>
              </p:ext>
            </p:extLst>
          </p:nvPr>
        </p:nvGraphicFramePr>
        <p:xfrm>
          <a:off x="5987143" y="2601685"/>
          <a:ext cx="6052457" cy="3011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104"/>
                <a:gridCol w="2425353"/>
              </a:tblGrid>
              <a:tr h="501971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PARTICIPANTES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VALOR / MÊS</a:t>
                      </a:r>
                      <a:endParaRPr lang="pt-BR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UNIÃO – FNS</a:t>
                      </a:r>
                      <a:r>
                        <a:rPr lang="pt-BR" sz="2000" b="1" baseline="0" dirty="0" smtClean="0">
                          <a:latin typeface="+mj-lt"/>
                        </a:rPr>
                        <a:t> (MAC-RUE)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419.605,33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ESTADO – SES (FES-UTI)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1.271.835,88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MUNICÍPIO </a:t>
                      </a:r>
                      <a:r>
                        <a:rPr lang="pt-BR" sz="2000" b="1" baseline="0" dirty="0" smtClean="0">
                          <a:latin typeface="+mj-lt"/>
                        </a:rPr>
                        <a:t>- FMS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537.500,00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MICRORREGIÃO 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60.000,00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019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j-lt"/>
                        </a:rPr>
                        <a:t>TOTAL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latin typeface="+mj-lt"/>
                        </a:rPr>
                        <a:t>2.288.941,21</a:t>
                      </a:r>
                      <a:endParaRPr lang="pt-BR" sz="20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93887"/>
              </p:ext>
            </p:extLst>
          </p:nvPr>
        </p:nvGraphicFramePr>
        <p:xfrm>
          <a:off x="5950857" y="5812972"/>
          <a:ext cx="5141685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1685"/>
              </a:tblGrid>
              <a:tr h="304800">
                <a:tc>
                  <a:txBody>
                    <a:bodyPr/>
                    <a:lstStyle/>
                    <a:p>
                      <a:endParaRPr lang="pt-BR" sz="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REALIZADAS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5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260477"/>
              </p:ext>
            </p:extLst>
          </p:nvPr>
        </p:nvGraphicFramePr>
        <p:xfrm>
          <a:off x="1142438" y="2010322"/>
          <a:ext cx="950351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90705"/>
                <a:gridCol w="2368899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RECEITAS CONTRATUALIZADAS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UNIÃO – FNS</a:t>
                      </a:r>
                      <a:r>
                        <a:rPr lang="pt-BR" sz="1600" baseline="0" dirty="0" smtClean="0">
                          <a:latin typeface="+mj-lt"/>
                        </a:rPr>
                        <a:t> (MAC-RUE)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419.605,33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ESTADO – SES (FES-UTI)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1.271.835,88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MUNICÍPIO - FMS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537.500,00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MICRORREGIÃO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60.000,00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2.288.941,21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213610"/>
              </p:ext>
            </p:extLst>
          </p:nvPr>
        </p:nvGraphicFramePr>
        <p:xfrm>
          <a:off x="1147836" y="4549019"/>
          <a:ext cx="948397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2"/>
                <a:gridCol w="2391507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 RECEITAS  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FINANCEIRAS / DEVOLUÇÕES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5.197,59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RECEITAS EXTRAORDINÁRIAS</a:t>
                      </a:r>
                      <a:r>
                        <a:rPr lang="pt-BR" sz="1600" baseline="0" dirty="0" smtClean="0">
                          <a:latin typeface="+mj-lt"/>
                        </a:rPr>
                        <a:t> – SES MS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1.271.835,88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RECEITAS EXTRAORDINÁRIAS – </a:t>
                      </a:r>
                      <a:r>
                        <a:rPr lang="pt-BR" sz="1200" dirty="0" smtClean="0">
                          <a:latin typeface="+mj-lt"/>
                        </a:rPr>
                        <a:t>CONV BATAYPORÃ</a:t>
                      </a:r>
                      <a:endParaRPr lang="pt-BR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30.000,00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RECEITAS CONVÊNIO DOAÇÕES – PJ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120.000,00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1.427.033,47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3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RECEITAS / MÊS R$ 3.715.974,68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="" xmlns:a16="http://schemas.microsoft.com/office/drawing/2014/main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1850746724"/>
              </p:ext>
            </p:extLst>
          </p:nvPr>
        </p:nvGraphicFramePr>
        <p:xfrm>
          <a:off x="293075" y="14536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pPr rtl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70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-1"/>
            <a:ext cx="8541062" cy="936171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REALIZADOS</a:t>
            </a:r>
            <a:endParaRPr lang="pt-BR" sz="320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7</a:t>
            </a:fld>
            <a:endParaRPr lang="pt-BR" dirty="0"/>
          </a:p>
        </p:txBody>
      </p:sp>
      <p:graphicFrame>
        <p:nvGraphicFramePr>
          <p:cNvPr id="37" name="Tabe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28209"/>
              </p:ext>
            </p:extLst>
          </p:nvPr>
        </p:nvGraphicFramePr>
        <p:xfrm>
          <a:off x="1146067" y="1593036"/>
          <a:ext cx="950351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2588"/>
                <a:gridCol w="2497016"/>
                <a:gridCol w="2543906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FOLHA</a:t>
                      </a:r>
                      <a:r>
                        <a:rPr lang="pt-BR" baseline="0" dirty="0" smtClean="0"/>
                        <a:t> DE PAGAMENTOS</a:t>
                      </a:r>
                      <a:r>
                        <a:rPr lang="pt-BR" dirty="0" smtClean="0"/>
                        <a:t>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SALÁRIOS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1.082.231,44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358.247,03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1.440.478,47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019426"/>
              </p:ext>
            </p:extLst>
          </p:nvPr>
        </p:nvGraphicFramePr>
        <p:xfrm>
          <a:off x="1186541" y="3256037"/>
          <a:ext cx="9494855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83356"/>
                <a:gridCol w="2488145"/>
                <a:gridCol w="2523354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PRESTAÇÃO</a:t>
                      </a:r>
                      <a:r>
                        <a:rPr lang="pt-BR" baseline="0" dirty="0" smtClean="0"/>
                        <a:t> SERVIÇOS MÉDICOS</a:t>
                      </a:r>
                      <a:r>
                        <a:rPr lang="pt-BR" dirty="0" smtClean="0"/>
                        <a:t>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PROFISSIONAIS</a:t>
                      </a:r>
                      <a:r>
                        <a:rPr lang="pt-BR" sz="1600" baseline="0" dirty="0" smtClean="0">
                          <a:latin typeface="+mj-lt"/>
                        </a:rPr>
                        <a:t> MÉDICOS PJ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684.238,03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RETENÇÕES</a:t>
                      </a:r>
                      <a:r>
                        <a:rPr lang="pt-BR" sz="1600" baseline="0" dirty="0" smtClean="0">
                          <a:latin typeface="+mj-lt"/>
                        </a:rPr>
                        <a:t> / ENCARGOS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43.880.46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728.118,49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695742"/>
              </p:ext>
            </p:extLst>
          </p:nvPr>
        </p:nvGraphicFramePr>
        <p:xfrm>
          <a:off x="1208314" y="4867122"/>
          <a:ext cx="948397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8216"/>
                <a:gridCol w="2485293"/>
                <a:gridCol w="252046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t-BR" dirty="0" smtClean="0"/>
                        <a:t>DEMAIS</a:t>
                      </a:r>
                      <a:r>
                        <a:rPr lang="pt-BR" baseline="0" dirty="0" smtClean="0"/>
                        <a:t> CUSTEIOS</a:t>
                      </a:r>
                      <a:r>
                        <a:rPr lang="pt-BR" dirty="0" smtClean="0"/>
                        <a:t>                                                                               R$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FARMÁCIA</a:t>
                      </a:r>
                      <a:r>
                        <a:rPr lang="pt-BR" sz="1600" baseline="0" dirty="0" smtClean="0">
                          <a:latin typeface="+mj-lt"/>
                        </a:rPr>
                        <a:t> HOSPITALAR / LABORATÓRIO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392.230,11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PRODUTOS / INSUMOS HOSPITALARES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362.290,02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+mj-lt"/>
                        </a:rPr>
                        <a:t>PRESTAÇÕES</a:t>
                      </a:r>
                      <a:r>
                        <a:rPr lang="pt-BR" sz="1600" baseline="0" dirty="0" smtClean="0">
                          <a:latin typeface="+mj-lt"/>
                        </a:rPr>
                        <a:t> SERVIÇOS TERCEIRIZADOS</a:t>
                      </a:r>
                      <a:endParaRPr lang="pt-B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j-lt"/>
                        </a:rPr>
                        <a:t>285.206,87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j-lt"/>
                        </a:rPr>
                        <a:t>1.039.727,00</a:t>
                      </a:r>
                      <a:endParaRPr lang="pt-BR" sz="16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2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B8B1C98C-4EFD-4198-8C56-FD0D2680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966"/>
            <a:ext cx="7800832" cy="594132"/>
          </a:xfrm>
        </p:spPr>
        <p:txBody>
          <a:bodyPr rtlCol="0">
            <a:normAutofit/>
          </a:bodyPr>
          <a:lstStyle/>
          <a:p>
            <a:pPr rtl="0"/>
            <a:r>
              <a:rPr lang="pt-BR" sz="3200" dirty="0" smtClean="0"/>
              <a:t>PAGAMENTOS / MÊS R$ 3.208.323,96</a:t>
            </a:r>
            <a:endParaRPr lang="pt-BR" sz="3200" dirty="0"/>
          </a:p>
        </p:txBody>
      </p:sp>
      <p:graphicFrame>
        <p:nvGraphicFramePr>
          <p:cNvPr id="17" name="Espaço Reservado para Conteúdo 16" descr="Gráfico">
            <a:extLst>
              <a:ext uri="{FF2B5EF4-FFF2-40B4-BE49-F238E27FC236}">
                <a16:creationId xmlns="" xmlns:a16="http://schemas.microsoft.com/office/drawing/2014/main" id="{22AF7DB9-D3B8-4FB9-89DD-8795D51874F2}"/>
              </a:ext>
            </a:extLst>
          </p:cNvPr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3556191532"/>
              </p:ext>
            </p:extLst>
          </p:nvPr>
        </p:nvGraphicFramePr>
        <p:xfrm>
          <a:off x="293075" y="1479062"/>
          <a:ext cx="10714894" cy="52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D546EBFA-CE06-4E1C-9996-47605137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9BB3731-526F-4638-85F8-715D717FFC12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05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49125E-EEEB-45D0-B6EF-2291C026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3" y="97971"/>
            <a:ext cx="5794828" cy="2057400"/>
          </a:xfrm>
          <a:scene3d>
            <a:camera prst="perspectiveRelaxedModerately"/>
            <a:lightRig rig="threePt" dir="t"/>
          </a:scene3d>
        </p:spPr>
        <p:txBody>
          <a:bodyPr rtlCol="0">
            <a:normAutofit/>
          </a:bodyPr>
          <a:lstStyle/>
          <a:p>
            <a:pPr algn="ctr" rtl="0"/>
            <a:r>
              <a:rPr lang="pt-BR" sz="3200" dirty="0" smtClean="0"/>
              <a:t>APURAÇÃO RESULTADO</a:t>
            </a:r>
            <a:br>
              <a:rPr lang="pt-BR" sz="3200" dirty="0" smtClean="0"/>
            </a:br>
            <a:r>
              <a:rPr lang="pt-BR" sz="2000" dirty="0" smtClean="0"/>
              <a:t>PRIMÁRIO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DEZEMBRO/2021</a:t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43" name="Retângulo 42" descr="Cor do código de legenda 1">
            <a:extLst>
              <a:ext uri="{FF2B5EF4-FFF2-40B4-BE49-F238E27FC236}">
                <a16:creationId xmlns="" xmlns:a16="http://schemas.microsoft.com/office/drawing/2014/main" id="{EBD7454E-A6B4-A148-9B42-F76C68AD4046}"/>
              </a:ext>
            </a:extLst>
          </p:cNvPr>
          <p:cNvSpPr/>
          <p:nvPr/>
        </p:nvSpPr>
        <p:spPr>
          <a:xfrm>
            <a:off x="306842" y="2688769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="" xmlns:a16="http://schemas.microsoft.com/office/drawing/2014/main" id="{161E2BC0-C618-4FBA-86B6-0C36653A6F2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3143" y="2621282"/>
            <a:ext cx="7369629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Cta Movimento..........R$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125.110,75  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4" name="Retângulo 43" descr="Cor do código de legenda 2">
            <a:extLst>
              <a:ext uri="{FF2B5EF4-FFF2-40B4-BE49-F238E27FC236}">
                <a16:creationId xmlns="" xmlns:a16="http://schemas.microsoft.com/office/drawing/2014/main" id="{83FFD2AD-DD30-E04D-A948-531B60FEDE68}"/>
              </a:ext>
            </a:extLst>
          </p:cNvPr>
          <p:cNvSpPr/>
          <p:nvPr/>
        </p:nvSpPr>
        <p:spPr>
          <a:xfrm>
            <a:off x="300307" y="3069770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1" name="Espaço Reservado para Texto 10">
            <a:extLst>
              <a:ext uri="{FF2B5EF4-FFF2-40B4-BE49-F238E27FC236}">
                <a16:creationId xmlns="" xmlns:a16="http://schemas.microsoft.com/office/drawing/2014/main" id="{4B1079BF-F80D-4A11-9413-57BEE7F959F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648899" y="3002282"/>
            <a:ext cx="7123502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Financeiro – </a:t>
            </a:r>
            <a:r>
              <a:rPr lang="pt-BR" sz="1800" dirty="0" err="1" smtClean="0">
                <a:solidFill>
                  <a:srgbClr val="00B0F0"/>
                </a:solidFill>
              </a:rPr>
              <a:t>Ctas</a:t>
            </a:r>
            <a:r>
              <a:rPr lang="pt-BR" sz="1800" dirty="0" smtClean="0">
                <a:solidFill>
                  <a:srgbClr val="00B0F0"/>
                </a:solidFill>
              </a:rPr>
              <a:t> </a:t>
            </a:r>
            <a:r>
              <a:rPr lang="pt-BR" sz="1800" dirty="0" err="1" smtClean="0">
                <a:solidFill>
                  <a:srgbClr val="00B0F0"/>
                </a:solidFill>
              </a:rPr>
              <a:t>Prov</a:t>
            </a:r>
            <a:r>
              <a:rPr lang="pt-BR" sz="1800" dirty="0" smtClean="0">
                <a:solidFill>
                  <a:srgbClr val="00B0F0"/>
                </a:solidFill>
              </a:rPr>
              <a:t>/</a:t>
            </a:r>
            <a:r>
              <a:rPr lang="pt-BR" sz="1800" dirty="0" err="1" smtClean="0">
                <a:solidFill>
                  <a:srgbClr val="00B0F0"/>
                </a:solidFill>
              </a:rPr>
              <a:t>Conv</a:t>
            </a:r>
            <a:r>
              <a:rPr lang="pt-BR" sz="1800" dirty="0" smtClean="0">
                <a:solidFill>
                  <a:srgbClr val="00B0F0"/>
                </a:solidFill>
              </a:rPr>
              <a:t>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   28.607,40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5" name="Retângulo 44" descr="Cor do código de legenda 3">
            <a:extLst>
              <a:ext uri="{FF2B5EF4-FFF2-40B4-BE49-F238E27FC236}">
                <a16:creationId xmlns="" xmlns:a16="http://schemas.microsoft.com/office/drawing/2014/main" id="{4C865ABB-548F-6A4C-958D-39C8E2613D78}"/>
              </a:ext>
            </a:extLst>
          </p:cNvPr>
          <p:cNvSpPr/>
          <p:nvPr/>
        </p:nvSpPr>
        <p:spPr>
          <a:xfrm>
            <a:off x="269142" y="6459711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3" name="Espaço Reservado para Texto 12">
            <a:extLst>
              <a:ext uri="{FF2B5EF4-FFF2-40B4-BE49-F238E27FC236}">
                <a16:creationId xmlns="" xmlns:a16="http://schemas.microsoft.com/office/drawing/2014/main" id="{1E3ECDC1-C014-4E38-9A42-9F4F9D7FF7C0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606846" y="6359566"/>
            <a:ext cx="7067583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</a:t>
            </a:r>
            <a:r>
              <a:rPr lang="pt-BR" sz="1800" dirty="0" err="1" smtClean="0">
                <a:solidFill>
                  <a:srgbClr val="00B0F0"/>
                </a:solidFill>
              </a:rPr>
              <a:t>Cta</a:t>
            </a:r>
            <a:r>
              <a:rPr lang="pt-BR" sz="1800" dirty="0" smtClean="0">
                <a:solidFill>
                  <a:srgbClr val="00B0F0"/>
                </a:solidFill>
              </a:rPr>
              <a:t> </a:t>
            </a:r>
            <a:r>
              <a:rPr lang="pt-BR" sz="1800" dirty="0" err="1" smtClean="0">
                <a:solidFill>
                  <a:srgbClr val="00B0F0"/>
                </a:solidFill>
              </a:rPr>
              <a:t>Prov</a:t>
            </a:r>
            <a:r>
              <a:rPr lang="pt-BR" sz="1800" dirty="0" smtClean="0">
                <a:solidFill>
                  <a:srgbClr val="00B0F0"/>
                </a:solidFill>
              </a:rPr>
              <a:t>/</a:t>
            </a:r>
            <a:r>
              <a:rPr lang="pt-BR" sz="1800" dirty="0" err="1" smtClean="0">
                <a:solidFill>
                  <a:srgbClr val="00B0F0"/>
                </a:solidFill>
              </a:rPr>
              <a:t>Conv</a:t>
            </a:r>
            <a:r>
              <a:rPr lang="pt-BR" sz="1800" dirty="0" smtClean="0">
                <a:solidFill>
                  <a:srgbClr val="00B0F0"/>
                </a:solidFill>
              </a:rPr>
              <a:t>....................R$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</a:t>
            </a:r>
            <a:r>
              <a:rPr lang="pt-BR" sz="1800" dirty="0">
                <a:solidFill>
                  <a:srgbClr val="00B0F0"/>
                </a:solidFill>
              </a:rPr>
              <a:t> </a:t>
            </a:r>
            <a:r>
              <a:rPr lang="pt-BR" sz="1800" dirty="0" smtClean="0">
                <a:solidFill>
                  <a:srgbClr val="00B0F0"/>
                </a:solidFill>
              </a:rPr>
              <a:t>  58.791,76</a:t>
            </a:r>
            <a:endParaRPr lang="pt-BR" sz="1800" dirty="0">
              <a:solidFill>
                <a:srgbClr val="00B0F0"/>
              </a:solidFill>
            </a:endParaRPr>
          </a:p>
        </p:txBody>
      </p:sp>
      <p:sp>
        <p:nvSpPr>
          <p:cNvPr id="46" name="Retângulo 45" descr="Cor do código de legenda 4">
            <a:extLst>
              <a:ext uri="{FF2B5EF4-FFF2-40B4-BE49-F238E27FC236}">
                <a16:creationId xmlns="" xmlns:a16="http://schemas.microsoft.com/office/drawing/2014/main" id="{3D1BEF1F-9730-C649-9578-D51D5E92EF18}"/>
              </a:ext>
            </a:extLst>
          </p:cNvPr>
          <p:cNvSpPr/>
          <p:nvPr/>
        </p:nvSpPr>
        <p:spPr>
          <a:xfrm>
            <a:off x="317726" y="4143497"/>
            <a:ext cx="265176" cy="265176"/>
          </a:xfrm>
          <a:prstGeom prst="rect">
            <a:avLst/>
          </a:prstGeom>
          <a:solidFill>
            <a:srgbClr val="3D8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="" xmlns:a16="http://schemas.microsoft.com/office/drawing/2014/main" id="{A0301D30-8A31-47C3-822C-50EC47DD7C12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644542" y="4076008"/>
            <a:ext cx="6692428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Receitas / Mês.........................................R$  3.715.974,68</a:t>
            </a:r>
            <a:endParaRPr lang="pt-BR" sz="1800" dirty="0"/>
          </a:p>
        </p:txBody>
      </p:sp>
      <p:sp>
        <p:nvSpPr>
          <p:cNvPr id="47" name="Retângulo 46" descr="Cor do código de legenda 5">
            <a:extLst>
              <a:ext uri="{FF2B5EF4-FFF2-40B4-BE49-F238E27FC236}">
                <a16:creationId xmlns="" xmlns:a16="http://schemas.microsoft.com/office/drawing/2014/main" id="{1BB30745-3773-624D-B924-1C130260F60F}"/>
              </a:ext>
            </a:extLst>
          </p:cNvPr>
          <p:cNvSpPr/>
          <p:nvPr/>
        </p:nvSpPr>
        <p:spPr>
          <a:xfrm>
            <a:off x="311193" y="4851068"/>
            <a:ext cx="265176" cy="265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="" xmlns:a16="http://schemas.microsoft.com/office/drawing/2014/main" id="{C2975971-DEE8-44EA-BD44-8942ADA84721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631371" y="4750923"/>
            <a:ext cx="6770914" cy="349611"/>
          </a:xfrm>
        </p:spPr>
        <p:txBody>
          <a:bodyPr rtlCol="0">
            <a:normAutofit/>
          </a:bodyPr>
          <a:lstStyle/>
          <a:p>
            <a:r>
              <a:rPr lang="pt-BR" sz="1800" dirty="0" smtClean="0"/>
              <a:t>Pagamentos / Mês...................................R</a:t>
            </a:r>
            <a:r>
              <a:rPr lang="pt-BR" sz="1800" dirty="0"/>
              <a:t>$  </a:t>
            </a:r>
            <a:r>
              <a:rPr lang="pt-BR" sz="1800" dirty="0" smtClean="0"/>
              <a:t>3.208.323,96</a:t>
            </a:r>
            <a:endParaRPr lang="pt-BR" sz="1800" dirty="0"/>
          </a:p>
        </p:txBody>
      </p:sp>
      <p:sp>
        <p:nvSpPr>
          <p:cNvPr id="48" name="Retângulo 47" descr="Cor do código de legenda 6">
            <a:extLst>
              <a:ext uri="{FF2B5EF4-FFF2-40B4-BE49-F238E27FC236}">
                <a16:creationId xmlns="" xmlns:a16="http://schemas.microsoft.com/office/drawing/2014/main" id="{359DA6B3-7810-764B-AC09-9B48E5221FB6}"/>
              </a:ext>
            </a:extLst>
          </p:cNvPr>
          <p:cNvSpPr/>
          <p:nvPr/>
        </p:nvSpPr>
        <p:spPr>
          <a:xfrm>
            <a:off x="269143" y="6063867"/>
            <a:ext cx="265176" cy="2651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="" xmlns:a16="http://schemas.microsoft.com/office/drawing/2014/main" id="{46020FAD-9FB9-4A7A-AAB1-530FFF66A570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620487" y="5943601"/>
            <a:ext cx="6792684" cy="413276"/>
          </a:xfrm>
        </p:spPr>
        <p:txBody>
          <a:bodyPr rtlCol="0">
            <a:normAutofit/>
          </a:bodyPr>
          <a:lstStyle/>
          <a:p>
            <a:r>
              <a:rPr lang="pt-BR" sz="1800" dirty="0" smtClean="0">
                <a:solidFill>
                  <a:srgbClr val="00B0F0"/>
                </a:solidFill>
              </a:rPr>
              <a:t>Saldo Final – Cta Movimento...................R$      602.577,11</a:t>
            </a:r>
            <a:endParaRPr lang="pt-BR" sz="1800" dirty="0">
              <a:solidFill>
                <a:srgbClr val="00B0F0"/>
              </a:solidFill>
            </a:endParaRPr>
          </a:p>
        </p:txBody>
      </p:sp>
      <p:graphicFrame>
        <p:nvGraphicFramePr>
          <p:cNvPr id="23" name="Espaço Reservado para Gráfico 22" descr="Gráfico de pizza">
            <a:extLst>
              <a:ext uri="{FF2B5EF4-FFF2-40B4-BE49-F238E27FC236}">
                <a16:creationId xmlns="" xmlns:a16="http://schemas.microsoft.com/office/drawing/2014/main" id="{7DDDC966-225F-4226-9929-68992A6851D7}"/>
              </a:ext>
            </a:extLst>
          </p:cNvPr>
          <p:cNvGraphicFramePr>
            <a:graphicFrameLocks noGrp="1"/>
          </p:cNvGraphicFramePr>
          <p:nvPr>
            <p:ph type="chart" sz="quarter" idx="44"/>
            <p:extLst>
              <p:ext uri="{D42A27DB-BD31-4B8C-83A1-F6EECF244321}">
                <p14:modId xmlns:p14="http://schemas.microsoft.com/office/powerpoint/2010/main" val="2364724869"/>
              </p:ext>
            </p:extLst>
          </p:nvPr>
        </p:nvGraphicFramePr>
        <p:xfrm>
          <a:off x="6803572" y="2296888"/>
          <a:ext cx="4506686" cy="456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7228E90F-8FE2-4EC5-A09B-8FBC37E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9BB3731-526F-4638-85F8-715D717FFC1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59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ial_PitchDeck_MO-v6">
  <a:themeElements>
    <a:clrScheme name="Custom 23">
      <a:dk1>
        <a:srgbClr val="006F83"/>
      </a:dk1>
      <a:lt1>
        <a:srgbClr val="FFFFFF"/>
      </a:lt1>
      <a:dk2>
        <a:srgbClr val="4D4D4D"/>
      </a:dk2>
      <a:lt2>
        <a:srgbClr val="DED8A4"/>
      </a:lt2>
      <a:accent1>
        <a:srgbClr val="DED8A4"/>
      </a:accent1>
      <a:accent2>
        <a:srgbClr val="790000"/>
      </a:accent2>
      <a:accent3>
        <a:srgbClr val="969959"/>
      </a:accent3>
      <a:accent4>
        <a:srgbClr val="32A1A6"/>
      </a:accent4>
      <a:accent5>
        <a:srgbClr val="606032"/>
      </a:accent5>
      <a:accent6>
        <a:srgbClr val="3C8C41"/>
      </a:accent6>
      <a:hlink>
        <a:srgbClr val="006F83"/>
      </a:hlink>
      <a:folHlink>
        <a:srgbClr val="006F83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741251_TF78270744" id="{76081D2B-BA90-4A71-9C46-9F18C4210D27}" vid="{36B86369-39F2-40D8-9EF8-187B76DB5AE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Conjunto de ambientação financeira</Template>
  <TotalTime>0</TotalTime>
  <Words>456</Words>
  <Application>Microsoft Office PowerPoint</Application>
  <PresentationFormat>Widescreen</PresentationFormat>
  <Paragraphs>174</Paragraphs>
  <Slides>11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Bernard MT Condensed</vt:lpstr>
      <vt:lpstr>Calibri</vt:lpstr>
      <vt:lpstr>Tahoma</vt:lpstr>
      <vt:lpstr>Times New Roman</vt:lpstr>
      <vt:lpstr>Wingdings</vt:lpstr>
      <vt:lpstr>Financial_PitchDeck_MO-v6</vt:lpstr>
      <vt:lpstr>FUNDAÇÃO SERVIÇOS DE SAÚDE DE NOVA ANDRADINA   FUNSAU – NA   RELATÓRIO FINANCEIRO</vt:lpstr>
      <vt:lpstr>Microrregião de Nova Andradina </vt:lpstr>
      <vt:lpstr>RELATÓRIO FINANCEIRO  FLUXO DE CAIXA – DEZEMBRO 2021</vt:lpstr>
      <vt:lpstr>VALOR  CONTRATUALIZAÇÃO  Contrato n. 278/2019 </vt:lpstr>
      <vt:lpstr>RECEITAS REALIZADAS</vt:lpstr>
      <vt:lpstr>RECEITAS / MÊS R$ 3.715.974,68</vt:lpstr>
      <vt:lpstr>PAGAMENTOS REALIZADOS</vt:lpstr>
      <vt:lpstr>PAGAMENTOS / MÊS R$ 3.208.323,96</vt:lpstr>
      <vt:lpstr>APURAÇÃO RESULTADO PRIMÁRIO  DEZEMBRO/2021 </vt:lpstr>
      <vt:lpstr>Fechamento Mensal:  (Contas A Receber e Contas A Pagar)</vt:lpstr>
      <vt:lpstr> 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2021-03-03T14:38:03Z</dcterms:created>
  <dcterms:modified xsi:type="dcterms:W3CDTF">2022-01-12T11:10:00Z</dcterms:modified>
</cp:coreProperties>
</file>