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8" r:id="rId2"/>
    <p:sldId id="292" r:id="rId3"/>
    <p:sldId id="264" r:id="rId4"/>
    <p:sldId id="317" r:id="rId5"/>
    <p:sldId id="287" r:id="rId6"/>
    <p:sldId id="311" r:id="rId7"/>
    <p:sldId id="298" r:id="rId8"/>
    <p:sldId id="314" r:id="rId9"/>
    <p:sldId id="278" r:id="rId10"/>
    <p:sldId id="320" r:id="rId11"/>
    <p:sldId id="315" r:id="rId12"/>
    <p:sldId id="280" r:id="rId13"/>
  </p:sldIdLst>
  <p:sldSz cx="12192000" cy="6858000"/>
  <p:notesSz cx="6858000" cy="9947275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801" userDrawn="1">
          <p15:clr>
            <a:srgbClr val="A4A3A4"/>
          </p15:clr>
        </p15:guide>
        <p15:guide id="5" orient="horz" pos="2260" userDrawn="1">
          <p15:clr>
            <a:srgbClr val="A4A3A4"/>
          </p15:clr>
        </p15:guide>
        <p15:guide id="6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00"/>
    <a:srgbClr val="EBEBDD"/>
    <a:srgbClr val="969959"/>
    <a:srgbClr val="AF6666"/>
    <a:srgbClr val="32A1A6"/>
    <a:srgbClr val="3D8C41"/>
    <a:srgbClr val="4D4D4D"/>
    <a:srgbClr val="006F83"/>
    <a:srgbClr val="DED8A4"/>
    <a:srgbClr val="98D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6408" autoAdjust="0"/>
  </p:normalViewPr>
  <p:slideViewPr>
    <p:cSldViewPr snapToGrid="0" showGuides="1">
      <p:cViewPr varScale="1">
        <p:scale>
          <a:sx n="113" d="100"/>
          <a:sy n="113" d="100"/>
        </p:scale>
        <p:origin x="432" y="96"/>
      </p:cViewPr>
      <p:guideLst>
        <p:guide orient="horz" pos="2160"/>
        <p:guide pos="3840"/>
        <p:guide pos="801"/>
        <p:guide orient="horz" pos="2260"/>
        <p:guide pos="3940"/>
      </p:guideLst>
    </p:cSldViewPr>
  </p:slideViewPr>
  <p:outlineViewPr>
    <p:cViewPr>
      <p:scale>
        <a:sx n="33" d="100"/>
        <a:sy n="33" d="100"/>
      </p:scale>
      <p:origin x="0" y="-1055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514078394788914E-3"/>
          <c:y val="5.2472230218683927E-2"/>
          <c:w val="0.98989010194424076"/>
          <c:h val="0.725694781877007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1º QUADR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elete val="1"/>
          </c:dLbls>
          <c:cat>
            <c:strRef>
              <c:f>Plan1!$A$2:$A$6</c:f>
              <c:strCache>
                <c:ptCount val="5"/>
                <c:pt idx="0">
                  <c:v>UNIÃO - FNS</c:v>
                </c:pt>
                <c:pt idx="1">
                  <c:v>ESTADO - SES</c:v>
                </c:pt>
                <c:pt idx="2">
                  <c:v>MUNICÍPIO - FMS</c:v>
                </c:pt>
                <c:pt idx="3">
                  <c:v>MICRORREGIÃO</c:v>
                </c:pt>
                <c:pt idx="4">
                  <c:v>DEMAIS REC</c:v>
                </c:pt>
              </c:strCache>
            </c:strRef>
          </c:cat>
          <c:val>
            <c:numRef>
              <c:f>Plan1!$B$2:$B$6</c:f>
              <c:numCache>
                <c:formatCode>0.00</c:formatCode>
                <c:ptCount val="5"/>
                <c:pt idx="0">
                  <c:v>1678421.32</c:v>
                </c:pt>
                <c:pt idx="1">
                  <c:v>4087343.52</c:v>
                </c:pt>
                <c:pt idx="2">
                  <c:v>2512500</c:v>
                </c:pt>
                <c:pt idx="3">
                  <c:v>270000</c:v>
                </c:pt>
                <c:pt idx="4">
                  <c:v>3284085.34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1º QUADR2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657129899674307E-2"/>
                  <c:y val="2.13675177724749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508447036873348E-2"/>
                  <c:y val="2.13675177724749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657129899674307E-2"/>
                  <c:y val="-1.5669332019687703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634150956612872E-2"/>
                  <c:y val="1.49572624407323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7634150956612792E-2"/>
                  <c:y val="-2.13675177724749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UNIÃO - FNS</c:v>
                </c:pt>
                <c:pt idx="1">
                  <c:v>ESTADO - SES</c:v>
                </c:pt>
                <c:pt idx="2">
                  <c:v>MUNICÍPIO - FMS</c:v>
                </c:pt>
                <c:pt idx="3">
                  <c:v>MICRORREGIÃO</c:v>
                </c:pt>
                <c:pt idx="4">
                  <c:v>DEMAIS REC</c:v>
                </c:pt>
              </c:strCache>
            </c:strRef>
          </c:cat>
          <c:val>
            <c:numRef>
              <c:f>Plan1!$C$2:$C$6</c:f>
              <c:numCache>
                <c:formatCode>0%</c:formatCode>
                <c:ptCount val="5"/>
                <c:pt idx="0">
                  <c:v>0.14185020680312557</c:v>
                </c:pt>
                <c:pt idx="1">
                  <c:v>0.34543801170698618</c:v>
                </c:pt>
                <c:pt idx="2">
                  <c:v>0.21234158571868772</c:v>
                </c:pt>
                <c:pt idx="3">
                  <c:v>2.2818797271261963E-2</c:v>
                </c:pt>
                <c:pt idx="4">
                  <c:v>0.2775513984999386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2º QUADR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0628519598697228E-3"/>
                  <c:y val="0.2051281706157596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257039197394457E-3"/>
                  <c:y val="0.64529903672874411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44%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257039197394457E-3"/>
                  <c:y val="0.2521367097152046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17%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628519598698007E-3"/>
                  <c:y val="3.8461531990454947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628519598697228E-3"/>
                  <c:y val="0.3482905396913418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UNIÃO - FNS</c:v>
                </c:pt>
                <c:pt idx="1">
                  <c:v>ESTADO - SES</c:v>
                </c:pt>
                <c:pt idx="2">
                  <c:v>MUNICÍPIO - FMS</c:v>
                </c:pt>
                <c:pt idx="3">
                  <c:v>MICRORREGIÃO</c:v>
                </c:pt>
                <c:pt idx="4">
                  <c:v>DEMAIS REC</c:v>
                </c:pt>
              </c:strCache>
            </c:strRef>
          </c:cat>
          <c:val>
            <c:numRef>
              <c:f>Plan1!$D$2:$D$6</c:f>
              <c:numCache>
                <c:formatCode>0.00</c:formatCode>
                <c:ptCount val="5"/>
                <c:pt idx="0">
                  <c:v>1678421.32</c:v>
                </c:pt>
                <c:pt idx="1">
                  <c:v>5337343.5199999996</c:v>
                </c:pt>
                <c:pt idx="2">
                  <c:v>2090000</c:v>
                </c:pt>
                <c:pt idx="3">
                  <c:v>250000</c:v>
                </c:pt>
                <c:pt idx="4">
                  <c:v>2883314.91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2º QUADR2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Plan1!$A$2:$A$6</c:f>
              <c:strCache>
                <c:ptCount val="5"/>
                <c:pt idx="0">
                  <c:v>UNIÃO - FNS</c:v>
                </c:pt>
                <c:pt idx="1">
                  <c:v>ESTADO - SES</c:v>
                </c:pt>
                <c:pt idx="2">
                  <c:v>MUNICÍPIO - FMS</c:v>
                </c:pt>
                <c:pt idx="3">
                  <c:v>MICRORREGIÃO</c:v>
                </c:pt>
                <c:pt idx="4">
                  <c:v>DEMAIS REC</c:v>
                </c:pt>
              </c:strCache>
            </c:strRef>
          </c:cat>
          <c:val>
            <c:numRef>
              <c:f>Plan1!$E$2:$E$6</c:f>
              <c:numCache>
                <c:formatCode>0%</c:formatCode>
                <c:ptCount val="5"/>
                <c:pt idx="0">
                  <c:v>0.13713623526311283</c:v>
                </c:pt>
                <c:pt idx="1">
                  <c:v>0.43609026405763879</c:v>
                </c:pt>
                <c:pt idx="2">
                  <c:v>0.17076447271290965</c:v>
                </c:pt>
                <c:pt idx="3">
                  <c:v>2.0426372334080102E-2</c:v>
                </c:pt>
                <c:pt idx="4">
                  <c:v>0.23558265563225864</c:v>
                </c:pt>
              </c:numCache>
            </c:numRef>
          </c:val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3º QUADR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strRef>
              <c:f>Plan1!$A$2:$A$6</c:f>
              <c:strCache>
                <c:ptCount val="5"/>
                <c:pt idx="0">
                  <c:v>UNIÃO - FNS</c:v>
                </c:pt>
                <c:pt idx="1">
                  <c:v>ESTADO - SES</c:v>
                </c:pt>
                <c:pt idx="2">
                  <c:v>MUNICÍPIO - FMS</c:v>
                </c:pt>
                <c:pt idx="3">
                  <c:v>MICRORREGIÃO</c:v>
                </c:pt>
                <c:pt idx="4">
                  <c:v>DEMAIS REC</c:v>
                </c:pt>
              </c:strCache>
            </c:strRef>
          </c:cat>
          <c:val>
            <c:numRef>
              <c:f>Plan1!$F$2:$F$6</c:f>
              <c:numCache>
                <c:formatCode>0.00</c:formatCode>
                <c:ptCount val="5"/>
                <c:pt idx="0">
                  <c:v>1678421.32</c:v>
                </c:pt>
                <c:pt idx="1">
                  <c:v>5087343.5199999996</c:v>
                </c:pt>
                <c:pt idx="2">
                  <c:v>1612500</c:v>
                </c:pt>
                <c:pt idx="3">
                  <c:v>250000</c:v>
                </c:pt>
                <c:pt idx="4">
                  <c:v>1821243.77</c:v>
                </c:pt>
              </c:numCache>
            </c:numRef>
          </c:val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3º QUADR2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Plan1!$A$2:$A$6</c:f>
              <c:strCache>
                <c:ptCount val="5"/>
                <c:pt idx="0">
                  <c:v>UNIÃO - FNS</c:v>
                </c:pt>
                <c:pt idx="1">
                  <c:v>ESTADO - SES</c:v>
                </c:pt>
                <c:pt idx="2">
                  <c:v>MUNICÍPIO - FMS</c:v>
                </c:pt>
                <c:pt idx="3">
                  <c:v>MICRORREGIÃO</c:v>
                </c:pt>
                <c:pt idx="4">
                  <c:v>DEMAIS REC</c:v>
                </c:pt>
              </c:strCache>
            </c:strRef>
          </c:cat>
          <c:val>
            <c:numRef>
              <c:f>Plan1!$G$2:$G$6</c:f>
              <c:numCache>
                <c:formatCode>0%</c:formatCode>
                <c:ptCount val="5"/>
                <c:pt idx="0">
                  <c:v>0.16062203330726765</c:v>
                </c:pt>
                <c:pt idx="1">
                  <c:v>0.486850024232862</c:v>
                </c:pt>
                <c:pt idx="2">
                  <c:v>0.1543134763731249</c:v>
                </c:pt>
                <c:pt idx="3">
                  <c:v>2.3924569980329439E-2</c:v>
                </c:pt>
                <c:pt idx="4">
                  <c:v>0.17428989610641607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85307072"/>
        <c:axId val="285307464"/>
      </c:barChart>
      <c:catAx>
        <c:axId val="28530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20" normalizeH="0" baseline="0">
                <a:solidFill>
                  <a:srgbClr val="FF000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pt-BR"/>
          </a:p>
        </c:txPr>
        <c:crossAx val="285307464"/>
        <c:crosses val="autoZero"/>
        <c:auto val="1"/>
        <c:lblAlgn val="ctr"/>
        <c:lblOffset val="100"/>
        <c:noMultiLvlLbl val="0"/>
      </c:catAx>
      <c:valAx>
        <c:axId val="2853074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285307072"/>
        <c:crosses val="autoZero"/>
        <c:crossBetween val="between"/>
      </c:valAx>
      <c:spPr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1.8539402056225212E-2"/>
          <c:y val="0.85137551151014212"/>
          <c:w val="0.9055271900545846"/>
          <c:h val="8.19694473743466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670534638805664E-3"/>
          <c:y val="6.1019237327673913E-2"/>
          <c:w val="0.98989010194424076"/>
          <c:h val="0.725694781877007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1º QUADR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solidFill>
                <a:srgbClr val="00B0F0"/>
              </a:solidFill>
            </a:ln>
            <a:effectLst/>
          </c:spPr>
          <c:invertIfNegative val="0"/>
          <c:dLbls>
            <c:delete val="1"/>
          </c:dLbls>
          <c:cat>
            <c:strRef>
              <c:f>Plan1!$A$2:$A$4</c:f>
              <c:strCache>
                <c:ptCount val="3"/>
                <c:pt idx="0">
                  <c:v>FOLHA PAGAMENTOS</c:v>
                </c:pt>
                <c:pt idx="1">
                  <c:v>PREST SERV MÉDICOS</c:v>
                </c:pt>
                <c:pt idx="2">
                  <c:v>DEMAIS CUSTEIOS</c:v>
                </c:pt>
              </c:strCache>
            </c:strRef>
          </c:cat>
          <c:val>
            <c:numRef>
              <c:f>Plan1!$B$2:$B$4</c:f>
              <c:numCache>
                <c:formatCode>0.00</c:formatCode>
                <c:ptCount val="3"/>
                <c:pt idx="0">
                  <c:v>4067223.7</c:v>
                </c:pt>
                <c:pt idx="1">
                  <c:v>3226967.11</c:v>
                </c:pt>
                <c:pt idx="2">
                  <c:v>3039070.03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1º QUADR2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4639782314528358E-2"/>
                  <c:y val="-1.06837588862374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639782314528358E-2"/>
                  <c:y val="-4.273503554495150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5702634274398156E-2"/>
                  <c:y val="-1.06837588862374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FOLHA PAGAMENTOS</c:v>
                </c:pt>
                <c:pt idx="1">
                  <c:v>PREST SERV MÉDICOS</c:v>
                </c:pt>
                <c:pt idx="2">
                  <c:v>DEMAIS CUSTEIOS</c:v>
                </c:pt>
              </c:strCache>
            </c:strRef>
          </c:cat>
          <c:val>
            <c:numRef>
              <c:f>Plan1!$C$2:$C$4</c:f>
              <c:numCache>
                <c:formatCode>0%</c:formatCode>
                <c:ptCount val="3"/>
                <c:pt idx="0">
                  <c:v>0.39360505487830116</c:v>
                </c:pt>
                <c:pt idx="1">
                  <c:v>0.31228933053818081</c:v>
                </c:pt>
                <c:pt idx="2">
                  <c:v>0.29410561458351803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2º QUADR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3.1885558796091685E-3"/>
                  <c:y val="0.57692297985682428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37%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39316232701353926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26%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257039197394457E-3"/>
                  <c:y val="0.57692297985682417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37%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Plan1!$A$2:$A$4</c:f>
              <c:strCache>
                <c:ptCount val="3"/>
                <c:pt idx="0">
                  <c:v>FOLHA PAGAMENTOS</c:v>
                </c:pt>
                <c:pt idx="1">
                  <c:v>PREST SERV MÉDICOS</c:v>
                </c:pt>
                <c:pt idx="2">
                  <c:v>DEMAIS CUSTEIOS</c:v>
                </c:pt>
              </c:strCache>
            </c:strRef>
          </c:cat>
          <c:val>
            <c:numRef>
              <c:f>Plan1!$D$2:$D$4</c:f>
              <c:numCache>
                <c:formatCode>0.00</c:formatCode>
                <c:ptCount val="3"/>
                <c:pt idx="0">
                  <c:v>4752572.25</c:v>
                </c:pt>
                <c:pt idx="1">
                  <c:v>3303066.35</c:v>
                </c:pt>
                <c:pt idx="2">
                  <c:v>4775615.8600000003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2º QUADR2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Plan1!$A$2:$A$4</c:f>
              <c:strCache>
                <c:ptCount val="3"/>
                <c:pt idx="0">
                  <c:v>FOLHA PAGAMENTOS</c:v>
                </c:pt>
                <c:pt idx="1">
                  <c:v>PREST SERV MÉDICOS</c:v>
                </c:pt>
                <c:pt idx="2">
                  <c:v>DEMAIS CUSTEIOS</c:v>
                </c:pt>
              </c:strCache>
            </c:strRef>
          </c:cat>
          <c:val>
            <c:numRef>
              <c:f>Plan1!$E$2:$E$4</c:f>
              <c:numCache>
                <c:formatCode>0%</c:formatCode>
                <c:ptCount val="3"/>
                <c:pt idx="0">
                  <c:v>0.37039030476837725</c:v>
                </c:pt>
                <c:pt idx="1">
                  <c:v>0.25742349357164879</c:v>
                </c:pt>
                <c:pt idx="2">
                  <c:v>0.37218620165997396</c:v>
                </c:pt>
              </c:numCache>
            </c:numRef>
          </c:val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3º QUADR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Plan1!$A$2:$A$4</c:f>
              <c:strCache>
                <c:ptCount val="3"/>
                <c:pt idx="0">
                  <c:v>FOLHA PAGAMENTOS</c:v>
                </c:pt>
                <c:pt idx="1">
                  <c:v>PREST SERV MÉDICOS</c:v>
                </c:pt>
                <c:pt idx="2">
                  <c:v>DEMAIS CUSTEIOS</c:v>
                </c:pt>
              </c:strCache>
            </c:strRef>
          </c:cat>
          <c:val>
            <c:numRef>
              <c:f>Plan1!$F$2:$F$4</c:f>
              <c:numCache>
                <c:formatCode>0.00</c:formatCode>
                <c:ptCount val="3"/>
                <c:pt idx="0">
                  <c:v>4578146.63</c:v>
                </c:pt>
                <c:pt idx="1">
                  <c:v>3290629.52</c:v>
                </c:pt>
                <c:pt idx="2">
                  <c:v>3095309.89</c:v>
                </c:pt>
              </c:numCache>
            </c:numRef>
          </c:val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3º QUADR2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Plan1!$A$2:$A$4</c:f>
              <c:strCache>
                <c:ptCount val="3"/>
                <c:pt idx="0">
                  <c:v>FOLHA PAGAMENTOS</c:v>
                </c:pt>
                <c:pt idx="1">
                  <c:v>PREST SERV MÉDICOS</c:v>
                </c:pt>
                <c:pt idx="2">
                  <c:v>DEMAIS CUSTEIOS</c:v>
                </c:pt>
              </c:strCache>
            </c:strRef>
          </c:cat>
          <c:val>
            <c:numRef>
              <c:f>Plan1!$G$2:$G$4</c:f>
              <c:numCache>
                <c:formatCode>0%</c:formatCode>
                <c:ptCount val="3"/>
                <c:pt idx="0">
                  <c:v>0.41755843700037215</c:v>
                </c:pt>
                <c:pt idx="1">
                  <c:v>0.30012802781689951</c:v>
                </c:pt>
                <c:pt idx="2">
                  <c:v>0.28231353518272828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85309032"/>
        <c:axId val="285310208"/>
      </c:barChart>
      <c:catAx>
        <c:axId val="285309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20" normalizeH="0" baseline="0">
                <a:solidFill>
                  <a:srgbClr val="FF000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pt-BR"/>
          </a:p>
        </c:txPr>
        <c:crossAx val="285310208"/>
        <c:crosses val="autoZero"/>
        <c:auto val="1"/>
        <c:lblAlgn val="ctr"/>
        <c:lblOffset val="100"/>
        <c:noMultiLvlLbl val="0"/>
      </c:catAx>
      <c:valAx>
        <c:axId val="2853102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285309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1.8539402056225212E-2"/>
          <c:y val="0.85137551151014212"/>
          <c:w val="0.9055271900545846"/>
          <c:h val="8.19694473743466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79789628121419"/>
          <c:y val="3.3930760744309722E-2"/>
          <c:w val="0.77423854246779122"/>
          <c:h val="0.904158264123037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3267817146345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7.6989997176126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Receitas</c:v>
                </c:pt>
                <c:pt idx="1">
                  <c:v>Pagamentos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10449508.609999999</c:v>
                </c:pt>
                <c:pt idx="1">
                  <c:v>10964086.039999999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95-4809-834C-2AA1C2DB1A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Colunas2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4.7906599217251773E-2"/>
                  <c:y val="2.4410713878546429E-3"/>
                </c:manualLayout>
              </c:layout>
              <c:tx>
                <c:rich>
                  <a:bodyPr/>
                  <a:lstStyle/>
                  <a:p>
                    <a:fld id="{5C00CDCB-A311-4506-88EF-DC1D6A4B338D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Receitas</c:v>
                </c:pt>
                <c:pt idx="1">
                  <c:v>Pagamentos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1">
                  <c:v>104.92441749373323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85312168"/>
        <c:axId val="285310992"/>
      </c:barChart>
      <c:catAx>
        <c:axId val="285312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5310992"/>
        <c:crosses val="autoZero"/>
        <c:auto val="1"/>
        <c:lblAlgn val="ctr"/>
        <c:lblOffset val="100"/>
        <c:noMultiLvlLbl val="0"/>
      </c:catAx>
      <c:valAx>
        <c:axId val="2853109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85312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001035001095214E-2"/>
                  <c:y val="3.76097082707643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001035001095193E-2"/>
                  <c:y val="5.2074980682596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6803836359471511E-2"/>
                  <c:y val="5.7861089647329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3001035001095193E-2"/>
                  <c:y val="4.33958172354973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0615716968165774E-2"/>
                  <c:y val="4.3395817235497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8492209066877123E-2"/>
                  <c:y val="5.78610896473297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1677470918810256E-2"/>
                  <c:y val="6.07541441296963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0615716968165774E-2"/>
                  <c:y val="3.76097082707643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1778295742784672E-2"/>
                  <c:y val="4.91819262002303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3901803644073324E-2"/>
                  <c:y val="4.0502762753130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3901803644073324E-2"/>
                  <c:y val="5.20749806825967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1940685575362114E-2"/>
                  <c:y val="2.89305448236649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haroni" panose="02010803020104030203" pitchFamily="2" charset="-79"/>
                    <a:ea typeface="+mn-ea"/>
                    <a:cs typeface="Aharoni" panose="02010803020104030203" pitchFamily="2" charset="-79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Plan1!$B$2:$B$13</c:f>
              <c:numCache>
                <c:formatCode>#,##0</c:formatCode>
                <c:ptCount val="12"/>
                <c:pt idx="0">
                  <c:v>5227687</c:v>
                </c:pt>
                <c:pt idx="1">
                  <c:v>5803376</c:v>
                </c:pt>
                <c:pt idx="2">
                  <c:v>5300784</c:v>
                </c:pt>
                <c:pt idx="3">
                  <c:v>3656486</c:v>
                </c:pt>
                <c:pt idx="4">
                  <c:v>3005076</c:v>
                </c:pt>
                <c:pt idx="5">
                  <c:v>4107002</c:v>
                </c:pt>
                <c:pt idx="6">
                  <c:v>4188096</c:v>
                </c:pt>
                <c:pt idx="7">
                  <c:v>2949712</c:v>
                </c:pt>
                <c:pt idx="8">
                  <c:v>3851500</c:v>
                </c:pt>
                <c:pt idx="9">
                  <c:v>3657047</c:v>
                </c:pt>
                <c:pt idx="10">
                  <c:v>3919122</c:v>
                </c:pt>
                <c:pt idx="11">
                  <c:v>3128372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5683344"/>
        <c:axId val="208696360"/>
      </c:lineChart>
      <c:catAx>
        <c:axId val="205683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1" u="none" strike="noStrike" kern="1200" baseline="0">
                <a:solidFill>
                  <a:srgbClr val="FF0000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208696360"/>
        <c:crosses val="autoZero"/>
        <c:auto val="1"/>
        <c:lblAlgn val="ctr"/>
        <c:lblOffset val="100"/>
        <c:noMultiLvlLbl val="0"/>
      </c:catAx>
      <c:valAx>
        <c:axId val="20869636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5683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0.31941</cdr:x>
      <cdr:y>0.7119</cdr:y>
    </cdr:from>
    <cdr:to>
      <cdr:x>0.35342</cdr:x>
      <cdr:y>0.76888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816636" y="4231274"/>
          <a:ext cx="406400" cy="3386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0.12314</cdr:x>
      <cdr:y>0.7176</cdr:y>
    </cdr:from>
    <cdr:to>
      <cdr:x>0.15361</cdr:x>
      <cdr:y>0.76176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1471370" y="4265141"/>
          <a:ext cx="364066" cy="2624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0.12101</cdr:x>
      <cdr:y>0.57373</cdr:y>
    </cdr:from>
    <cdr:to>
      <cdr:x>0.17203</cdr:x>
      <cdr:y>0.62216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1445969" y="3410008"/>
          <a:ext cx="609601" cy="2878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200" dirty="0" smtClean="0">
              <a:solidFill>
                <a:srgbClr val="FF0000"/>
              </a:solidFill>
              <a:latin typeface="Arial Black" panose="020B0A04020102020204" pitchFamily="34" charset="0"/>
            </a:rPr>
            <a:t>16%</a:t>
          </a:r>
          <a:endParaRPr lang="pt-BR" sz="1200" dirty="0">
            <a:solidFill>
              <a:srgbClr val="FF0000"/>
            </a:solidFill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0.3187</cdr:x>
      <cdr:y>0.1592</cdr:y>
    </cdr:from>
    <cdr:to>
      <cdr:x>0.36547</cdr:x>
      <cdr:y>0.2119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3808168" y="946208"/>
          <a:ext cx="558801" cy="3132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200" dirty="0" smtClean="0">
              <a:solidFill>
                <a:srgbClr val="FF0000"/>
              </a:solidFill>
              <a:latin typeface="Arial Black" panose="020B0A04020102020204" pitchFamily="34" charset="0"/>
            </a:rPr>
            <a:t>49%</a:t>
          </a:r>
          <a:endParaRPr lang="pt-BR" sz="1200" dirty="0">
            <a:solidFill>
              <a:srgbClr val="FF0000"/>
            </a:solidFill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0.51781</cdr:x>
      <cdr:y>0.58227</cdr:y>
    </cdr:from>
    <cdr:to>
      <cdr:x>0.56883</cdr:x>
      <cdr:y>0.65635</cdr:y>
    </cdr:to>
    <cdr:sp macro="" textlink="">
      <cdr:nvSpPr>
        <cdr:cNvPr id="6" name="CaixaDeTexto 5"/>
        <cdr:cNvSpPr txBox="1"/>
      </cdr:nvSpPr>
      <cdr:spPr>
        <a:xfrm xmlns:a="http://schemas.openxmlformats.org/drawingml/2006/main">
          <a:off x="6187303" y="3460807"/>
          <a:ext cx="609600" cy="4402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200" dirty="0" smtClean="0">
              <a:solidFill>
                <a:srgbClr val="FF0000"/>
              </a:solidFill>
              <a:latin typeface="Arial Black" panose="020B0A04020102020204" pitchFamily="34" charset="0"/>
            </a:rPr>
            <a:t>15%</a:t>
          </a:r>
          <a:endParaRPr lang="pt-BR" sz="1200" dirty="0">
            <a:solidFill>
              <a:srgbClr val="FF0000"/>
            </a:solidFill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0.72259</cdr:x>
      <cdr:y>0.74324</cdr:y>
    </cdr:from>
    <cdr:to>
      <cdr:x>0.76156</cdr:x>
      <cdr:y>0.78313</cdr:y>
    </cdr:to>
    <cdr:sp macro="" textlink="">
      <cdr:nvSpPr>
        <cdr:cNvPr id="7" name="CaixaDeTexto 6"/>
        <cdr:cNvSpPr txBox="1"/>
      </cdr:nvSpPr>
      <cdr:spPr>
        <a:xfrm xmlns:a="http://schemas.openxmlformats.org/drawingml/2006/main">
          <a:off x="8634170" y="4417541"/>
          <a:ext cx="465666" cy="2370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200" dirty="0" smtClean="0">
              <a:solidFill>
                <a:srgbClr val="FF0000"/>
              </a:solidFill>
              <a:latin typeface="Arial Black" panose="020B0A04020102020204" pitchFamily="34" charset="0"/>
            </a:rPr>
            <a:t>2%</a:t>
          </a:r>
          <a:endParaRPr lang="pt-BR" sz="1200" dirty="0">
            <a:solidFill>
              <a:srgbClr val="FF0000"/>
            </a:solidFill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0.91532</cdr:x>
      <cdr:y>0.55521</cdr:y>
    </cdr:from>
    <cdr:to>
      <cdr:x>0.96137</cdr:x>
      <cdr:y>0.61219</cdr:y>
    </cdr:to>
    <cdr:sp macro="" textlink="">
      <cdr:nvSpPr>
        <cdr:cNvPr id="8" name="CaixaDeTexto 7"/>
        <cdr:cNvSpPr txBox="1"/>
      </cdr:nvSpPr>
      <cdr:spPr>
        <a:xfrm xmlns:a="http://schemas.openxmlformats.org/drawingml/2006/main">
          <a:off x="10937104" y="3299941"/>
          <a:ext cx="550332" cy="3386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200" dirty="0" smtClean="0">
              <a:solidFill>
                <a:srgbClr val="FF0000"/>
              </a:solidFill>
              <a:latin typeface="Arial Black" panose="020B0A04020102020204" pitchFamily="34" charset="0"/>
            </a:rPr>
            <a:t>18%</a:t>
          </a:r>
          <a:endParaRPr lang="pt-BR" sz="1200" dirty="0">
            <a:solidFill>
              <a:srgbClr val="FF0000"/>
            </a:solidFill>
            <a:latin typeface="Arial Black" panose="020B0A040201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0.21171</cdr:x>
      <cdr:y>0.22757</cdr:y>
    </cdr:from>
    <cdr:to>
      <cdr:x>0.26485</cdr:x>
      <cdr:y>0.32871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529703" y="1352608"/>
          <a:ext cx="635000" cy="601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dirty="0" smtClean="0">
              <a:solidFill>
                <a:srgbClr val="FF0000"/>
              </a:solidFill>
              <a:latin typeface="Arial Black" panose="020B0A04020102020204" pitchFamily="34" charset="0"/>
            </a:rPr>
            <a:t>42%</a:t>
          </a:r>
          <a:endParaRPr lang="pt-BR" sz="1400" dirty="0">
            <a:solidFill>
              <a:srgbClr val="FF0000"/>
            </a:solidFill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0.54048</cdr:x>
      <cdr:y>0.38712</cdr:y>
    </cdr:from>
    <cdr:to>
      <cdr:x>0.59221</cdr:x>
      <cdr:y>0.47686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6458235" y="2300874"/>
          <a:ext cx="618067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dirty="0" smtClean="0">
              <a:solidFill>
                <a:srgbClr val="FF0000"/>
              </a:solidFill>
              <a:latin typeface="Arial Black" panose="020B0A04020102020204" pitchFamily="34" charset="0"/>
            </a:rPr>
            <a:t>30%</a:t>
          </a:r>
          <a:endParaRPr lang="pt-BR" sz="1400" dirty="0">
            <a:solidFill>
              <a:srgbClr val="FF0000"/>
            </a:solidFill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0.8728</cdr:x>
      <cdr:y>0.40991</cdr:y>
    </cdr:from>
    <cdr:to>
      <cdr:x>0.93161</cdr:x>
      <cdr:y>0.51532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10429102" y="2436341"/>
          <a:ext cx="702734" cy="6265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dirty="0" smtClean="0">
              <a:solidFill>
                <a:srgbClr val="FF0000"/>
              </a:solidFill>
              <a:latin typeface="Arial Black" panose="020B0A04020102020204" pitchFamily="34" charset="0"/>
            </a:rPr>
            <a:t>28%</a:t>
          </a:r>
          <a:endParaRPr lang="pt-BR" sz="1400" dirty="0">
            <a:solidFill>
              <a:srgbClr val="FF0000"/>
            </a:solidFill>
            <a:latin typeface="Arial Black" panose="020B0A040201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="" xmlns:a16="http://schemas.microsoft.com/office/drawing/2014/main" id="{0EE4C60F-CCEE-4849-8BF8-7C8A5DECBC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0138EFE-B0EB-46B9-9988-C15EDAE53B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27580D6-26CE-4279-BE21-D303D9ADA10F}" type="datetime1">
              <a:rPr lang="pt-BR" smtClean="0"/>
              <a:t>12/01/2022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56972C1-2B46-4BF1-B2C5-D1B7FEC2F0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2E6EFF4B-2573-4BDA-A6F2-A5502C9138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A3EE74F-E86B-4506-9DE4-E1532F489F4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4107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4FB9C-7CEC-4B8F-B666-9471E0EEC1CD}" type="datetime1">
              <a:rPr lang="pt-BR" smtClean="0"/>
              <a:pPr/>
              <a:t>12/01/2022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5F4110D-4E99-49C1-BF09-9D9E5818BB6B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773448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0401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2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199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4242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4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67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9092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7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55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780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5479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com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7899954E-D83C-4E03-A51E-E9EFC4CB52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15FAA74F-DE92-4414-B0C7-466184CBCC99}"/>
              </a:ext>
            </a:extLst>
          </p:cNvPr>
          <p:cNvSpPr/>
          <p:nvPr userDrawn="1"/>
        </p:nvSpPr>
        <p:spPr>
          <a:xfrm>
            <a:off x="4093463" y="404813"/>
            <a:ext cx="4005072" cy="171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1" name="Espaço Reservado para Texto 9">
            <a:extLst>
              <a:ext uri="{FF2B5EF4-FFF2-40B4-BE49-F238E27FC236}">
                <a16:creationId xmlns="" xmlns:a16="http://schemas.microsoft.com/office/drawing/2014/main" id="{D9D4896A-B348-4A66-B8A4-5E68BBCC49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3464" y="5296342"/>
            <a:ext cx="4005072" cy="1561657"/>
          </a:xfrm>
          <a:solidFill>
            <a:schemeClr val="tx1"/>
          </a:solidFill>
        </p:spPr>
        <p:txBody>
          <a:bodyPr tIns="90000" bIns="90000" rtlCol="0" anchor="ctr" anchorCtr="0">
            <a:noAutofit/>
          </a:bodyPr>
          <a:lstStyle>
            <a:lvl1pPr marL="0" indent="0" algn="ctr">
              <a:spcBef>
                <a:spcPts val="600"/>
              </a:spcBef>
              <a:buNone/>
              <a:defRPr sz="28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>
                <a:solidFill>
                  <a:schemeClr val="bg1"/>
                </a:solidFill>
              </a:defRPr>
            </a:lvl2pPr>
            <a:lvl3pPr marL="914400" indent="0" algn="ctr">
              <a:buNone/>
              <a:defRPr sz="2800">
                <a:solidFill>
                  <a:schemeClr val="bg1"/>
                </a:solidFill>
              </a:defRPr>
            </a:lvl3pPr>
            <a:lvl4pPr marL="1371600" indent="0" algn="ctr">
              <a:buNone/>
              <a:defRPr sz="2800">
                <a:solidFill>
                  <a:schemeClr val="bg1"/>
                </a:solidFill>
              </a:defRPr>
            </a:lvl4pPr>
            <a:lvl5pPr marL="1828800" indent="0" algn="ctr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Editar Mestre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solidFill>
            <a:schemeClr val="tx1"/>
          </a:solidFill>
        </p:spPr>
        <p:txBody>
          <a:bodyPr tIns="72000" bIns="216000" rtlCol="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 O TÍTULO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="" xmlns:a16="http://schemas.microsoft.com/office/drawing/2014/main" id="{2E46EE0C-8420-4BA8-9E2D-0780DB1E65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30140" y="953857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="" xmlns:a16="http://schemas.microsoft.com/office/drawing/2014/main" id="{0A900D34-4B01-4389-9CFF-FFCB0CF7A3CC}"/>
              </a:ext>
            </a:extLst>
          </p:cNvPr>
          <p:cNvSpPr/>
          <p:nvPr userDrawn="1"/>
        </p:nvSpPr>
        <p:spPr>
          <a:xfrm>
            <a:off x="4389120" y="1916455"/>
            <a:ext cx="78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Retângulo 5" descr="Forma de retângulo">
            <a:extLst>
              <a:ext uri="{FF2B5EF4-FFF2-40B4-BE49-F238E27FC236}">
                <a16:creationId xmlns="" xmlns:a16="http://schemas.microsoft.com/office/drawing/2014/main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8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6843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Núme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89555"/>
            <a:ext cx="4405067" cy="1737210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=""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2620884"/>
            <a:ext cx="4955429" cy="808115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04701"/>
            <a:ext cx="442201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2">
            <a:extLst>
              <a:ext uri="{FF2B5EF4-FFF2-40B4-BE49-F238E27FC236}">
                <a16:creationId xmlns=""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2107734"/>
            <a:ext cx="4955429" cy="43059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Texto 2">
            <a:extLst>
              <a:ext uri="{FF2B5EF4-FFF2-40B4-BE49-F238E27FC236}">
                <a16:creationId xmlns="" xmlns:a16="http://schemas.microsoft.com/office/drawing/2014/main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284489" y="976103"/>
            <a:ext cx="4955429" cy="1128424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R$ 12.345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="" xmlns:a16="http://schemas.microsoft.com/office/drawing/2014/main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284490" y="5321068"/>
            <a:ext cx="4955429" cy="548574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="" xmlns:a16="http://schemas.microsoft.com/office/drawing/2014/main" id="{6D20445D-98AF-47B2-9FBD-AF19976FE079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84490" y="4807915"/>
            <a:ext cx="4955429" cy="43059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2">
            <a:extLst>
              <a:ext uri="{FF2B5EF4-FFF2-40B4-BE49-F238E27FC236}">
                <a16:creationId xmlns="" xmlns:a16="http://schemas.microsoft.com/office/drawing/2014/main" id="{26B4ED62-0191-4136-BE3C-958CFAB7AC9B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284489" y="3676284"/>
            <a:ext cx="4955429" cy="1128424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R$ 6.789</a:t>
            </a:r>
          </a:p>
        </p:txBody>
      </p:sp>
      <p:sp>
        <p:nvSpPr>
          <p:cNvPr id="15" name="Retângulo 13" descr="Forma de retângulo">
            <a:extLst>
              <a:ext uri="{FF2B5EF4-FFF2-40B4-BE49-F238E27FC236}">
                <a16:creationId xmlns="" xmlns:a16="http://schemas.microsoft.com/office/drawing/2014/main" id="{7A6E2CC8-AD16-49DE-83C6-DA0AA5063E1D}"/>
              </a:ext>
            </a:extLst>
          </p:cNvPr>
          <p:cNvSpPr/>
          <p:nvPr userDrawn="1"/>
        </p:nvSpPr>
        <p:spPr>
          <a:xfrm>
            <a:off x="-2" y="3341010"/>
            <a:ext cx="464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2440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Estatíst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A59A7BA7-C33A-4105-8F53-B8940C0A3F83}"/>
              </a:ext>
            </a:extLst>
          </p:cNvPr>
          <p:cNvSpPr/>
          <p:nvPr userDrawn="1"/>
        </p:nvSpPr>
        <p:spPr>
          <a:xfrm>
            <a:off x="4408227" y="-9144"/>
            <a:ext cx="13533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995FDDE8-E604-43B2-9010-7650176DFE1B}"/>
              </a:ext>
            </a:extLst>
          </p:cNvPr>
          <p:cNvSpPr/>
          <p:nvPr userDrawn="1"/>
        </p:nvSpPr>
        <p:spPr>
          <a:xfrm>
            <a:off x="6051420" y="0"/>
            <a:ext cx="20391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0413" y="0"/>
            <a:ext cx="2971800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4571999"/>
            <a:ext cx="4422014" cy="150882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2">
            <a:extLst>
              <a:ext uri="{FF2B5EF4-FFF2-40B4-BE49-F238E27FC236}">
                <a16:creationId xmlns=""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408227" y="2494818"/>
            <a:ext cx="1353314" cy="430592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Bilhão</a:t>
            </a:r>
          </a:p>
        </p:txBody>
      </p:sp>
      <p:sp>
        <p:nvSpPr>
          <p:cNvPr id="24" name="Espaço Reservado para Texto 2">
            <a:extLst>
              <a:ext uri="{FF2B5EF4-FFF2-40B4-BE49-F238E27FC236}">
                <a16:creationId xmlns="" xmlns:a16="http://schemas.microsoft.com/office/drawing/2014/main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779480" y="1520399"/>
            <a:ext cx="1982060" cy="1019338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R$ 25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="" xmlns:a16="http://schemas.microsoft.com/office/drawing/2014/main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5984239" y="4599296"/>
            <a:ext cx="5367974" cy="1019338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9" name="Espaço Reservado para Texto 2">
            <a:extLst>
              <a:ext uri="{FF2B5EF4-FFF2-40B4-BE49-F238E27FC236}">
                <a16:creationId xmlns="" xmlns:a16="http://schemas.microsoft.com/office/drawing/2014/main" id="{D1F95E71-8CFB-47D8-857E-5CF7D091CCFE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639221" y="2494818"/>
            <a:ext cx="1353314" cy="430592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Bilhão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="" xmlns:a16="http://schemas.microsoft.com/office/drawing/2014/main" id="{4220BB32-08C4-4A57-831F-A25F6DD5F662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10474" y="1520399"/>
            <a:ext cx="1982060" cy="1019338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R$ 50</a:t>
            </a:r>
          </a:p>
        </p:txBody>
      </p:sp>
      <p:sp>
        <p:nvSpPr>
          <p:cNvPr id="23" name="Espaço Reservado para Texto 2">
            <a:extLst>
              <a:ext uri="{FF2B5EF4-FFF2-40B4-BE49-F238E27FC236}">
                <a16:creationId xmlns="" xmlns:a16="http://schemas.microsoft.com/office/drawing/2014/main" id="{694EBB8B-63BC-49D7-A4A6-810321F08ECE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9950851" y="2494818"/>
            <a:ext cx="1401361" cy="430592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Bilhão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="" xmlns:a16="http://schemas.microsoft.com/office/drawing/2014/main" id="{1DC8524C-8473-476B-9727-B88579F5C6D1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339466" y="1520399"/>
            <a:ext cx="2401321" cy="1019338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R$ 100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=""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4408227" y="3684893"/>
            <a:ext cx="1353314" cy="612000"/>
          </a:xfrm>
        </p:spPr>
        <p:txBody>
          <a:bodyPr lIns="0" tIns="0" rIns="0" bIns="0" rtlCol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Seção 1</a:t>
            </a:r>
            <a:br>
              <a:rPr lang="pt-BR" noProof="0" dirty="0"/>
            </a:br>
            <a:r>
              <a:rPr lang="pt-BR" noProof="0" dirty="0"/>
              <a:t>Título</a:t>
            </a:r>
          </a:p>
        </p:txBody>
      </p:sp>
      <p:sp>
        <p:nvSpPr>
          <p:cNvPr id="30" name="Espaço Reservado para Texto 2">
            <a:extLst>
              <a:ext uri="{FF2B5EF4-FFF2-40B4-BE49-F238E27FC236}">
                <a16:creationId xmlns="" xmlns:a16="http://schemas.microsoft.com/office/drawing/2014/main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732363" y="3684893"/>
            <a:ext cx="1353314" cy="612000"/>
          </a:xfrm>
        </p:spPr>
        <p:txBody>
          <a:bodyPr lIns="0" tIns="0" rIns="0" bIns="0" rtlCol="0" anchor="b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Seção 2</a:t>
            </a:r>
            <a:br>
              <a:rPr lang="pt-BR" noProof="0" dirty="0"/>
            </a:br>
            <a:r>
              <a:rPr lang="pt-BR" noProof="0" dirty="0"/>
              <a:t>Título</a:t>
            </a:r>
          </a:p>
        </p:txBody>
      </p:sp>
      <p:sp>
        <p:nvSpPr>
          <p:cNvPr id="31" name="Espaço Reservado para Texto 2">
            <a:extLst>
              <a:ext uri="{FF2B5EF4-FFF2-40B4-BE49-F238E27FC236}">
                <a16:creationId xmlns="" xmlns:a16="http://schemas.microsoft.com/office/drawing/2014/main" id="{DC3FB435-A0E9-4DB4-97CD-CD4676D2A60B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966893" y="3684893"/>
            <a:ext cx="1401361" cy="612000"/>
          </a:xfrm>
        </p:spPr>
        <p:txBody>
          <a:bodyPr lIns="0" tIns="0" rIns="0" bIns="0" rtlCol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Seção 3</a:t>
            </a:r>
            <a:br>
              <a:rPr lang="pt-BR" noProof="0" dirty="0"/>
            </a:br>
            <a:r>
              <a:rPr lang="pt-BR" noProof="0" dirty="0"/>
              <a:t>Título</a:t>
            </a:r>
          </a:p>
        </p:txBody>
      </p:sp>
      <p:sp>
        <p:nvSpPr>
          <p:cNvPr id="21" name="Retângulo 31" descr="Forma de retângulo">
            <a:extLst>
              <a:ext uri="{FF2B5EF4-FFF2-40B4-BE49-F238E27FC236}">
                <a16:creationId xmlns="" xmlns:a16="http://schemas.microsoft.com/office/drawing/2014/main" id="{98B8BA77-4925-481F-93A8-D07826A9C50C}"/>
              </a:ext>
            </a:extLst>
          </p:cNvPr>
          <p:cNvSpPr/>
          <p:nvPr userDrawn="1"/>
        </p:nvSpPr>
        <p:spPr>
          <a:xfrm>
            <a:off x="-1" y="4252116"/>
            <a:ext cx="464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2202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2688336"/>
            <a:ext cx="5256213" cy="41696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600" y="814742"/>
            <a:ext cx="4422014" cy="619448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2">
            <a:extLst>
              <a:ext uri="{FF2B5EF4-FFF2-40B4-BE49-F238E27FC236}">
                <a16:creationId xmlns=""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5346" y="3015916"/>
            <a:ext cx="4371473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30" name="Espaço Reservado para Texto 2">
            <a:extLst>
              <a:ext uri="{FF2B5EF4-FFF2-40B4-BE49-F238E27FC236}">
                <a16:creationId xmlns="" xmlns:a16="http://schemas.microsoft.com/office/drawing/2014/main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486281" y="3015916"/>
            <a:ext cx="2716437" cy="478800"/>
          </a:xfrm>
        </p:spPr>
        <p:txBody>
          <a:bodyPr lIns="0" tIns="0" rIns="0" bIns="0" rtlCol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2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="" xmlns:a16="http://schemas.microsoft.com/office/drawing/2014/main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345" y="3585385"/>
            <a:ext cx="4371473" cy="221444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2">
            <a:extLst>
              <a:ext uri="{FF2B5EF4-FFF2-40B4-BE49-F238E27FC236}">
                <a16:creationId xmlns="" xmlns:a16="http://schemas.microsoft.com/office/drawing/2014/main" id="{262C7EF8-2FB4-4ED0-A661-3328AF0A0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9600" y="1979605"/>
            <a:ext cx="4412151" cy="100633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2" name="Espaço Reservado para Texto 2">
            <a:extLst>
              <a:ext uri="{FF2B5EF4-FFF2-40B4-BE49-F238E27FC236}">
                <a16:creationId xmlns="" xmlns:a16="http://schemas.microsoft.com/office/drawing/2014/main" id="{8A0F49E4-92A1-4E95-B557-32CC712F2097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6486281" y="3585385"/>
            <a:ext cx="4865932" cy="221444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=""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76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68604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0" y="1581912"/>
            <a:ext cx="12192000" cy="527608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rtlCol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cxnSp>
        <p:nvCxnSpPr>
          <p:cNvPr id="7" name="Conector de Seta em Linha Reta 6">
            <a:extLst>
              <a:ext uri="{FF2B5EF4-FFF2-40B4-BE49-F238E27FC236}">
                <a16:creationId xmlns="" xmlns:a16="http://schemas.microsoft.com/office/drawing/2014/main" id="{D97EC15B-6ADB-43E7-8D3D-9CA1B60F918F}"/>
              </a:ext>
            </a:extLst>
          </p:cNvPr>
          <p:cNvCxnSpPr/>
          <p:nvPr userDrawn="1"/>
        </p:nvCxnSpPr>
        <p:spPr>
          <a:xfrm>
            <a:off x="-1" y="4642338"/>
            <a:ext cx="11731752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em Linha Reta 16">
            <a:extLst>
              <a:ext uri="{FF2B5EF4-FFF2-40B4-BE49-F238E27FC236}">
                <a16:creationId xmlns="" xmlns:a16="http://schemas.microsoft.com/office/drawing/2014/main" id="{D26D8E99-1988-42A8-9F1C-95B986DC31E3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649981" y="4411980"/>
            <a:ext cx="4892040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Imagem 11" descr="Quadrante de logotipos de concorrentes">
            <a:extLst>
              <a:ext uri="{FF2B5EF4-FFF2-40B4-BE49-F238E27FC236}">
                <a16:creationId xmlns="" xmlns:a16="http://schemas.microsoft.com/office/drawing/2014/main" id="{9E7B5F5C-D6CB-40DA-9AEA-4945FD67068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30305" y="2948388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2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0" name="Espaço Reservado para Imagem 11" descr="Quadrante de logotipos de concorrentes">
            <a:extLst>
              <a:ext uri="{FF2B5EF4-FFF2-40B4-BE49-F238E27FC236}">
                <a16:creationId xmlns="" xmlns:a16="http://schemas.microsoft.com/office/drawing/2014/main" id="{5E7FCEE1-8543-48D2-92BF-C15B856518F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72933" y="2218387"/>
            <a:ext cx="1655064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1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1" name="Espaço Reservado para Imagem 11" descr="Quadrante de logotipos de concorrentes">
            <a:extLst>
              <a:ext uri="{FF2B5EF4-FFF2-40B4-BE49-F238E27FC236}">
                <a16:creationId xmlns="" xmlns:a16="http://schemas.microsoft.com/office/drawing/2014/main" id="{F1D6EC72-CD23-4FB2-B57B-639BD132182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21461" y="4889390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3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3" name="Espaço Reservado para Imagem 11" descr="Quadrante de logotipos de concorrentes">
            <a:extLst>
              <a:ext uri="{FF2B5EF4-FFF2-40B4-BE49-F238E27FC236}">
                <a16:creationId xmlns="" xmlns:a16="http://schemas.microsoft.com/office/drawing/2014/main" id="{9ECFB104-72C8-4C8F-9892-D63C32BDB4C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29546" y="2770168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4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4" name="Espaço Reservado para Imagem 11" descr="Quadrante de logotipos de concorrentes">
            <a:extLst>
              <a:ext uri="{FF2B5EF4-FFF2-40B4-BE49-F238E27FC236}">
                <a16:creationId xmlns="" xmlns:a16="http://schemas.microsoft.com/office/drawing/2014/main" id="{EB1BE7C2-D7E1-44FC-9E2F-07D83234A28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96986" y="5026288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5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5" name="Espaço Reservado para Imagem 11" descr="Quadrante de logotipos de concorrentes">
            <a:extLst>
              <a:ext uri="{FF2B5EF4-FFF2-40B4-BE49-F238E27FC236}">
                <a16:creationId xmlns="" xmlns:a16="http://schemas.microsoft.com/office/drawing/2014/main" id="{CC78793E-2DD2-4C95-911F-5128AE36DF8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571158" y="5289302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6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6" name="Espaço Reservado para Texto 7">
            <a:extLst>
              <a:ext uri="{FF2B5EF4-FFF2-40B4-BE49-F238E27FC236}">
                <a16:creationId xmlns="" xmlns:a16="http://schemas.microsoft.com/office/drawing/2014/main" id="{242F0CC5-5779-42DA-8794-6726B62CC76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4089581"/>
            <a:ext cx="2741612" cy="248888"/>
          </a:xfrm>
        </p:spPr>
        <p:txBody>
          <a:bodyPr rtlCol="0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Mais caro</a:t>
            </a:r>
          </a:p>
        </p:txBody>
      </p:sp>
      <p:sp>
        <p:nvSpPr>
          <p:cNvPr id="31" name="Espaço Reservado para Texto 7">
            <a:extLst>
              <a:ext uri="{FF2B5EF4-FFF2-40B4-BE49-F238E27FC236}">
                <a16:creationId xmlns="" xmlns:a16="http://schemas.microsoft.com/office/drawing/2014/main" id="{A1687596-F4AA-47A2-B151-DE1D2D317A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4089581"/>
            <a:ext cx="2741612" cy="248888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Menos caro</a:t>
            </a:r>
          </a:p>
        </p:txBody>
      </p:sp>
      <p:sp>
        <p:nvSpPr>
          <p:cNvPr id="33" name="Espaço Reservado para Texto 7">
            <a:extLst>
              <a:ext uri="{FF2B5EF4-FFF2-40B4-BE49-F238E27FC236}">
                <a16:creationId xmlns="" xmlns:a16="http://schemas.microsoft.com/office/drawing/2014/main" id="{70B300A8-8F26-4803-B75B-4109631B8AD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716416" y="6208556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Menos conveniente</a:t>
            </a:r>
          </a:p>
        </p:txBody>
      </p:sp>
      <p:sp>
        <p:nvSpPr>
          <p:cNvPr id="34" name="Espaço Reservado para Texto 7">
            <a:extLst>
              <a:ext uri="{FF2B5EF4-FFF2-40B4-BE49-F238E27FC236}">
                <a16:creationId xmlns="" xmlns:a16="http://schemas.microsoft.com/office/drawing/2014/main" id="{652D52EF-59ED-4ADC-B2F9-DFFB875F5A5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16416" y="1876140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Mais conveniente</a:t>
            </a:r>
          </a:p>
        </p:txBody>
      </p:sp>
      <p:sp>
        <p:nvSpPr>
          <p:cNvPr id="35" name="Espaço Reservado para Imagem 13">
            <a:extLst>
              <a:ext uri="{FF2B5EF4-FFF2-40B4-BE49-F238E27FC236}">
                <a16:creationId xmlns="" xmlns:a16="http://schemas.microsoft.com/office/drawing/2014/main" id="{2126427F-C54E-4B7F-9641-938D9541923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013409" y="1981647"/>
            <a:ext cx="2331720" cy="539496"/>
          </a:xfrm>
          <a:solidFill>
            <a:schemeClr val="bg1"/>
          </a:solidFill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78640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Três Et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="" xmlns:a16="http://schemas.microsoft.com/office/drawing/2014/main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06660"/>
            <a:ext cx="6121400" cy="761540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3703320"/>
            <a:ext cx="3528000" cy="31546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2">
            <a:extLst>
              <a:ext uri="{FF2B5EF4-FFF2-40B4-BE49-F238E27FC236}">
                <a16:creationId xmlns=""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9896" y="3829204"/>
            <a:ext cx="2737417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="" xmlns:a16="http://schemas.microsoft.com/office/drawing/2014/main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701" y="4617038"/>
            <a:ext cx="2741612" cy="1463785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="" xmlns:a16="http://schemas.microsoft.com/office/drawing/2014/main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9" y="2739982"/>
            <a:ext cx="3432374" cy="8454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="" xmlns:a16="http://schemas.microsoft.com/office/drawing/2014/main" id="{E250C9FB-EE54-4D19-932C-4EF9C7CC93B4}"/>
              </a:ext>
            </a:extLst>
          </p:cNvPr>
          <p:cNvSpPr/>
          <p:nvPr userDrawn="1"/>
        </p:nvSpPr>
        <p:spPr>
          <a:xfrm>
            <a:off x="4368003" y="2944943"/>
            <a:ext cx="3510000" cy="3154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0" name="Espaço Reservado para Texto 2">
            <a:extLst>
              <a:ext uri="{FF2B5EF4-FFF2-40B4-BE49-F238E27FC236}">
                <a16:creationId xmlns="" xmlns:a16="http://schemas.microsoft.com/office/drawing/2014/main" id="{0DA829CB-8433-4580-B34A-C48512DF4776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4813818" y="3070827"/>
            <a:ext cx="2718357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="" xmlns:a16="http://schemas.microsoft.com/office/drawing/2014/main" id="{2B17A0E8-5FE1-4EDB-9912-D15DE0F515CA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4809623" y="3858661"/>
            <a:ext cx="2718358" cy="2077777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5F78EA48-44FB-466C-808A-654F878A2BE5}"/>
              </a:ext>
            </a:extLst>
          </p:cNvPr>
          <p:cNvSpPr/>
          <p:nvPr userDrawn="1"/>
        </p:nvSpPr>
        <p:spPr>
          <a:xfrm>
            <a:off x="7859550" y="914400"/>
            <a:ext cx="3492000" cy="41970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4" name="Espaço Reservado para Texto 2">
            <a:extLst>
              <a:ext uri="{FF2B5EF4-FFF2-40B4-BE49-F238E27FC236}">
                <a16:creationId xmlns="" xmlns:a16="http://schemas.microsoft.com/office/drawing/2014/main" id="{858E05EE-476C-464F-97E9-AB4404E1031E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8301247" y="1040284"/>
            <a:ext cx="2728138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="" xmlns:a16="http://schemas.microsoft.com/office/drawing/2014/main" id="{3A2B7032-E785-4A36-9ADB-097498F9D09B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292856" y="1828117"/>
            <a:ext cx="2731930" cy="3112371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="" xmlns:a16="http://schemas.microsoft.com/office/drawing/2014/main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1279896" y="4348591"/>
            <a:ext cx="2741611" cy="24627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="" xmlns:a16="http://schemas.microsoft.com/office/drawing/2014/main" id="{FF3182A3-A2A8-4CAF-9CB8-8D2AFF31639B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4813818" y="3590214"/>
            <a:ext cx="2718357" cy="24627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31" name="Espaço Reservado para Texto 2">
            <a:extLst>
              <a:ext uri="{FF2B5EF4-FFF2-40B4-BE49-F238E27FC236}">
                <a16:creationId xmlns="" xmlns:a16="http://schemas.microsoft.com/office/drawing/2014/main" id="{EAE2A6B1-5D4C-4E87-A1F9-92B4CC63D18E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8301247" y="1559671"/>
            <a:ext cx="2728138" cy="24627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7" name="Retângulo 30" descr="Forma de retângulo">
            <a:extLst>
              <a:ext uri="{FF2B5EF4-FFF2-40B4-BE49-F238E27FC236}">
                <a16:creationId xmlns="" xmlns:a16="http://schemas.microsoft.com/office/drawing/2014/main" id="{3FD4F881-8EF1-46B0-A01F-F145F6EA85C6}"/>
              </a:ext>
            </a:extLst>
          </p:cNvPr>
          <p:cNvSpPr/>
          <p:nvPr userDrawn="1"/>
        </p:nvSpPr>
        <p:spPr>
          <a:xfrm>
            <a:off x="0" y="2395688"/>
            <a:ext cx="727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66717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a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481465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=""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67819" y="2345281"/>
            <a:ext cx="4399506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Imagem 13">
            <a:extLst>
              <a:ext uri="{FF2B5EF4-FFF2-40B4-BE49-F238E27FC236}">
                <a16:creationId xmlns="" xmlns:a16="http://schemas.microsoft.com/office/drawing/2014/main" id="{6CFA9DC2-8816-4504-9E78-0D6A51A4AB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6" name="Espaço Reservado para Texto 2">
            <a:extLst>
              <a:ext uri="{FF2B5EF4-FFF2-40B4-BE49-F238E27FC236}">
                <a16:creationId xmlns="" xmlns:a16="http://schemas.microsoft.com/office/drawing/2014/main" id="{F0C6A052-44FB-4766-A715-5F60A7AEF0AD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45711" y="2345281"/>
            <a:ext cx="5078469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="" xmlns:a16="http://schemas.microsoft.com/office/drawing/2014/main" id="{68C1D2FC-82D4-4984-A285-D297EC46F0D8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62013" y="2998120"/>
            <a:ext cx="4818062" cy="2687637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</p:txBody>
      </p:sp>
      <p:sp>
        <p:nvSpPr>
          <p:cNvPr id="22" name="Espaço Reservado para Conteúdo 12">
            <a:extLst>
              <a:ext uri="{FF2B5EF4-FFF2-40B4-BE49-F238E27FC236}">
                <a16:creationId xmlns="" xmlns:a16="http://schemas.microsoft.com/office/drawing/2014/main" id="{C7746309-5494-4FAF-8640-D18D81C82FC1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230001" y="2998120"/>
            <a:ext cx="5122211" cy="2687637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</p:txBody>
      </p:sp>
      <p:sp>
        <p:nvSpPr>
          <p:cNvPr id="14" name="Retângulo 17" descr="Forma de retângulo">
            <a:extLst>
              <a:ext uri="{FF2B5EF4-FFF2-40B4-BE49-F238E27FC236}">
                <a16:creationId xmlns="" xmlns:a16="http://schemas.microsoft.com/office/drawing/2014/main" id="{42F2CA37-EDD0-4C79-960F-D8E91A8352FB}"/>
              </a:ext>
            </a:extLst>
          </p:cNvPr>
          <p:cNvSpPr/>
          <p:nvPr userDrawn="1"/>
        </p:nvSpPr>
        <p:spPr>
          <a:xfrm>
            <a:off x="0" y="1347938"/>
            <a:ext cx="271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65732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a 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74398"/>
            <a:ext cx="5679831" cy="619448"/>
          </a:xfrm>
        </p:spPr>
        <p:txBody>
          <a:bodyPr lIns="0" tIns="0" rIns="0" bIns="0" rtlCol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2" name="Espaço Reservado para Texto 2">
            <a:extLst>
              <a:ext uri="{FF2B5EF4-FFF2-40B4-BE49-F238E27FC236}">
                <a16:creationId xmlns="" xmlns:a16="http://schemas.microsoft.com/office/drawing/2014/main" id="{FBE302E7-5C2F-4624-AD0C-D1495C751B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27" name="Espaço Reservado para Texto 11">
            <a:extLst>
              <a:ext uri="{FF2B5EF4-FFF2-40B4-BE49-F238E27FC236}">
                <a16:creationId xmlns="" xmlns:a16="http://schemas.microsoft.com/office/drawing/2014/main" id="{90E84C90-8C85-4EBD-A0A8-BE4161704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4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8" name="Espaço Reservado para Texto 7">
            <a:extLst>
              <a:ext uri="{FF2B5EF4-FFF2-40B4-BE49-F238E27FC236}">
                <a16:creationId xmlns="" xmlns:a16="http://schemas.microsoft.com/office/drawing/2014/main" id="{60C2D7C7-DBCB-4597-8620-C8C9C5A76A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6614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="" xmlns:a16="http://schemas.microsoft.com/office/drawing/2014/main" id="{99124C08-3E86-444D-B5D0-F3F9BB16C988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36614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BB56B47F-3E0D-42C1-966E-767F85C6CF80}"/>
              </a:ext>
            </a:extLst>
          </p:cNvPr>
          <p:cNvSpPr/>
          <p:nvPr userDrawn="1"/>
        </p:nvSpPr>
        <p:spPr>
          <a:xfrm>
            <a:off x="0" y="4039354"/>
            <a:ext cx="12192000" cy="54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32" name="Espaço Reservado para Texto 2">
            <a:extLst>
              <a:ext uri="{FF2B5EF4-FFF2-40B4-BE49-F238E27FC236}">
                <a16:creationId xmlns="" xmlns:a16="http://schemas.microsoft.com/office/drawing/2014/main" id="{0CE94E73-2035-4848-A777-57D121957C57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588108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36" name="Espaço Reservado para Texto 11">
            <a:extLst>
              <a:ext uri="{FF2B5EF4-FFF2-40B4-BE49-F238E27FC236}">
                <a16:creationId xmlns="" xmlns:a16="http://schemas.microsoft.com/office/drawing/2014/main" id="{4D2653B7-297D-4579-B765-779B78649A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588108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7" name="Espaço Reservado para Texto 7">
            <a:extLst>
              <a:ext uri="{FF2B5EF4-FFF2-40B4-BE49-F238E27FC236}">
                <a16:creationId xmlns="" xmlns:a16="http://schemas.microsoft.com/office/drawing/2014/main" id="{F0FDA4BB-A1AC-401D-BF49-12BA8C00A75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88108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38" name="Espaço Reservado para Texto 2">
            <a:extLst>
              <a:ext uri="{FF2B5EF4-FFF2-40B4-BE49-F238E27FC236}">
                <a16:creationId xmlns="" xmlns:a16="http://schemas.microsoft.com/office/drawing/2014/main" id="{201C09CA-AD2D-489D-8280-D5D5CA6F8E0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588108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39" name="Espaço Reservado para Texto 2">
            <a:extLst>
              <a:ext uri="{FF2B5EF4-FFF2-40B4-BE49-F238E27FC236}">
                <a16:creationId xmlns="" xmlns:a16="http://schemas.microsoft.com/office/drawing/2014/main" id="{31C95C8F-A3B1-4034-8C7E-60D92AD5A5AF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024487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40" name="Espaço Reservado para Texto 11">
            <a:extLst>
              <a:ext uri="{FF2B5EF4-FFF2-40B4-BE49-F238E27FC236}">
                <a16:creationId xmlns="" xmlns:a16="http://schemas.microsoft.com/office/drawing/2014/main" id="{2D64408A-F4D2-4911-A50C-294A6E12963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024487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1" name="Espaço Reservado para Texto 7">
            <a:extLst>
              <a:ext uri="{FF2B5EF4-FFF2-40B4-BE49-F238E27FC236}">
                <a16:creationId xmlns="" xmlns:a16="http://schemas.microsoft.com/office/drawing/2014/main" id="{714426FB-8D1F-48A3-87B1-6E447562616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24487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42" name="Espaço Reservado para Texto 2">
            <a:extLst>
              <a:ext uri="{FF2B5EF4-FFF2-40B4-BE49-F238E27FC236}">
                <a16:creationId xmlns="" xmlns:a16="http://schemas.microsoft.com/office/drawing/2014/main" id="{113A947D-3189-4C34-A151-25B6735B5765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3024487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43" name="Espaço Reservado para Texto 2">
            <a:extLst>
              <a:ext uri="{FF2B5EF4-FFF2-40B4-BE49-F238E27FC236}">
                <a16:creationId xmlns="" xmlns:a16="http://schemas.microsoft.com/office/drawing/2014/main" id="{8DFAD3D9-CF77-4D07-8D3C-6946F80F500E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212360" y="4307172"/>
            <a:ext cx="1803644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44" name="Espaço Reservado para Texto 11">
            <a:extLst>
              <a:ext uri="{FF2B5EF4-FFF2-40B4-BE49-F238E27FC236}">
                <a16:creationId xmlns="" xmlns:a16="http://schemas.microsoft.com/office/drawing/2014/main" id="{3A1A4549-1CA1-4925-A715-C3356C3B538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212360" y="4692262"/>
            <a:ext cx="1803644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5" name="Espaço Reservado para Texto 7">
            <a:extLst>
              <a:ext uri="{FF2B5EF4-FFF2-40B4-BE49-F238E27FC236}">
                <a16:creationId xmlns="" xmlns:a16="http://schemas.microsoft.com/office/drawing/2014/main" id="{612C4698-25FA-4C20-A9E3-847CD97AEC7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12360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46" name="Espaço Reservado para Texto 2">
            <a:extLst>
              <a:ext uri="{FF2B5EF4-FFF2-40B4-BE49-F238E27FC236}">
                <a16:creationId xmlns="" xmlns:a16="http://schemas.microsoft.com/office/drawing/2014/main" id="{24762162-855D-415D-AF6A-C44F05CE7883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5212360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47" name="Espaço Reservado para Texto 2">
            <a:extLst>
              <a:ext uri="{FF2B5EF4-FFF2-40B4-BE49-F238E27FC236}">
                <a16:creationId xmlns="" xmlns:a16="http://schemas.microsoft.com/office/drawing/2014/main" id="{589D11E9-B94E-4CFA-B405-7F22D3AF9794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7400234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48" name="Espaço Reservado para Texto 11">
            <a:extLst>
              <a:ext uri="{FF2B5EF4-FFF2-40B4-BE49-F238E27FC236}">
                <a16:creationId xmlns="" xmlns:a16="http://schemas.microsoft.com/office/drawing/2014/main" id="{95BF5016-E7B0-47AC-BFE0-E776F860AF3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400234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9" name="Espaço Reservado para Texto 7">
            <a:extLst>
              <a:ext uri="{FF2B5EF4-FFF2-40B4-BE49-F238E27FC236}">
                <a16:creationId xmlns="" xmlns:a16="http://schemas.microsoft.com/office/drawing/2014/main" id="{3228A294-7EF5-49C2-B215-AF1AC293EB3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00234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50" name="Espaço Reservado para Texto 2">
            <a:extLst>
              <a:ext uri="{FF2B5EF4-FFF2-40B4-BE49-F238E27FC236}">
                <a16:creationId xmlns="" xmlns:a16="http://schemas.microsoft.com/office/drawing/2014/main" id="{BFF32ED7-F60E-49AC-91A1-3034E8EB0B3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7400234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5129BCBD-EC3D-4652-99F1-83BD8B568FF6}"/>
              </a:ext>
            </a:extLst>
          </p:cNvPr>
          <p:cNvSpPr/>
          <p:nvPr userDrawn="1"/>
        </p:nvSpPr>
        <p:spPr>
          <a:xfrm>
            <a:off x="89729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1" name="Retângulo 50">
            <a:extLst>
              <a:ext uri="{FF2B5EF4-FFF2-40B4-BE49-F238E27FC236}">
                <a16:creationId xmlns="" xmlns:a16="http://schemas.microsoft.com/office/drawing/2014/main" id="{A2ADE57E-F0D9-4D76-B243-DAC787E66091}"/>
              </a:ext>
            </a:extLst>
          </p:cNvPr>
          <p:cNvSpPr/>
          <p:nvPr userDrawn="1"/>
        </p:nvSpPr>
        <p:spPr>
          <a:xfrm>
            <a:off x="963674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2" name="Retângulo 51">
            <a:extLst>
              <a:ext uri="{FF2B5EF4-FFF2-40B4-BE49-F238E27FC236}">
                <a16:creationId xmlns="" xmlns:a16="http://schemas.microsoft.com/office/drawing/2014/main" id="{3D8F9527-D6F7-47B7-93E6-729FA654E51A}"/>
              </a:ext>
            </a:extLst>
          </p:cNvPr>
          <p:cNvSpPr/>
          <p:nvPr userDrawn="1"/>
        </p:nvSpPr>
        <p:spPr>
          <a:xfrm>
            <a:off x="3082161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3" name="Retângulo 52">
            <a:extLst>
              <a:ext uri="{FF2B5EF4-FFF2-40B4-BE49-F238E27FC236}">
                <a16:creationId xmlns="" xmlns:a16="http://schemas.microsoft.com/office/drawing/2014/main" id="{33242D9B-895E-4D79-8BC2-6A934BD109F6}"/>
              </a:ext>
            </a:extLst>
          </p:cNvPr>
          <p:cNvSpPr/>
          <p:nvPr userDrawn="1"/>
        </p:nvSpPr>
        <p:spPr>
          <a:xfrm>
            <a:off x="5267024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4" name="Retângulo 53">
            <a:extLst>
              <a:ext uri="{FF2B5EF4-FFF2-40B4-BE49-F238E27FC236}">
                <a16:creationId xmlns="" xmlns:a16="http://schemas.microsoft.com/office/drawing/2014/main" id="{B9B79B76-7626-4584-AE9A-4CDF7F0F6430}"/>
              </a:ext>
            </a:extLst>
          </p:cNvPr>
          <p:cNvSpPr/>
          <p:nvPr userDrawn="1"/>
        </p:nvSpPr>
        <p:spPr>
          <a:xfrm>
            <a:off x="7451887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5" name="Espaço Reservado para Texto 2">
            <a:extLst>
              <a:ext uri="{FF2B5EF4-FFF2-40B4-BE49-F238E27FC236}">
                <a16:creationId xmlns="" xmlns:a16="http://schemas.microsoft.com/office/drawing/2014/main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5" name="Retângulo 27" descr="Forma de retângulo">
            <a:extLst>
              <a:ext uri="{FF2B5EF4-FFF2-40B4-BE49-F238E27FC236}">
                <a16:creationId xmlns="" xmlns:a16="http://schemas.microsoft.com/office/drawing/2014/main" id="{DE069B8B-CA4A-46A5-901F-F2C7F60C0C24}"/>
              </a:ext>
            </a:extLst>
          </p:cNvPr>
          <p:cNvSpPr/>
          <p:nvPr userDrawn="1"/>
        </p:nvSpPr>
        <p:spPr>
          <a:xfrm>
            <a:off x="-2" y="1525500"/>
            <a:ext cx="811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5922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a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89555"/>
            <a:ext cx="4405067" cy="1737210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04701"/>
            <a:ext cx="442201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" name="Espaço Reservado para Tabela 6">
            <a:extLst>
              <a:ext uri="{FF2B5EF4-FFF2-40B4-BE49-F238E27FC236}">
                <a16:creationId xmlns="" xmlns:a16="http://schemas.microsoft.com/office/drawing/2014/main" id="{71531890-A142-4CE0-8BD5-856FACD08EA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656217" y="404813"/>
            <a:ext cx="5673771" cy="56530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tabela</a:t>
            </a:r>
            <a:endParaRPr lang="pt-BR" noProof="0" dirty="0"/>
          </a:p>
        </p:txBody>
      </p:sp>
      <p:sp>
        <p:nvSpPr>
          <p:cNvPr id="10" name="Retângulo 8" descr="Forma de retângulo">
            <a:extLst>
              <a:ext uri="{FF2B5EF4-FFF2-40B4-BE49-F238E27FC236}">
                <a16:creationId xmlns="" xmlns:a16="http://schemas.microsoft.com/office/drawing/2014/main" id="{B429AA89-05C8-451C-B390-2E809555BA84}"/>
              </a:ext>
            </a:extLst>
          </p:cNvPr>
          <p:cNvSpPr/>
          <p:nvPr userDrawn="1"/>
        </p:nvSpPr>
        <p:spPr>
          <a:xfrm>
            <a:off x="0" y="3341010"/>
            <a:ext cx="325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1788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a 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FEBCE1DF-09FE-457A-9D5E-E7A8E0F5E7AA}"/>
              </a:ext>
            </a:extLst>
          </p:cNvPr>
          <p:cNvSpPr/>
          <p:nvPr userDrawn="1"/>
        </p:nvSpPr>
        <p:spPr>
          <a:xfrm>
            <a:off x="3956795" y="301179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90508111-4A36-4CF7-86F5-0AD3FDEEDDDF}"/>
              </a:ext>
            </a:extLst>
          </p:cNvPr>
          <p:cNvSpPr/>
          <p:nvPr userDrawn="1"/>
        </p:nvSpPr>
        <p:spPr>
          <a:xfrm>
            <a:off x="9066213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5C4E182D-C697-44DF-A090-F131D0302405}"/>
              </a:ext>
            </a:extLst>
          </p:cNvPr>
          <p:cNvSpPr/>
          <p:nvPr userDrawn="1"/>
        </p:nvSpPr>
        <p:spPr>
          <a:xfrm>
            <a:off x="6511504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4812501"/>
            <a:ext cx="2939721" cy="668619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027646"/>
            <a:ext cx="296257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8" name="Espaço Reservado para Imagem 7">
            <a:extLst>
              <a:ext uri="{FF2B5EF4-FFF2-40B4-BE49-F238E27FC236}">
                <a16:creationId xmlns="" xmlns:a16="http://schemas.microsoft.com/office/drawing/2014/main" id="{563FB6CB-7DC7-42AB-937B-FACFE1A28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66213" y="774398"/>
            <a:ext cx="2286000" cy="2286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="" xmlns:a16="http://schemas.microsoft.com/office/drawing/2014/main" id="{CE5AE5F8-F053-47AB-BCB2-70F2BF5C44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56795" y="774398"/>
            <a:ext cx="2286000" cy="2286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Espaço Reservado para Imagem 7">
            <a:extLst>
              <a:ext uri="{FF2B5EF4-FFF2-40B4-BE49-F238E27FC236}">
                <a16:creationId xmlns="" xmlns:a16="http://schemas.microsoft.com/office/drawing/2014/main" id="{D86E9819-052E-4932-AD4D-2E6844D404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11504" y="774398"/>
            <a:ext cx="2286000" cy="2286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8" name="Espaço Reservado para Texto 17">
            <a:extLst>
              <a:ext uri="{FF2B5EF4-FFF2-40B4-BE49-F238E27FC236}">
                <a16:creationId xmlns="" xmlns:a16="http://schemas.microsoft.com/office/drawing/2014/main" id="{1E9CD767-2C5C-4922-8EC2-4DFCB6ECFC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6537" y="3429000"/>
            <a:ext cx="2026516" cy="588620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Pessoa 1</a:t>
            </a:r>
            <a:br>
              <a:rPr lang="pt-BR" noProof="0" dirty="0"/>
            </a:br>
            <a:r>
              <a:rPr lang="pt-BR" noProof="0" dirty="0"/>
              <a:t>Nome</a:t>
            </a:r>
          </a:p>
        </p:txBody>
      </p:sp>
      <p:sp>
        <p:nvSpPr>
          <p:cNvPr id="19" name="Espaço Reservado para Texto 17">
            <a:extLst>
              <a:ext uri="{FF2B5EF4-FFF2-40B4-BE49-F238E27FC236}">
                <a16:creationId xmlns="" xmlns:a16="http://schemas.microsoft.com/office/drawing/2014/main" id="{31851AA2-C176-47A9-A949-3837A394CD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87139" y="4051032"/>
            <a:ext cx="2025312" cy="244923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20" name="Espaço Reservado para Texto 17">
            <a:extLst>
              <a:ext uri="{FF2B5EF4-FFF2-40B4-BE49-F238E27FC236}">
                <a16:creationId xmlns="" xmlns:a16="http://schemas.microsoft.com/office/drawing/2014/main" id="{879156B3-E019-4A41-8242-F0D70D502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87139" y="4347988"/>
            <a:ext cx="2025312" cy="841304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Texto 17">
            <a:extLst>
              <a:ext uri="{FF2B5EF4-FFF2-40B4-BE49-F238E27FC236}">
                <a16:creationId xmlns="" xmlns:a16="http://schemas.microsoft.com/office/drawing/2014/main" id="{CB3B3928-67D4-498A-9DED-4FF10BE1A4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41246" y="3429000"/>
            <a:ext cx="2026516" cy="588620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Pessoa 1</a:t>
            </a:r>
            <a:br>
              <a:rPr lang="pt-BR" noProof="0" dirty="0"/>
            </a:br>
            <a:r>
              <a:rPr lang="pt-BR" noProof="0" dirty="0"/>
              <a:t>Nome</a:t>
            </a:r>
          </a:p>
        </p:txBody>
      </p:sp>
      <p:sp>
        <p:nvSpPr>
          <p:cNvPr id="25" name="Espaço Reservado para Texto 17">
            <a:extLst>
              <a:ext uri="{FF2B5EF4-FFF2-40B4-BE49-F238E27FC236}">
                <a16:creationId xmlns="" xmlns:a16="http://schemas.microsoft.com/office/drawing/2014/main" id="{8464C0AB-BE10-429A-A453-247A538F5D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41848" y="4051032"/>
            <a:ext cx="2025312" cy="244923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26" name="Espaço Reservado para Texto 17">
            <a:extLst>
              <a:ext uri="{FF2B5EF4-FFF2-40B4-BE49-F238E27FC236}">
                <a16:creationId xmlns="" xmlns:a16="http://schemas.microsoft.com/office/drawing/2014/main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641848" y="4347988"/>
            <a:ext cx="2025312" cy="841304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17">
            <a:extLst>
              <a:ext uri="{FF2B5EF4-FFF2-40B4-BE49-F238E27FC236}">
                <a16:creationId xmlns="" xmlns:a16="http://schemas.microsoft.com/office/drawing/2014/main" id="{ACFBCF6D-5E27-4808-BA1C-6F72DDAAC6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5955" y="3429000"/>
            <a:ext cx="2026516" cy="588620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Pessoa 1</a:t>
            </a:r>
            <a:br>
              <a:rPr lang="pt-BR" noProof="0" dirty="0"/>
            </a:br>
            <a:r>
              <a:rPr lang="pt-BR" noProof="0" dirty="0"/>
              <a:t>Nome</a:t>
            </a:r>
          </a:p>
        </p:txBody>
      </p:sp>
      <p:sp>
        <p:nvSpPr>
          <p:cNvPr id="28" name="Espaço Reservado para Texto 17">
            <a:extLst>
              <a:ext uri="{FF2B5EF4-FFF2-40B4-BE49-F238E27FC236}">
                <a16:creationId xmlns="" xmlns:a16="http://schemas.microsoft.com/office/drawing/2014/main" id="{8755E469-9B43-406E-BB68-F691A4DF441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96557" y="4051032"/>
            <a:ext cx="2025312" cy="244923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29" name="Espaço Reservado para Texto 17">
            <a:extLst>
              <a:ext uri="{FF2B5EF4-FFF2-40B4-BE49-F238E27FC236}">
                <a16:creationId xmlns="" xmlns:a16="http://schemas.microsoft.com/office/drawing/2014/main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96557" y="4347988"/>
            <a:ext cx="2025312" cy="841304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0" name="Retângulo 13" descr="Forma de retângulo">
            <a:extLst>
              <a:ext uri="{FF2B5EF4-FFF2-40B4-BE49-F238E27FC236}">
                <a16:creationId xmlns="" xmlns:a16="http://schemas.microsoft.com/office/drawing/2014/main" id="{4FBD15D4-B1D1-4D03-9259-CE4D7AA955DF}"/>
              </a:ext>
            </a:extLst>
          </p:cNvPr>
          <p:cNvSpPr/>
          <p:nvPr userDrawn="1"/>
        </p:nvSpPr>
        <p:spPr>
          <a:xfrm>
            <a:off x="-1" y="4461207"/>
            <a:ext cx="262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989572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a 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rtlCol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5" name="Espaço Reservado para Texto 2">
            <a:extLst>
              <a:ext uri="{FF2B5EF4-FFF2-40B4-BE49-F238E27FC236}">
                <a16:creationId xmlns="" xmlns:a16="http://schemas.microsoft.com/office/drawing/2014/main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="" xmlns:a16="http://schemas.microsoft.com/office/drawing/2014/main" id="{F07EA497-80B1-41E2-8E50-4193B3DBB45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3126698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6" name="Retângulo 55">
            <a:extLst>
              <a:ext uri="{FF2B5EF4-FFF2-40B4-BE49-F238E27FC236}">
                <a16:creationId xmlns="" xmlns:a16="http://schemas.microsoft.com/office/drawing/2014/main" id="{FEA39902-3138-4686-85B5-3FE813B7BD36}"/>
              </a:ext>
            </a:extLst>
          </p:cNvPr>
          <p:cNvSpPr/>
          <p:nvPr userDrawn="1"/>
        </p:nvSpPr>
        <p:spPr>
          <a:xfrm>
            <a:off x="1798320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9" name="Espaço Reservado para Texto 17">
            <a:extLst>
              <a:ext uri="{FF2B5EF4-FFF2-40B4-BE49-F238E27FC236}">
                <a16:creationId xmlns="" xmlns:a16="http://schemas.microsoft.com/office/drawing/2014/main" id="{7D767E78-191D-404C-98CB-C65C651DC6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3329723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1</a:t>
            </a:r>
          </a:p>
        </p:txBody>
      </p:sp>
      <p:sp>
        <p:nvSpPr>
          <p:cNvPr id="60" name="Espaço Reservado para Texto 17">
            <a:extLst>
              <a:ext uri="{FF2B5EF4-FFF2-40B4-BE49-F238E27FC236}">
                <a16:creationId xmlns="" xmlns:a16="http://schemas.microsoft.com/office/drawing/2014/main" id="{6474358B-E609-4F26-8A11-64E0DC41AD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3658532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1" name="Espaço Reservado para Imagem 7">
            <a:extLst>
              <a:ext uri="{FF2B5EF4-FFF2-40B4-BE49-F238E27FC236}">
                <a16:creationId xmlns="" xmlns:a16="http://schemas.microsoft.com/office/drawing/2014/main" id="{75335C46-548C-42F2-89FC-909F3B24282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3126698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62" name="Retângulo 61">
            <a:extLst>
              <a:ext uri="{FF2B5EF4-FFF2-40B4-BE49-F238E27FC236}">
                <a16:creationId xmlns="" xmlns:a16="http://schemas.microsoft.com/office/drawing/2014/main" id="{166A588B-BA73-49FD-9E1E-1F1C51FD3850}"/>
              </a:ext>
            </a:extLst>
          </p:cNvPr>
          <p:cNvSpPr/>
          <p:nvPr userDrawn="1"/>
        </p:nvSpPr>
        <p:spPr>
          <a:xfrm>
            <a:off x="8937529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3" name="Espaço Reservado para Texto 17">
            <a:extLst>
              <a:ext uri="{FF2B5EF4-FFF2-40B4-BE49-F238E27FC236}">
                <a16:creationId xmlns="" xmlns:a16="http://schemas.microsoft.com/office/drawing/2014/main" id="{15790237-9A5F-4A9F-A5BB-E4FF0712C5E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3329723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3</a:t>
            </a:r>
          </a:p>
        </p:txBody>
      </p:sp>
      <p:sp>
        <p:nvSpPr>
          <p:cNvPr id="64" name="Espaço Reservado para Texto 17">
            <a:extLst>
              <a:ext uri="{FF2B5EF4-FFF2-40B4-BE49-F238E27FC236}">
                <a16:creationId xmlns="" xmlns:a16="http://schemas.microsoft.com/office/drawing/2014/main" id="{A0554067-4F62-4CE7-AF48-55BBD708AC9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3658532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5" name="Espaço Reservado para Imagem 7">
            <a:extLst>
              <a:ext uri="{FF2B5EF4-FFF2-40B4-BE49-F238E27FC236}">
                <a16:creationId xmlns="" xmlns:a16="http://schemas.microsoft.com/office/drawing/2014/main" id="{AA1B0DE9-602F-4ECB-AF1E-00D45491BC91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3126698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66" name="Retângulo 65">
            <a:extLst>
              <a:ext uri="{FF2B5EF4-FFF2-40B4-BE49-F238E27FC236}">
                <a16:creationId xmlns="" xmlns:a16="http://schemas.microsoft.com/office/drawing/2014/main" id="{343DD23D-9D79-4667-BB9E-A3A54505AEDA}"/>
              </a:ext>
            </a:extLst>
          </p:cNvPr>
          <p:cNvSpPr/>
          <p:nvPr userDrawn="1"/>
        </p:nvSpPr>
        <p:spPr>
          <a:xfrm>
            <a:off x="5364036" y="3126698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7" name="Espaço Reservado para Texto 17">
            <a:extLst>
              <a:ext uri="{FF2B5EF4-FFF2-40B4-BE49-F238E27FC236}">
                <a16:creationId xmlns="" xmlns:a16="http://schemas.microsoft.com/office/drawing/2014/main" id="{FFDAE67E-CF93-4600-BFAE-AF6B317A9EB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3329723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2</a:t>
            </a:r>
          </a:p>
        </p:txBody>
      </p:sp>
      <p:sp>
        <p:nvSpPr>
          <p:cNvPr id="68" name="Espaço Reservado para Texto 17">
            <a:extLst>
              <a:ext uri="{FF2B5EF4-FFF2-40B4-BE49-F238E27FC236}">
                <a16:creationId xmlns="" xmlns:a16="http://schemas.microsoft.com/office/drawing/2014/main" id="{0F0E3D9A-B0CE-4BF9-A274-1FB704C416E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3658532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9" name="Espaço Reservado para Imagem 7">
            <a:extLst>
              <a:ext uri="{FF2B5EF4-FFF2-40B4-BE49-F238E27FC236}">
                <a16:creationId xmlns="" xmlns:a16="http://schemas.microsoft.com/office/drawing/2014/main" id="{36B2F594-9AB1-4C33-86BE-4732609D6B0A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1278466" y="4316113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0" name="Retângulo 69">
            <a:extLst>
              <a:ext uri="{FF2B5EF4-FFF2-40B4-BE49-F238E27FC236}">
                <a16:creationId xmlns="" xmlns:a16="http://schemas.microsoft.com/office/drawing/2014/main" id="{17FB6684-D013-48BC-9926-29E0BCA889B1}"/>
              </a:ext>
            </a:extLst>
          </p:cNvPr>
          <p:cNvSpPr/>
          <p:nvPr userDrawn="1"/>
        </p:nvSpPr>
        <p:spPr>
          <a:xfrm>
            <a:off x="2238586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1" name="Espaço Reservado para Texto 17">
            <a:extLst>
              <a:ext uri="{FF2B5EF4-FFF2-40B4-BE49-F238E27FC236}">
                <a16:creationId xmlns="" xmlns:a16="http://schemas.microsoft.com/office/drawing/2014/main" id="{EECC50BE-82E8-4ECC-B642-5C11A927A70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361519" y="4519138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4</a:t>
            </a:r>
          </a:p>
        </p:txBody>
      </p:sp>
      <p:sp>
        <p:nvSpPr>
          <p:cNvPr id="72" name="Espaço Reservado para Texto 17">
            <a:extLst>
              <a:ext uri="{FF2B5EF4-FFF2-40B4-BE49-F238E27FC236}">
                <a16:creationId xmlns="" xmlns:a16="http://schemas.microsoft.com/office/drawing/2014/main" id="{4D96D406-D0F6-4E2D-BAE8-7B011D620FE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363098" y="4847947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73" name="Espaço Reservado para Imagem 7">
            <a:extLst>
              <a:ext uri="{FF2B5EF4-FFF2-40B4-BE49-F238E27FC236}">
                <a16:creationId xmlns="" xmlns:a16="http://schemas.microsoft.com/office/drawing/2014/main" id="{5668E7D0-A78F-45EC-BEC4-CAB0E6F96F3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8417675" y="4316113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4" name="Retângulo 73">
            <a:extLst>
              <a:ext uri="{FF2B5EF4-FFF2-40B4-BE49-F238E27FC236}">
                <a16:creationId xmlns="" xmlns:a16="http://schemas.microsoft.com/office/drawing/2014/main" id="{E02DAEE6-8B1C-4222-949F-830F7C3A4E16}"/>
              </a:ext>
            </a:extLst>
          </p:cNvPr>
          <p:cNvSpPr/>
          <p:nvPr userDrawn="1"/>
        </p:nvSpPr>
        <p:spPr>
          <a:xfrm>
            <a:off x="9377795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5" name="Espaço Reservado para Texto 17">
            <a:extLst>
              <a:ext uri="{FF2B5EF4-FFF2-40B4-BE49-F238E27FC236}">
                <a16:creationId xmlns="" xmlns:a16="http://schemas.microsoft.com/office/drawing/2014/main" id="{3CE9A073-35B5-4F1C-85E3-4BB12A5F435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500728" y="4519138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6</a:t>
            </a:r>
          </a:p>
        </p:txBody>
      </p:sp>
      <p:sp>
        <p:nvSpPr>
          <p:cNvPr id="76" name="Espaço Reservado para Texto 17">
            <a:extLst>
              <a:ext uri="{FF2B5EF4-FFF2-40B4-BE49-F238E27FC236}">
                <a16:creationId xmlns="" xmlns:a16="http://schemas.microsoft.com/office/drawing/2014/main" id="{F7309B33-C344-4C68-8156-822D38F43FE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502307" y="4847947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77" name="Espaço Reservado para Imagem 7">
            <a:extLst>
              <a:ext uri="{FF2B5EF4-FFF2-40B4-BE49-F238E27FC236}">
                <a16:creationId xmlns="" xmlns:a16="http://schemas.microsoft.com/office/drawing/2014/main" id="{D6B0782E-8C48-4FC4-B086-A5606E01F5DB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4844182" y="4316113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8" name="Retângulo 77">
            <a:extLst>
              <a:ext uri="{FF2B5EF4-FFF2-40B4-BE49-F238E27FC236}">
                <a16:creationId xmlns="" xmlns:a16="http://schemas.microsoft.com/office/drawing/2014/main" id="{F8A195F5-3125-484A-954D-EB0E743F6947}"/>
              </a:ext>
            </a:extLst>
          </p:cNvPr>
          <p:cNvSpPr/>
          <p:nvPr userDrawn="1"/>
        </p:nvSpPr>
        <p:spPr>
          <a:xfrm>
            <a:off x="5804302" y="4316113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9" name="Espaço Reservado para Texto 17">
            <a:extLst>
              <a:ext uri="{FF2B5EF4-FFF2-40B4-BE49-F238E27FC236}">
                <a16:creationId xmlns="" xmlns:a16="http://schemas.microsoft.com/office/drawing/2014/main" id="{428D2D4B-ED0B-40E0-9ECD-C95A1903990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927235" y="4519138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5</a:t>
            </a:r>
          </a:p>
        </p:txBody>
      </p:sp>
      <p:sp>
        <p:nvSpPr>
          <p:cNvPr id="80" name="Espaço Reservado para Texto 17">
            <a:extLst>
              <a:ext uri="{FF2B5EF4-FFF2-40B4-BE49-F238E27FC236}">
                <a16:creationId xmlns="" xmlns:a16="http://schemas.microsoft.com/office/drawing/2014/main" id="{35125C72-EAD5-4723-BBD0-6B22FA07855D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928814" y="4847947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33" name="Retângulo 63" descr="Forma de retângulo">
            <a:extLst>
              <a:ext uri="{FF2B5EF4-FFF2-40B4-BE49-F238E27FC236}">
                <a16:creationId xmlns="" xmlns:a16="http://schemas.microsoft.com/office/drawing/2014/main" id="{ACFA1245-86BF-45AA-B492-5CE7275AFF80}"/>
              </a:ext>
            </a:extLst>
          </p:cNvPr>
          <p:cNvSpPr/>
          <p:nvPr userDrawn="1"/>
        </p:nvSpPr>
        <p:spPr>
          <a:xfrm>
            <a:off x="0" y="1516317"/>
            <a:ext cx="87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1803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 com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E8D30891-044A-4B6F-9E44-2C5CD52CAE5A}"/>
              </a:ext>
            </a:extLst>
          </p:cNvPr>
          <p:cNvSpPr/>
          <p:nvPr userDrawn="1"/>
        </p:nvSpPr>
        <p:spPr>
          <a:xfrm>
            <a:off x="4117848" y="0"/>
            <a:ext cx="80741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839695"/>
            <a:ext cx="5879592" cy="2113385"/>
          </a:xfrm>
          <a:solidFill>
            <a:schemeClr val="tx1"/>
          </a:solidFill>
        </p:spPr>
        <p:txBody>
          <a:bodyPr lIns="432000" tIns="1332000" rIns="288000" bIns="1188000" rtlCol="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="" xmlns:a16="http://schemas.microsoft.com/office/drawing/2014/main" id="{62F291F5-706F-4B04-9757-B8F1D883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3" name="Espaço Reservado para Texto 10">
            <a:extLst>
              <a:ext uri="{FF2B5EF4-FFF2-40B4-BE49-F238E27FC236}">
                <a16:creationId xmlns="" xmlns:a16="http://schemas.microsoft.com/office/drawing/2014/main" id="{C5CBDFFE-A853-4C67-8FC4-53F81449E8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158018"/>
            <a:ext cx="5879592" cy="899882"/>
          </a:xfrm>
          <a:solidFill>
            <a:schemeClr val="tx1"/>
          </a:solidFill>
        </p:spPr>
        <p:txBody>
          <a:bodyPr lIns="432000" tIns="144000" rIns="144000" bIns="144000" rtlCol="0" anchor="ctr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6000">
                <a:solidFill>
                  <a:schemeClr val="bg2"/>
                </a:solidFill>
                <a:latin typeface="+mj-lt"/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="" xmlns:a16="http://schemas.microsoft.com/office/drawing/2014/main" id="{ABA6C74E-3778-471F-9477-D823F7D6AC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8" name="Retângulo 6" descr="Forma de retângulo">
            <a:extLst>
              <a:ext uri="{FF2B5EF4-FFF2-40B4-BE49-F238E27FC236}">
                <a16:creationId xmlns="" xmlns:a16="http://schemas.microsoft.com/office/drawing/2014/main" id="{34F9E77E-D12E-44C4-BDFA-352E61E1D14C}"/>
              </a:ext>
            </a:extLst>
          </p:cNvPr>
          <p:cNvSpPr/>
          <p:nvPr userDrawn="1"/>
        </p:nvSpPr>
        <p:spPr>
          <a:xfrm>
            <a:off x="1266000" y="4956850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="" xmlns:a16="http://schemas.microsoft.com/office/drawing/2014/main" id="{4C5077D8-7618-454B-9F54-DDC6AF1C8BE9}"/>
              </a:ext>
            </a:extLst>
          </p:cNvPr>
          <p:cNvSpPr/>
          <p:nvPr userDrawn="1"/>
        </p:nvSpPr>
        <p:spPr>
          <a:xfrm>
            <a:off x="839789" y="4953080"/>
            <a:ext cx="426211" cy="2087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80821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Gráfico de Pizza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="" xmlns:a16="http://schemas.microsoft.com/office/drawing/2014/main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06660"/>
            <a:ext cx="6121400" cy="761540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2">
            <a:extLst>
              <a:ext uri="{FF2B5EF4-FFF2-40B4-BE49-F238E27FC236}">
                <a16:creationId xmlns=""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62258" y="4101739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="" xmlns:a16="http://schemas.microsoft.com/office/drawing/2014/main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8" y="2739982"/>
            <a:ext cx="6097341" cy="76154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="" xmlns:a16="http://schemas.microsoft.com/office/drawing/2014/main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862258" y="4463100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="" xmlns:a16="http://schemas.microsoft.com/office/drawing/2014/main" id="{D9061FDA-6F12-4C6E-8374-F8ED0FF2932A}"/>
              </a:ext>
            </a:extLst>
          </p:cNvPr>
          <p:cNvSpPr>
            <a:spLocks noGrp="1"/>
          </p:cNvSpPr>
          <p:nvPr>
            <p:ph type="chart" sz="quarter" idx="44"/>
          </p:nvPr>
        </p:nvSpPr>
        <p:spPr>
          <a:xfrm>
            <a:off x="6959600" y="765175"/>
            <a:ext cx="4370388" cy="510063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gráfico</a:t>
            </a:r>
            <a:endParaRPr lang="pt-BR" noProof="0" dirty="0"/>
          </a:p>
        </p:txBody>
      </p:sp>
      <p:sp>
        <p:nvSpPr>
          <p:cNvPr id="27" name="Espaço Reservado para Texto 2">
            <a:extLst>
              <a:ext uri="{FF2B5EF4-FFF2-40B4-BE49-F238E27FC236}">
                <a16:creationId xmlns="" xmlns:a16="http://schemas.microsoft.com/office/drawing/2014/main" id="{3C89AD31-EDB3-409A-BB3D-9A2263EA5F9E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2869583" y="4101739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30" name="Espaço Reservado para Texto 2">
            <a:extLst>
              <a:ext uri="{FF2B5EF4-FFF2-40B4-BE49-F238E27FC236}">
                <a16:creationId xmlns="" xmlns:a16="http://schemas.microsoft.com/office/drawing/2014/main" id="{5ECE7C29-B0CF-4459-9010-99944A9D372B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2869583" y="4463100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33" name="Espaço Reservado para Texto 2">
            <a:extLst>
              <a:ext uri="{FF2B5EF4-FFF2-40B4-BE49-F238E27FC236}">
                <a16:creationId xmlns="" xmlns:a16="http://schemas.microsoft.com/office/drawing/2014/main" id="{FAA503CE-740E-471A-BE66-70EF1E5ED0DF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4874046" y="4106224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34" name="Espaço Reservado para Texto 2">
            <a:extLst>
              <a:ext uri="{FF2B5EF4-FFF2-40B4-BE49-F238E27FC236}">
                <a16:creationId xmlns="" xmlns:a16="http://schemas.microsoft.com/office/drawing/2014/main" id="{8ABC95E5-FC26-42BE-B500-AFB5F7AA358F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4874046" y="4467585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36" name="Espaço Reservado para Texto 2">
            <a:extLst>
              <a:ext uri="{FF2B5EF4-FFF2-40B4-BE49-F238E27FC236}">
                <a16:creationId xmlns="" xmlns:a16="http://schemas.microsoft.com/office/drawing/2014/main" id="{E3D6BF30-B139-4A44-8D70-E8B58153D59D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62258" y="5110152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37" name="Espaço Reservado para Texto 2">
            <a:extLst>
              <a:ext uri="{FF2B5EF4-FFF2-40B4-BE49-F238E27FC236}">
                <a16:creationId xmlns="" xmlns:a16="http://schemas.microsoft.com/office/drawing/2014/main" id="{EDC5F966-21F2-4236-8AE2-F83B8916800F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862258" y="5471513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39" name="Espaço Reservado para Texto 2">
            <a:extLst>
              <a:ext uri="{FF2B5EF4-FFF2-40B4-BE49-F238E27FC236}">
                <a16:creationId xmlns="" xmlns:a16="http://schemas.microsoft.com/office/drawing/2014/main" id="{F9094085-3B39-4A4F-B421-083BD603E089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2869583" y="5110152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40" name="Espaço Reservado para Texto 2">
            <a:extLst>
              <a:ext uri="{FF2B5EF4-FFF2-40B4-BE49-F238E27FC236}">
                <a16:creationId xmlns="" xmlns:a16="http://schemas.microsoft.com/office/drawing/2014/main" id="{E87EE246-B30D-4246-BBE0-0BC8EBA99255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2869583" y="5471513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42" name="Espaço Reservado para Texto 2">
            <a:extLst>
              <a:ext uri="{FF2B5EF4-FFF2-40B4-BE49-F238E27FC236}">
                <a16:creationId xmlns="" xmlns:a16="http://schemas.microsoft.com/office/drawing/2014/main" id="{72833A53-1031-4E59-BB69-C21555C45940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4874046" y="5114637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43" name="Espaço Reservado para Texto 2">
            <a:extLst>
              <a:ext uri="{FF2B5EF4-FFF2-40B4-BE49-F238E27FC236}">
                <a16:creationId xmlns="" xmlns:a16="http://schemas.microsoft.com/office/drawing/2014/main" id="{6898A319-33AA-48F0-9D9D-2196528CD257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874046" y="5475998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28" name="Retângulo 25" descr="Forma de retângulo">
            <a:extLst>
              <a:ext uri="{FF2B5EF4-FFF2-40B4-BE49-F238E27FC236}">
                <a16:creationId xmlns="" xmlns:a16="http://schemas.microsoft.com/office/drawing/2014/main" id="{536DDC95-2245-400E-87D9-78ACE3EB0369}"/>
              </a:ext>
            </a:extLst>
          </p:cNvPr>
          <p:cNvSpPr/>
          <p:nvPr userDrawn="1"/>
        </p:nvSpPr>
        <p:spPr>
          <a:xfrm>
            <a:off x="1" y="2374094"/>
            <a:ext cx="484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66008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="" xmlns:a16="http://schemas.microsoft.com/office/drawing/2014/main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04545"/>
            <a:ext cx="5267789" cy="1325563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="" xmlns:a16="http://schemas.microsoft.com/office/drawing/2014/main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614" y="3148026"/>
            <a:ext cx="5276260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="" xmlns:a16="http://schemas.microsoft.com/office/drawing/2014/main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34740" y="3880032"/>
            <a:ext cx="5536134" cy="2025307"/>
          </a:xfrm>
        </p:spPr>
        <p:txBody>
          <a:bodyPr lIns="0" tIns="0" rIns="0" bIns="0" rtlCol="0" anchor="t" anchorCtr="0">
            <a:normAutofit/>
          </a:bodyPr>
          <a:lstStyle>
            <a:lvl1pPr marL="285750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Imagem 7">
            <a:extLst>
              <a:ext uri="{FF2B5EF4-FFF2-40B4-BE49-F238E27FC236}">
                <a16:creationId xmlns="" xmlns:a16="http://schemas.microsoft.com/office/drawing/2014/main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267325" cy="58293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3" name="Espaço Reservado para Imagem 13">
            <a:extLst>
              <a:ext uri="{FF2B5EF4-FFF2-40B4-BE49-F238E27FC236}">
                <a16:creationId xmlns="" xmlns:a16="http://schemas.microsoft.com/office/drawing/2014/main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1" name="Retângulo 9" descr="Forma de retângulo">
            <a:extLst>
              <a:ext uri="{FF2B5EF4-FFF2-40B4-BE49-F238E27FC236}">
                <a16:creationId xmlns="" xmlns:a16="http://schemas.microsoft.com/office/drawing/2014/main" id="{64F4FFEA-1C3D-4C3A-895A-590F2E29B849}"/>
              </a:ext>
            </a:extLst>
          </p:cNvPr>
          <p:cNvSpPr/>
          <p:nvPr userDrawn="1"/>
        </p:nvSpPr>
        <p:spPr>
          <a:xfrm>
            <a:off x="5267325" y="2815120"/>
            <a:ext cx="28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85962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Agrad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59E029D3-A2D2-4959-AD45-2926DF4C67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9A919AF-E573-4B3C-8E98-F501EABA1B1B}"/>
              </a:ext>
            </a:extLst>
          </p:cNvPr>
          <p:cNvSpPr/>
          <p:nvPr userDrawn="1"/>
        </p:nvSpPr>
        <p:spPr>
          <a:xfrm>
            <a:off x="4108011" y="765175"/>
            <a:ext cx="3990525" cy="17561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0" name="Retângulo 18" descr="Forma de retângulo">
            <a:extLst>
              <a:ext uri="{FF2B5EF4-FFF2-40B4-BE49-F238E27FC236}">
                <a16:creationId xmlns="" xmlns:a16="http://schemas.microsoft.com/office/drawing/2014/main" id="{456AD312-1A1E-4043-B08C-1410D3EDEC27}"/>
              </a:ext>
            </a:extLst>
          </p:cNvPr>
          <p:cNvSpPr/>
          <p:nvPr userDrawn="1"/>
        </p:nvSpPr>
        <p:spPr>
          <a:xfrm>
            <a:off x="-1" y="5262290"/>
            <a:ext cx="12191999" cy="777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521329"/>
            <a:ext cx="4005072" cy="2740961"/>
          </a:xfrm>
          <a:solidFill>
            <a:schemeClr val="tx1"/>
          </a:solidFill>
        </p:spPr>
        <p:txBody>
          <a:bodyPr tIns="72000" rIns="72000" bIns="792000" rtlCol="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MUITO</a:t>
            </a:r>
            <a:br>
              <a:rPr lang="pt-BR" noProof="0" dirty="0"/>
            </a:br>
            <a:r>
              <a:rPr lang="pt-BR" noProof="0" dirty="0"/>
              <a:t>OBRIGADO!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="" xmlns:a16="http://schemas.microsoft.com/office/drawing/2014/main" id="{2E46EE0C-8420-4BA8-9E2D-0780DB1E65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30140" y="1338610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181ACAC3-4604-4C09-A60E-353A71E93E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18038" y="4541163"/>
            <a:ext cx="3038475" cy="590550"/>
          </a:xfrm>
        </p:spPr>
        <p:txBody>
          <a:bodyPr rtlCol="0"/>
          <a:lstStyle>
            <a:lvl1pPr marL="0" indent="0" algn="ctr"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August </a:t>
            </a:r>
            <a:r>
              <a:rPr lang="pt-BR" noProof="0" dirty="0" err="1"/>
              <a:t>Bergqvist</a:t>
            </a:r>
            <a:endParaRPr lang="pt-BR" noProof="0" dirty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="" xmlns:a16="http://schemas.microsoft.com/office/drawing/2014/main" id="{67AD3B8E-A11F-4EAE-94E5-5A918EEFB7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8557" y="5378325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pt-BR" noProof="0" dirty="0"/>
              <a:t>Telefone:</a:t>
            </a:r>
          </a:p>
        </p:txBody>
      </p:sp>
      <p:sp>
        <p:nvSpPr>
          <p:cNvPr id="15" name="Espaço Reservado para Texto 16">
            <a:extLst>
              <a:ext uri="{FF2B5EF4-FFF2-40B4-BE49-F238E27FC236}">
                <a16:creationId xmlns="" xmlns:a16="http://schemas.microsoft.com/office/drawing/2014/main" id="{4C7CDA87-1949-494C-94DB-E500247384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8557" y="5658102"/>
            <a:ext cx="2858011" cy="28010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678-555-0177</a:t>
            </a:r>
          </a:p>
        </p:txBody>
      </p:sp>
      <p:sp>
        <p:nvSpPr>
          <p:cNvPr id="16" name="Espaço Reservado para Texto 12">
            <a:extLst>
              <a:ext uri="{FF2B5EF4-FFF2-40B4-BE49-F238E27FC236}">
                <a16:creationId xmlns="" xmlns:a16="http://schemas.microsoft.com/office/drawing/2014/main" id="{8D20ADC7-EE42-4D0E-B17A-883FE693D6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08011" y="5377934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pt-BR" noProof="0" dirty="0" err="1"/>
              <a:t>Email</a:t>
            </a:r>
            <a:r>
              <a:rPr lang="pt-BR" noProof="0" dirty="0"/>
              <a:t>: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="" xmlns:a16="http://schemas.microsoft.com/office/drawing/2014/main" id="{AD9FFFDD-8708-4CDD-974F-8A022BB26A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08011" y="5657711"/>
            <a:ext cx="3684587" cy="2805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bergqvist@vanarsdelltd.com</a:t>
            </a:r>
          </a:p>
        </p:txBody>
      </p:sp>
      <p:sp>
        <p:nvSpPr>
          <p:cNvPr id="18" name="Espaço Reservado para Texto 12">
            <a:extLst>
              <a:ext uri="{FF2B5EF4-FFF2-40B4-BE49-F238E27FC236}">
                <a16:creationId xmlns="" xmlns:a16="http://schemas.microsoft.com/office/drawing/2014/main" id="{CDE37318-4A32-4233-997C-CE244B16F5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98536" y="5377934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pt-BR" noProof="0" dirty="0"/>
              <a:t>Site:</a:t>
            </a:r>
          </a:p>
        </p:txBody>
      </p:sp>
      <p:sp>
        <p:nvSpPr>
          <p:cNvPr id="19" name="Espaço Reservado para Texto 16">
            <a:extLst>
              <a:ext uri="{FF2B5EF4-FFF2-40B4-BE49-F238E27FC236}">
                <a16:creationId xmlns="" xmlns:a16="http://schemas.microsoft.com/office/drawing/2014/main" id="{1F818617-24CC-4E07-ABE4-A23E89FC13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8536" y="5657711"/>
            <a:ext cx="3240000" cy="2805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www.vanasdelltd.com</a:t>
            </a:r>
          </a:p>
        </p:txBody>
      </p:sp>
      <p:sp>
        <p:nvSpPr>
          <p:cNvPr id="21" name="Retângulo 12" descr="Forma de retângulo">
            <a:extLst>
              <a:ext uri="{FF2B5EF4-FFF2-40B4-BE49-F238E27FC236}">
                <a16:creationId xmlns="" xmlns:a16="http://schemas.microsoft.com/office/drawing/2014/main" id="{F63A6226-0829-4BFB-805E-8B463D763BD0}"/>
              </a:ext>
            </a:extLst>
          </p:cNvPr>
          <p:cNvSpPr/>
          <p:nvPr userDrawn="1"/>
        </p:nvSpPr>
        <p:spPr>
          <a:xfrm>
            <a:off x="5027194" y="2320161"/>
            <a:ext cx="716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05739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o Apê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A7B528C4-392E-41C2-861C-D3DC218489B8}"/>
              </a:ext>
            </a:extLst>
          </p:cNvPr>
          <p:cNvSpPr/>
          <p:nvPr userDrawn="1"/>
        </p:nvSpPr>
        <p:spPr>
          <a:xfrm>
            <a:off x="3919728" y="1"/>
            <a:ext cx="4352544" cy="22997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=""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2299716"/>
          </a:xfrm>
          <a:noFill/>
        </p:spPr>
        <p:txBody>
          <a:bodyPr lIns="0" tIns="684000" rIns="0" bIns="0" rtlCol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9" name="Retângulo 8" descr="Forma de retângulo">
            <a:extLst>
              <a:ext uri="{FF2B5EF4-FFF2-40B4-BE49-F238E27FC236}">
                <a16:creationId xmlns="" xmlns:a16="http://schemas.microsoft.com/office/drawing/2014/main" id="{7427677C-C3DE-49C7-84BE-71D9DB22D7F2}"/>
              </a:ext>
            </a:extLst>
          </p:cNvPr>
          <p:cNvSpPr/>
          <p:nvPr userDrawn="1"/>
        </p:nvSpPr>
        <p:spPr>
          <a:xfrm>
            <a:off x="4868562" y="1548553"/>
            <a:ext cx="7323438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81717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Comentá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07217"/>
            <a:ext cx="5679831" cy="606677"/>
          </a:xfrm>
        </p:spPr>
        <p:txBody>
          <a:bodyPr lIns="0" tIns="0" rIns="0" bIns="0" rtlCol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5" name="Espaço Reservado para Imagem 7">
            <a:extLst>
              <a:ext uri="{FF2B5EF4-FFF2-40B4-BE49-F238E27FC236}">
                <a16:creationId xmlns="" xmlns:a16="http://schemas.microsoft.com/office/drawing/2014/main" id="{152EDA90-0CC6-4B73-9282-68EB15F1A49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4808540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6" name="Espaço Reservado para Texto 17">
            <a:extLst>
              <a:ext uri="{FF2B5EF4-FFF2-40B4-BE49-F238E27FC236}">
                <a16:creationId xmlns="" xmlns:a16="http://schemas.microsoft.com/office/drawing/2014/main" id="{CB94CB14-CAFC-4576-85C2-5FE8C5FAC8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4732171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1</a:t>
            </a:r>
          </a:p>
        </p:txBody>
      </p:sp>
      <p:sp>
        <p:nvSpPr>
          <p:cNvPr id="57" name="Espaço Reservado para Texto 17">
            <a:extLst>
              <a:ext uri="{FF2B5EF4-FFF2-40B4-BE49-F238E27FC236}">
                <a16:creationId xmlns="" xmlns:a16="http://schemas.microsoft.com/office/drawing/2014/main" id="{E2FAB85F-45F7-47E2-AB0A-6B37853139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5118130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58" name="Espaço Reservado para Imagem 7">
            <a:extLst>
              <a:ext uri="{FF2B5EF4-FFF2-40B4-BE49-F238E27FC236}">
                <a16:creationId xmlns="" xmlns:a16="http://schemas.microsoft.com/office/drawing/2014/main" id="{9D546B0D-E7A6-4E09-A1E7-4D5FFF42AB7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4808540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9" name="Espaço Reservado para Texto 17">
            <a:extLst>
              <a:ext uri="{FF2B5EF4-FFF2-40B4-BE49-F238E27FC236}">
                <a16:creationId xmlns="" xmlns:a16="http://schemas.microsoft.com/office/drawing/2014/main" id="{BB7C7924-7CD4-4A42-9820-18C41FD7256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4732171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3</a:t>
            </a:r>
          </a:p>
        </p:txBody>
      </p:sp>
      <p:sp>
        <p:nvSpPr>
          <p:cNvPr id="60" name="Espaço Reservado para Texto 17">
            <a:extLst>
              <a:ext uri="{FF2B5EF4-FFF2-40B4-BE49-F238E27FC236}">
                <a16:creationId xmlns="" xmlns:a16="http://schemas.microsoft.com/office/drawing/2014/main" id="{16EDFFF7-6CB3-47B7-B8FF-4AD51EBB5F1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5118130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1" name="Espaço Reservado para Imagem 7">
            <a:extLst>
              <a:ext uri="{FF2B5EF4-FFF2-40B4-BE49-F238E27FC236}">
                <a16:creationId xmlns="" xmlns:a16="http://schemas.microsoft.com/office/drawing/2014/main" id="{998C45EE-D467-409F-8315-0F7C3F55116A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4808540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63" name="Espaço Reservado para Texto 17">
            <a:extLst>
              <a:ext uri="{FF2B5EF4-FFF2-40B4-BE49-F238E27FC236}">
                <a16:creationId xmlns="" xmlns:a16="http://schemas.microsoft.com/office/drawing/2014/main" id="{A51F22CB-38F0-4351-97D5-2D8EAFB4F3D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4732171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2</a:t>
            </a:r>
          </a:p>
        </p:txBody>
      </p:sp>
      <p:sp>
        <p:nvSpPr>
          <p:cNvPr id="64" name="Espaço Reservado para Texto 17">
            <a:extLst>
              <a:ext uri="{FF2B5EF4-FFF2-40B4-BE49-F238E27FC236}">
                <a16:creationId xmlns="" xmlns:a16="http://schemas.microsoft.com/office/drawing/2014/main" id="{A766E770-E9C2-42A0-B447-1B804F2A2F8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5118130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5" name="Espaço Reservado para Texto 8">
            <a:extLst>
              <a:ext uri="{FF2B5EF4-FFF2-40B4-BE49-F238E27FC236}">
                <a16:creationId xmlns="" xmlns:a16="http://schemas.microsoft.com/office/drawing/2014/main" id="{1174E98C-B520-4B09-B2E4-AA73B46C63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65313"/>
            <a:ext cx="3529013" cy="2578100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 rtlCol="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="" xmlns:a16="http://schemas.microsoft.com/office/drawing/2014/main" id="{129C8CAB-8459-47A3-A66A-8D12B810225F}"/>
              </a:ext>
            </a:extLst>
          </p:cNvPr>
          <p:cNvSpPr/>
          <p:nvPr userDrawn="1"/>
        </p:nvSpPr>
        <p:spPr>
          <a:xfrm>
            <a:off x="4368002" y="2414016"/>
            <a:ext cx="3529011" cy="2029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7" name="Espaço Reservado para Texto 11">
            <a:extLst>
              <a:ext uri="{FF2B5EF4-FFF2-40B4-BE49-F238E27FC236}">
                <a16:creationId xmlns="" xmlns:a16="http://schemas.microsoft.com/office/drawing/2014/main" id="{6F2EC285-6BFE-478F-A272-ED692974D9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7688" y="2400300"/>
            <a:ext cx="3529012" cy="2043113"/>
          </a:xfrm>
        </p:spPr>
        <p:txBody>
          <a:bodyPr lIns="288000" tIns="288000" rIns="288000" bIns="288000" rtlCol="0"/>
          <a:lstStyle>
            <a:lvl1pPr marL="0" indent="0"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400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8" name="Espaço Reservado para Texto 8">
            <a:extLst>
              <a:ext uri="{FF2B5EF4-FFF2-40B4-BE49-F238E27FC236}">
                <a16:creationId xmlns="" xmlns:a16="http://schemas.microsoft.com/office/drawing/2014/main" id="{C67992FA-0F54-4DA6-AACA-039E6E09DB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86700" y="2212277"/>
            <a:ext cx="3467102" cy="2231136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 rtlCol="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Retângulo 18" descr="Forma de retângulo">
            <a:extLst>
              <a:ext uri="{FF2B5EF4-FFF2-40B4-BE49-F238E27FC236}">
                <a16:creationId xmlns="" xmlns:a16="http://schemas.microsoft.com/office/drawing/2014/main" id="{B791C558-0522-446C-B7FE-6CCCB2676E89}"/>
              </a:ext>
            </a:extLst>
          </p:cNvPr>
          <p:cNvSpPr/>
          <p:nvPr userDrawn="1"/>
        </p:nvSpPr>
        <p:spPr>
          <a:xfrm>
            <a:off x="4390248" y="1373103"/>
            <a:ext cx="78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81058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Estudo de Ca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36831"/>
            <a:ext cx="2939721" cy="1844288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851976"/>
            <a:ext cx="296257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6" name="Espaço Reservado para Texto 17">
            <a:extLst>
              <a:ext uri="{FF2B5EF4-FFF2-40B4-BE49-F238E27FC236}">
                <a16:creationId xmlns="" xmlns:a16="http://schemas.microsoft.com/office/drawing/2014/main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67325" y="1588458"/>
            <a:ext cx="6084888" cy="2118127"/>
          </a:xfrm>
        </p:spPr>
        <p:txBody>
          <a:bodyPr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9" name="Espaço Reservado para Texto 17">
            <a:extLst>
              <a:ext uri="{FF2B5EF4-FFF2-40B4-BE49-F238E27FC236}">
                <a16:creationId xmlns="" xmlns:a16="http://schemas.microsoft.com/office/drawing/2014/main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267325" y="3932556"/>
            <a:ext cx="6084888" cy="1548563"/>
          </a:xfrm>
        </p:spPr>
        <p:txBody>
          <a:bodyPr rtlCol="0">
            <a:noAutofit/>
          </a:bodyPr>
          <a:lstStyle>
            <a:lvl1pPr marL="216000" indent="-216000" algn="l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3" name="Retângulo 9" descr="Forma de retângulo">
            <a:extLst>
              <a:ext uri="{FF2B5EF4-FFF2-40B4-BE49-F238E27FC236}">
                <a16:creationId xmlns="" xmlns:a16="http://schemas.microsoft.com/office/drawing/2014/main" id="{BAFA4FEF-7A90-4960-976C-29791A7BE2C2}"/>
              </a:ext>
            </a:extLst>
          </p:cNvPr>
          <p:cNvSpPr/>
          <p:nvPr userDrawn="1"/>
        </p:nvSpPr>
        <p:spPr>
          <a:xfrm>
            <a:off x="0" y="3292402"/>
            <a:ext cx="487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99266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Móvel e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 descr="Forma de retângulo">
            <a:extLst>
              <a:ext uri="{FF2B5EF4-FFF2-40B4-BE49-F238E27FC236}">
                <a16:creationId xmlns="" xmlns:a16="http://schemas.microsoft.com/office/drawing/2014/main" id="{9FF20888-4CCD-4546-BBEE-8012B7FF897A}"/>
              </a:ext>
            </a:extLst>
          </p:cNvPr>
          <p:cNvSpPr/>
          <p:nvPr userDrawn="1"/>
        </p:nvSpPr>
        <p:spPr>
          <a:xfrm>
            <a:off x="862258" y="2808480"/>
            <a:ext cx="11329742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04338E56-892A-4A7D-A723-312505412F26}"/>
              </a:ext>
            </a:extLst>
          </p:cNvPr>
          <p:cNvSpPr/>
          <p:nvPr userDrawn="1"/>
        </p:nvSpPr>
        <p:spPr>
          <a:xfrm>
            <a:off x="6757260" y="636516"/>
            <a:ext cx="3291840" cy="5522976"/>
          </a:xfrm>
          <a:prstGeom prst="rect">
            <a:avLst/>
          </a:prstGeom>
          <a:blipFill>
            <a:blip r:embed="rId2"/>
            <a:stretch>
              <a:fillRect l="-1125" r="-11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095993"/>
            <a:ext cx="5242160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=""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258" y="3828000"/>
            <a:ext cx="5233742" cy="2175392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1821"/>
            <a:ext cx="5262327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=""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14111" y="1485605"/>
            <a:ext cx="2075688" cy="3639312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91754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7899954E-D83C-4E03-A51E-E9EFC4CB52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15FAA74F-DE92-4414-B0C7-466184CBCC99}"/>
              </a:ext>
            </a:extLst>
          </p:cNvPr>
          <p:cNvSpPr/>
          <p:nvPr userDrawn="1"/>
        </p:nvSpPr>
        <p:spPr>
          <a:xfrm>
            <a:off x="4093463" y="404813"/>
            <a:ext cx="4005072" cy="171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solidFill>
            <a:schemeClr val="tx1"/>
          </a:solidFill>
        </p:spPr>
        <p:txBody>
          <a:bodyPr tIns="72000" bIns="216000" rtlCol="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 O TÍTULO</a:t>
            </a:r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="" xmlns:a16="http://schemas.microsoft.com/office/drawing/2014/main" id="{0A900D34-4B01-4389-9CFF-FFCB0CF7A3CC}"/>
              </a:ext>
            </a:extLst>
          </p:cNvPr>
          <p:cNvSpPr/>
          <p:nvPr userDrawn="1"/>
        </p:nvSpPr>
        <p:spPr>
          <a:xfrm>
            <a:off x="4922520" y="191645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Retângulo 5" descr="Forma de retângulo">
            <a:extLst>
              <a:ext uri="{FF2B5EF4-FFF2-40B4-BE49-F238E27FC236}">
                <a16:creationId xmlns="" xmlns:a16="http://schemas.microsoft.com/office/drawing/2014/main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Subtítulo 2">
            <a:extLst>
              <a:ext uri="{FF2B5EF4-FFF2-40B4-BE49-F238E27FC236}">
                <a16:creationId xmlns="" xmlns:a16="http://schemas.microsoft.com/office/drawing/2014/main" id="{36BBECC5-64BD-44F1-A950-4C2D9B613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462" y="5296342"/>
            <a:ext cx="4005073" cy="1561658"/>
          </a:xfrm>
          <a:solidFill>
            <a:schemeClr val="tx1"/>
          </a:solidFill>
        </p:spPr>
        <p:txBody>
          <a:bodyPr vert="horz" lIns="91440" tIns="90000" rIns="91440" bIns="90000" rtlCol="0" anchor="ctr" anchorCtr="0">
            <a:noAutofit/>
          </a:bodyPr>
          <a:lstStyle>
            <a:lvl1pPr marL="0" indent="0" algn="ctr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 algn="ctr" rtl="0">
              <a:spcBef>
                <a:spcPts val="600"/>
              </a:spcBef>
            </a:pPr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40075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E8D30891-044A-4B6F-9E44-2C5CD52CAE5A}"/>
              </a:ext>
            </a:extLst>
          </p:cNvPr>
          <p:cNvSpPr/>
          <p:nvPr userDrawn="1"/>
        </p:nvSpPr>
        <p:spPr>
          <a:xfrm>
            <a:off x="4117848" y="0"/>
            <a:ext cx="80741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839696"/>
            <a:ext cx="5879592" cy="2136164"/>
          </a:xfrm>
          <a:solidFill>
            <a:schemeClr val="tx1"/>
          </a:solidFill>
        </p:spPr>
        <p:txBody>
          <a:bodyPr lIns="432000" tIns="1332000" rIns="288000" bIns="1188000" rtlCol="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="" xmlns:a16="http://schemas.microsoft.com/office/drawing/2014/main" id="{62F291F5-706F-4B04-9757-B8F1D883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8" name="Retângulo 6" descr="Forma de retângulo">
            <a:extLst>
              <a:ext uri="{FF2B5EF4-FFF2-40B4-BE49-F238E27FC236}">
                <a16:creationId xmlns="" xmlns:a16="http://schemas.microsoft.com/office/drawing/2014/main" id="{34F9E77E-D12E-44C4-BDFA-352E61E1D14C}"/>
              </a:ext>
            </a:extLst>
          </p:cNvPr>
          <p:cNvSpPr/>
          <p:nvPr userDrawn="1"/>
        </p:nvSpPr>
        <p:spPr>
          <a:xfrm>
            <a:off x="1266000" y="4956850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="" xmlns:a16="http://schemas.microsoft.com/office/drawing/2014/main" id="{4C5077D8-7618-454B-9F54-DDC6AF1C8BE9}"/>
              </a:ext>
            </a:extLst>
          </p:cNvPr>
          <p:cNvSpPr/>
          <p:nvPr userDrawn="1"/>
        </p:nvSpPr>
        <p:spPr>
          <a:xfrm>
            <a:off x="839789" y="4953080"/>
            <a:ext cx="426211" cy="2087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7DCA489B-C5F7-4E9C-B3E3-881B0B99F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5165559"/>
            <a:ext cx="5879592" cy="892341"/>
          </a:xfrm>
          <a:solidFill>
            <a:schemeClr val="tx1"/>
          </a:solidFill>
        </p:spPr>
        <p:txBody>
          <a:bodyPr vert="horz" lIns="432000" tIns="144000" rIns="144000" bIns="144000" rtlCol="0" anchor="ctr" anchorCtr="0">
            <a:normAutofit/>
          </a:bodyPr>
          <a:lstStyle>
            <a:lvl1pPr marL="0" indent="0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 rtl="0">
              <a:lnSpc>
                <a:spcPct val="85000"/>
              </a:lnSpc>
              <a:spcBef>
                <a:spcPts val="0"/>
              </a:spcBef>
            </a:pPr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89074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=""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="" xmlns:a16="http://schemas.microsoft.com/office/drawing/2014/main" id="{19C5C32A-5788-45B9-9EE4-6043A12F9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326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8849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à Esquerda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="" xmlns:a16="http://schemas.microsoft.com/office/drawing/2014/main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8722" y="2193928"/>
            <a:ext cx="4405067" cy="1325563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="" xmlns:a16="http://schemas.microsoft.com/office/drawing/2014/main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8722" y="3937409"/>
            <a:ext cx="4412151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="" xmlns:a16="http://schemas.microsoft.com/office/drawing/2014/main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58722" y="4669416"/>
            <a:ext cx="4405066" cy="1159884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Imagem 7">
            <a:extLst>
              <a:ext uri="{FF2B5EF4-FFF2-40B4-BE49-F238E27FC236}">
                <a16:creationId xmlns="" xmlns:a16="http://schemas.microsoft.com/office/drawing/2014/main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028700"/>
            <a:ext cx="6103084" cy="48006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3" name="Espaço Reservado para Imagem 13">
            <a:extLst>
              <a:ext uri="{FF2B5EF4-FFF2-40B4-BE49-F238E27FC236}">
                <a16:creationId xmlns="" xmlns:a16="http://schemas.microsoft.com/office/drawing/2014/main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1" name="Retângulo 22" descr="Forma de retângulo">
            <a:extLst>
              <a:ext uri="{FF2B5EF4-FFF2-40B4-BE49-F238E27FC236}">
                <a16:creationId xmlns="" xmlns:a16="http://schemas.microsoft.com/office/drawing/2014/main" id="{7BAA7414-D7E1-4BB4-98C3-E169FD560880}"/>
              </a:ext>
            </a:extLst>
          </p:cNvPr>
          <p:cNvSpPr/>
          <p:nvPr userDrawn="1"/>
        </p:nvSpPr>
        <p:spPr>
          <a:xfrm>
            <a:off x="6102067" y="3654638"/>
            <a:ext cx="358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8452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=""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0" name="Espaço reservado para conteúdo 3">
            <a:extLst>
              <a:ext uri="{FF2B5EF4-FFF2-40B4-BE49-F238E27FC236}">
                <a16:creationId xmlns="" xmlns:a16="http://schemas.microsoft.com/office/drawing/2014/main" id="{10D7E270-C747-45FB-A97F-14B73F53F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326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="" xmlns:a16="http://schemas.microsoft.com/office/drawing/2014/main" id="{63B39A0C-6C9B-424E-B638-435C971B9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326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17668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=""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0" name="Espaço reservado para conteúdo 3">
            <a:extLst>
              <a:ext uri="{FF2B5EF4-FFF2-40B4-BE49-F238E27FC236}">
                <a16:creationId xmlns="" xmlns:a16="http://schemas.microsoft.com/office/drawing/2014/main" id="{850A0897-12BD-44B8-A42A-3A5C2AF4D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381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1" name="Espaço Reservado para Texto 4">
            <a:extLst>
              <a:ext uri="{FF2B5EF4-FFF2-40B4-BE49-F238E27FC236}">
                <a16:creationId xmlns="" xmlns:a16="http://schemas.microsoft.com/office/drawing/2014/main" id="{FB3B52FC-6C01-4691-8A4C-515E4AD91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35405"/>
            <a:ext cx="5183188" cy="629019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2" name="Espaço reservado para conteúdo 5">
            <a:extLst>
              <a:ext uri="{FF2B5EF4-FFF2-40B4-BE49-F238E27FC236}">
                <a16:creationId xmlns="" xmlns:a16="http://schemas.microsoft.com/office/drawing/2014/main" id="{7A7E6861-785E-404A-A922-8C16D9A32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381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3" name="Espaço Reservado para Texto 2">
            <a:extLst>
              <a:ext uri="{FF2B5EF4-FFF2-40B4-BE49-F238E27FC236}">
                <a16:creationId xmlns="" xmlns:a16="http://schemas.microsoft.com/office/drawing/2014/main" id="{F5A918AA-979F-4672-80CF-28680D602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35405"/>
            <a:ext cx="5157787" cy="629019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b="1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64815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=""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61648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Retângulo 17" descr="Forma de retângulo">
            <a:extLst>
              <a:ext uri="{FF2B5EF4-FFF2-40B4-BE49-F238E27FC236}">
                <a16:creationId xmlns="" xmlns:a16="http://schemas.microsoft.com/office/drawing/2014/main" id="{15D87A62-16A6-44B8-898B-65CFFD5782A1}"/>
              </a:ext>
            </a:extLst>
          </p:cNvPr>
          <p:cNvSpPr/>
          <p:nvPr userDrawn="1"/>
        </p:nvSpPr>
        <p:spPr>
          <a:xfrm>
            <a:off x="0" y="1347938"/>
            <a:ext cx="325374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152441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=""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7" name="Título 1">
            <a:extLst>
              <a:ext uri="{FF2B5EF4-FFF2-40B4-BE49-F238E27FC236}">
                <a16:creationId xmlns="" xmlns:a16="http://schemas.microsoft.com/office/drawing/2014/main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9" name="Espaço Reservado para Texto 3">
            <a:extLst>
              <a:ext uri="{FF2B5EF4-FFF2-40B4-BE49-F238E27FC236}">
                <a16:creationId xmlns="" xmlns:a16="http://schemas.microsoft.com/office/drawing/2014/main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="" xmlns:a16="http://schemas.microsoft.com/office/drawing/2014/main" id="{2B196433-397C-4024-BB40-8EDB06978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324" y="457201"/>
            <a:ext cx="6088063" cy="540385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2432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=""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7" name="Título 1">
            <a:extLst>
              <a:ext uri="{FF2B5EF4-FFF2-40B4-BE49-F238E27FC236}">
                <a16:creationId xmlns="" xmlns:a16="http://schemas.microsoft.com/office/drawing/2014/main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9" name="Espaço Reservado para Texto 3">
            <a:extLst>
              <a:ext uri="{FF2B5EF4-FFF2-40B4-BE49-F238E27FC236}">
                <a16:creationId xmlns="" xmlns:a16="http://schemas.microsoft.com/office/drawing/2014/main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Espaço reservado para imagem 2">
            <a:extLst>
              <a:ext uri="{FF2B5EF4-FFF2-40B4-BE49-F238E27FC236}">
                <a16:creationId xmlns="" xmlns:a16="http://schemas.microsoft.com/office/drawing/2014/main" id="{7644D3B2-87EE-4E9C-BEEE-DBEAEB852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457201"/>
            <a:ext cx="6088063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930939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707217"/>
            <a:ext cx="10512424" cy="606677"/>
          </a:xfrm>
        </p:spPr>
        <p:txBody>
          <a:bodyPr lIns="0" tIns="0" rIns="0" bIns="0" rtlCol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21" name="Espaço Reservado para Texto 3">
            <a:extLst>
              <a:ext uri="{FF2B5EF4-FFF2-40B4-BE49-F238E27FC236}">
                <a16:creationId xmlns=""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16512" cy="519503"/>
          </a:xfrm>
        </p:spPr>
        <p:txBody>
          <a:bodyPr lIns="0" tIns="0" rIns="9144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Texto 3">
            <a:extLst>
              <a:ext uri="{FF2B5EF4-FFF2-40B4-BE49-F238E27FC236}">
                <a16:creationId xmlns=""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465609" y="2023413"/>
            <a:ext cx="2752023" cy="896112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dirty="0"/>
              <a:t>Texto Mestre</a:t>
            </a:r>
            <a:br>
              <a:rPr lang="pt-BR" noProof="0" dirty="0"/>
            </a:br>
            <a:r>
              <a:rPr lang="pt-BR" noProof="0" dirty="0"/>
              <a:t>estilos</a:t>
            </a:r>
          </a:p>
        </p:txBody>
      </p:sp>
      <p:sp>
        <p:nvSpPr>
          <p:cNvPr id="23" name="Espaço Reservado para Texto 3">
            <a:extLst>
              <a:ext uri="{FF2B5EF4-FFF2-40B4-BE49-F238E27FC236}">
                <a16:creationId xmlns=""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12629" y="3054194"/>
            <a:ext cx="1623978" cy="519503"/>
          </a:xfrm>
        </p:spPr>
        <p:txBody>
          <a:bodyPr lIns="0" tIns="0" rIns="9144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Imagem 12">
            <a:extLst>
              <a:ext uri="{FF2B5EF4-FFF2-40B4-BE49-F238E27FC236}">
                <a16:creationId xmlns=""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5" name="Espaço Reservado para Imagem 12">
            <a:extLst>
              <a:ext uri="{FF2B5EF4-FFF2-40B4-BE49-F238E27FC236}">
                <a16:creationId xmlns=""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6" name="Espaço Reservado para Texto 3">
            <a:extLst>
              <a:ext uri="{FF2B5EF4-FFF2-40B4-BE49-F238E27FC236}">
                <a16:creationId xmlns=""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12823" y="3054194"/>
            <a:ext cx="211350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3">
            <a:extLst>
              <a:ext uri="{FF2B5EF4-FFF2-40B4-BE49-F238E27FC236}">
                <a16:creationId xmlns=""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575353" y="2023413"/>
            <a:ext cx="1622417" cy="896112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dirty="0"/>
              <a:t>Texto Mestre</a:t>
            </a:r>
            <a:br>
              <a:rPr lang="pt-BR" noProof="0" dirty="0"/>
            </a:br>
            <a:r>
              <a:rPr lang="pt-BR" noProof="0" dirty="0"/>
              <a:t>estilos</a:t>
            </a:r>
          </a:p>
        </p:txBody>
      </p:sp>
      <p:sp>
        <p:nvSpPr>
          <p:cNvPr id="28" name="Espaço Reservado para Imagem 12">
            <a:extLst>
              <a:ext uri="{FF2B5EF4-FFF2-40B4-BE49-F238E27FC236}">
                <a16:creationId xmlns=""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12823" y="3677189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3">
            <a:extLst>
              <a:ext uri="{FF2B5EF4-FFF2-40B4-BE49-F238E27FC236}">
                <a16:creationId xmlns=""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873425" y="3054194"/>
            <a:ext cx="2197044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30" name="Espaço Reservado para Texto 3">
            <a:extLst>
              <a:ext uri="{FF2B5EF4-FFF2-40B4-BE49-F238E27FC236}">
                <a16:creationId xmlns=""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535245" y="2023413"/>
            <a:ext cx="1622417" cy="896112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dirty="0"/>
              <a:t>Texto Mestre</a:t>
            </a:r>
            <a:br>
              <a:rPr lang="pt-BR" noProof="0" dirty="0"/>
            </a:br>
            <a:r>
              <a:rPr lang="pt-BR" noProof="0" dirty="0"/>
              <a:t>estilos</a:t>
            </a:r>
          </a:p>
        </p:txBody>
      </p:sp>
      <p:sp>
        <p:nvSpPr>
          <p:cNvPr id="32" name="Espaço reservado para texto 3">
            <a:extLst>
              <a:ext uri="{FF2B5EF4-FFF2-40B4-BE49-F238E27FC236}">
                <a16:creationId xmlns=""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197044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33" name="Espaço Reservado para Texto 3">
            <a:extLst>
              <a:ext uri="{FF2B5EF4-FFF2-40B4-BE49-F238E27FC236}">
                <a16:creationId xmlns=""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12823" y="4776173"/>
            <a:ext cx="2048256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34" name="Espaço Reservado para Texto 7">
            <a:extLst>
              <a:ext uri="{FF2B5EF4-FFF2-40B4-BE49-F238E27FC236}">
                <a16:creationId xmlns=""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36" name="Espaço Reservado para Texto 7">
            <a:extLst>
              <a:ext uri="{FF2B5EF4-FFF2-40B4-BE49-F238E27FC236}">
                <a16:creationId xmlns=""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37" name="Espaço Reservado para Texto 7">
            <a:extLst>
              <a:ext uri="{FF2B5EF4-FFF2-40B4-BE49-F238E27FC236}">
                <a16:creationId xmlns=""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39" name="Espaço Reservado para Imagem 13">
            <a:extLst>
              <a:ext uri="{FF2B5EF4-FFF2-40B4-BE49-F238E27FC236}">
                <a16:creationId xmlns="" xmlns:a16="http://schemas.microsoft.com/office/drawing/2014/main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73424" y="3677189"/>
            <a:ext cx="2331720" cy="539496"/>
          </a:xfrm>
          <a:ln>
            <a:solidFill>
              <a:srgbClr val="000000">
                <a:alpha val="30196"/>
              </a:srgb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40" name="Espaço Reservado para Texto 3">
            <a:extLst>
              <a:ext uri="{FF2B5EF4-FFF2-40B4-BE49-F238E27FC236}">
                <a16:creationId xmlns=""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8689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à Direita e Conteúd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095993"/>
            <a:ext cx="5242160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=""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258" y="3828000"/>
            <a:ext cx="5233742" cy="2175392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1821"/>
            <a:ext cx="5262327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=""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59600" y="0"/>
            <a:ext cx="4370388" cy="6057900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Retângulo 9" descr="Forma de retângulo">
            <a:extLst>
              <a:ext uri="{FF2B5EF4-FFF2-40B4-BE49-F238E27FC236}">
                <a16:creationId xmlns="" xmlns:a16="http://schemas.microsoft.com/office/drawing/2014/main" id="{A7050B34-5735-49CB-A564-B50456B9E4D8}"/>
              </a:ext>
            </a:extLst>
          </p:cNvPr>
          <p:cNvSpPr/>
          <p:nvPr userDrawn="1"/>
        </p:nvSpPr>
        <p:spPr>
          <a:xfrm>
            <a:off x="0" y="2816577"/>
            <a:ext cx="3420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5554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à Esquerda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18" descr="Forma de retângulo">
            <a:extLst>
              <a:ext uri="{FF2B5EF4-FFF2-40B4-BE49-F238E27FC236}">
                <a16:creationId xmlns="" xmlns:a16="http://schemas.microsoft.com/office/drawing/2014/main" id="{D2154103-FC4F-4381-B8F8-EBD2FE883B77}"/>
              </a:ext>
            </a:extLst>
          </p:cNvPr>
          <p:cNvSpPr/>
          <p:nvPr userDrawn="1"/>
        </p:nvSpPr>
        <p:spPr>
          <a:xfrm>
            <a:off x="-1" y="2816577"/>
            <a:ext cx="8280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" name="Espaço Reservado para Imagem 7">
            <a:extLst>
              <a:ext uri="{FF2B5EF4-FFF2-40B4-BE49-F238E27FC236}">
                <a16:creationId xmlns="" xmlns:a16="http://schemas.microsoft.com/office/drawing/2014/main" id="{7BF30168-0B34-44BC-AACE-89DE62358C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765174"/>
            <a:ext cx="4429125" cy="6092825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9061" y="1391821"/>
            <a:ext cx="5252202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24423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Texto 2">
            <a:extLst>
              <a:ext uri="{FF2B5EF4-FFF2-40B4-BE49-F238E27FC236}">
                <a16:creationId xmlns="" xmlns:a16="http://schemas.microsoft.com/office/drawing/2014/main" id="{BEB1C6EE-FA97-4634-A102-9B45058E9E2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07591" y="3203259"/>
            <a:ext cx="5223672" cy="288034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90914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Ícones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721639"/>
            <a:ext cx="4405067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=""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1648384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85383"/>
            <a:ext cx="442201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=""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95403" y="1303786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Espaço Reservado para Imagem 7">
            <a:extLst>
              <a:ext uri="{FF2B5EF4-FFF2-40B4-BE49-F238E27FC236}">
                <a16:creationId xmlns="" xmlns:a16="http://schemas.microsoft.com/office/drawing/2014/main" id="{0AFA18C9-04D0-44DF-808A-2C34FCE9E7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95403" y="4838737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5" name="Espaço Reservado para Imagem 7">
            <a:extLst>
              <a:ext uri="{FF2B5EF4-FFF2-40B4-BE49-F238E27FC236}">
                <a16:creationId xmlns="" xmlns:a16="http://schemas.microsoft.com/office/drawing/2014/main" id="{6588C383-1FFC-421F-B64D-C20A8FF1D91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5403" y="3660420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6" name="Espaço Reservado para Imagem 7">
            <a:extLst>
              <a:ext uri="{FF2B5EF4-FFF2-40B4-BE49-F238E27FC236}">
                <a16:creationId xmlns="" xmlns:a16="http://schemas.microsoft.com/office/drawing/2014/main" id="{41C4D3D8-E6E7-4E66-B661-6F7F594B2B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95403" y="2482103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2">
            <a:extLst>
              <a:ext uri="{FF2B5EF4-FFF2-40B4-BE49-F238E27FC236}">
                <a16:creationId xmlns=""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1026327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8" name="Espaço Reservado para Texto 2">
            <a:extLst>
              <a:ext uri="{FF2B5EF4-FFF2-40B4-BE49-F238E27FC236}">
                <a16:creationId xmlns="" xmlns:a16="http://schemas.microsoft.com/office/drawing/2014/main" id="{3F24AAA0-C33F-4C49-B5BA-CCA4DF164082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284490" y="5186182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9" name="Espaço Reservado para Texto 2">
            <a:extLst>
              <a:ext uri="{FF2B5EF4-FFF2-40B4-BE49-F238E27FC236}">
                <a16:creationId xmlns="" xmlns:a16="http://schemas.microsoft.com/office/drawing/2014/main" id="{F15EA430-9504-4CC7-90B9-8BAC49418BCE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6284490" y="4564125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="" xmlns:a16="http://schemas.microsoft.com/office/drawing/2014/main" id="{2452F643-0A90-42B8-A436-966F84D9136B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6284490" y="4006916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="" xmlns:a16="http://schemas.microsoft.com/office/drawing/2014/main" id="{08A7C240-D1B7-4005-B9AF-81E3B026A242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284490" y="3384859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="" xmlns:a16="http://schemas.microsoft.com/office/drawing/2014/main" id="{6E6F2B4F-B958-4180-9985-068471C0E34E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6284490" y="2827650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3" name="Espaço Reservado para Texto 2">
            <a:extLst>
              <a:ext uri="{FF2B5EF4-FFF2-40B4-BE49-F238E27FC236}">
                <a16:creationId xmlns="" xmlns:a16="http://schemas.microsoft.com/office/drawing/2014/main" id="{09A84110-1CE1-45A4-BFE9-E44A4D9F4FF5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284490" y="2205593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Retângulo 13" descr="Forma de retângulo">
            <a:extLst>
              <a:ext uri="{FF2B5EF4-FFF2-40B4-BE49-F238E27FC236}">
                <a16:creationId xmlns="" xmlns:a16="http://schemas.microsoft.com/office/drawing/2014/main" id="{4553F3B7-CCC3-488E-B551-867E00CF0DB6}"/>
              </a:ext>
            </a:extLst>
          </p:cNvPr>
          <p:cNvSpPr/>
          <p:nvPr userDrawn="1"/>
        </p:nvSpPr>
        <p:spPr>
          <a:xfrm>
            <a:off x="0" y="3442217"/>
            <a:ext cx="309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6874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mputador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 descr="Forma de retângulo">
            <a:extLst>
              <a:ext uri="{FF2B5EF4-FFF2-40B4-BE49-F238E27FC236}">
                <a16:creationId xmlns="" xmlns:a16="http://schemas.microsoft.com/office/drawing/2014/main" id="{0348B992-DA91-41CC-A9C7-B1E6405BB768}"/>
              </a:ext>
            </a:extLst>
          </p:cNvPr>
          <p:cNvSpPr/>
          <p:nvPr userDrawn="1"/>
        </p:nvSpPr>
        <p:spPr>
          <a:xfrm>
            <a:off x="1" y="3120256"/>
            <a:ext cx="925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4" y="871857"/>
            <a:ext cx="5076191" cy="5114286"/>
          </a:xfrm>
          <a:prstGeom prst="rect">
            <a:avLst/>
          </a:prstGeom>
        </p:spPr>
      </p:pic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="" xmlns:a16="http://schemas.microsoft.com/office/drawing/2014/main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8722" y="1656048"/>
            <a:ext cx="4405067" cy="1325563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="" xmlns:a16="http://schemas.microsoft.com/office/drawing/2014/main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8722" y="3495781"/>
            <a:ext cx="4412151" cy="539496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="" xmlns:a16="http://schemas.microsoft.com/office/drawing/2014/main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42680" y="4179662"/>
            <a:ext cx="4405066" cy="115988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Imagem 7">
            <a:extLst>
              <a:ext uri="{FF2B5EF4-FFF2-40B4-BE49-F238E27FC236}">
                <a16:creationId xmlns="" xmlns:a16="http://schemas.microsoft.com/office/drawing/2014/main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4270" y="1243173"/>
            <a:ext cx="4387066" cy="2427874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3" name="Espaço Reservado para Imagem 13">
            <a:extLst>
              <a:ext uri="{FF2B5EF4-FFF2-40B4-BE49-F238E27FC236}">
                <a16:creationId xmlns="" xmlns:a16="http://schemas.microsoft.com/office/drawing/2014/main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7938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Título 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E252D122-994D-483A-BEAE-EB42A0E0961E}"/>
              </a:ext>
            </a:extLst>
          </p:cNvPr>
          <p:cNvSpPr/>
          <p:nvPr userDrawn="1"/>
        </p:nvSpPr>
        <p:spPr>
          <a:xfrm>
            <a:off x="3919728" y="-1"/>
            <a:ext cx="4352400" cy="1819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=""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1737360"/>
          </a:xfrm>
          <a:noFill/>
        </p:spPr>
        <p:txBody>
          <a:bodyPr lIns="0" tIns="180000" rIns="0" bIns="0" rtlCol="0" anchor="ctr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="" xmlns:a16="http://schemas.microsoft.com/office/drawing/2014/main" id="{2685A6CA-852E-4D31-8861-0347B4869D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19728" y="1732572"/>
            <a:ext cx="4352400" cy="1404000"/>
          </a:xfrm>
          <a:solidFill>
            <a:schemeClr val="tx1"/>
          </a:solidFill>
        </p:spPr>
        <p:txBody>
          <a:bodyPr lIns="180000" tIns="360000" rIns="180000" bIns="0" rtlCol="0"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</a:defRPr>
            </a:lvl1pPr>
            <a:lvl2pPr marL="457200" indent="0">
              <a:buNone/>
              <a:defRPr i="1">
                <a:solidFill>
                  <a:schemeClr val="bg1"/>
                </a:solidFill>
              </a:defRPr>
            </a:lvl2pPr>
            <a:lvl3pPr>
              <a:defRPr i="1">
                <a:solidFill>
                  <a:schemeClr val="bg1"/>
                </a:solidFill>
              </a:defRPr>
            </a:lvl3pPr>
            <a:lvl4pPr>
              <a:defRPr i="1">
                <a:solidFill>
                  <a:schemeClr val="bg1"/>
                </a:solidFill>
              </a:defRPr>
            </a:lvl4pPr>
            <a:lvl5pPr>
              <a:defRPr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Retângulo 23" descr="Forma de retângulo">
            <a:extLst>
              <a:ext uri="{FF2B5EF4-FFF2-40B4-BE49-F238E27FC236}">
                <a16:creationId xmlns="" xmlns:a16="http://schemas.microsoft.com/office/drawing/2014/main" id="{A5229D97-30B4-42B0-8D6E-5BE4A017D8F7}"/>
              </a:ext>
            </a:extLst>
          </p:cNvPr>
          <p:cNvSpPr/>
          <p:nvPr userDrawn="1"/>
        </p:nvSpPr>
        <p:spPr>
          <a:xfrm>
            <a:off x="5089200" y="1528090"/>
            <a:ext cx="71028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6344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em Três Blo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939606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=""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16020" y="4552664"/>
            <a:ext cx="2926080" cy="113535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=""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216020" y="4002722"/>
            <a:ext cx="2926080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Categoria</a:t>
            </a:r>
          </a:p>
        </p:txBody>
      </p:sp>
      <p:sp>
        <p:nvSpPr>
          <p:cNvPr id="24" name="Espaço Reservado para Imagem 13">
            <a:extLst>
              <a:ext uri="{FF2B5EF4-FFF2-40B4-BE49-F238E27FC236}">
                <a16:creationId xmlns="" xmlns:a16="http://schemas.microsoft.com/office/drawing/2014/main" id="{6CFA9DC2-8816-4504-9E78-0D6A51A4AB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="" xmlns:a16="http://schemas.microsoft.com/office/drawing/2014/main" id="{2C9DB526-D20B-406D-B9C4-1B2FE492237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2258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="" xmlns:a16="http://schemas.microsoft.com/office/drawing/2014/main" id="{76963D45-FFEE-47B2-BF3C-EF83D09DA715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4834375" y="4552664"/>
            <a:ext cx="2926080" cy="113535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="" xmlns:a16="http://schemas.microsoft.com/office/drawing/2014/main" id="{F0C6A052-44FB-4766-A715-5F60A7AEF0AD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834375" y="4002722"/>
            <a:ext cx="2926080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Categoria</a:t>
            </a:r>
          </a:p>
        </p:txBody>
      </p:sp>
      <p:sp>
        <p:nvSpPr>
          <p:cNvPr id="27" name="Espaço Reservado para Texto 7">
            <a:extLst>
              <a:ext uri="{FF2B5EF4-FFF2-40B4-BE49-F238E27FC236}">
                <a16:creationId xmlns="" xmlns:a16="http://schemas.microsoft.com/office/drawing/2014/main" id="{26217025-86DB-4E40-9AE4-98C2F14CA8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80613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2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="" xmlns:a16="http://schemas.microsoft.com/office/drawing/2014/main" id="{5CDA6EA2-A642-4AE3-88FA-F776A7BE3CA8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8452731" y="4552664"/>
            <a:ext cx="2926080" cy="113535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="" xmlns:a16="http://schemas.microsoft.com/office/drawing/2014/main" id="{FCF657BA-97D6-465F-8436-31FB0B884C8B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452731" y="4002722"/>
            <a:ext cx="2926080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Categoria</a:t>
            </a:r>
          </a:p>
        </p:txBody>
      </p:sp>
      <p:sp>
        <p:nvSpPr>
          <p:cNvPr id="30" name="Espaço Reservado para Texto 7">
            <a:extLst>
              <a:ext uri="{FF2B5EF4-FFF2-40B4-BE49-F238E27FC236}">
                <a16:creationId xmlns="" xmlns:a16="http://schemas.microsoft.com/office/drawing/2014/main" id="{CBAA4180-32A5-4A82-BFBA-8673723FAAE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98969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3</a:t>
            </a:r>
          </a:p>
        </p:txBody>
      </p:sp>
      <p:sp>
        <p:nvSpPr>
          <p:cNvPr id="18" name="Retângulo 16" descr="Forma de retângulo">
            <a:extLst>
              <a:ext uri="{FF2B5EF4-FFF2-40B4-BE49-F238E27FC236}">
                <a16:creationId xmlns="" xmlns:a16="http://schemas.microsoft.com/office/drawing/2014/main" id="{8F2E6E6B-AE50-42CD-844F-3408DB11EFCE}"/>
              </a:ext>
            </a:extLst>
          </p:cNvPr>
          <p:cNvSpPr/>
          <p:nvPr userDrawn="1"/>
        </p:nvSpPr>
        <p:spPr>
          <a:xfrm>
            <a:off x="0" y="1380173"/>
            <a:ext cx="622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6252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4D929453-E4C7-46CA-BEF5-0E2A92C8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b="1" noProof="0" dirty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A92ADBBF-AAD4-4971-A7E7-A5D5720D4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43DB9995-22AA-4982-8BC6-63933E69E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95571"/>
            <a:ext cx="2743200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9A7B33D2-B564-49D1-84C1-0C8A19C2E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3628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E7594BD2-D6A7-476C-B277-0BD3FFADC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7100" y="6262758"/>
            <a:ext cx="266700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1" i="0">
                <a:solidFill>
                  <a:srgbClr val="006F83"/>
                </a:solidFill>
              </a:defRPr>
            </a:lvl1pPr>
          </a:lstStyle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0436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61" r:id="rId4"/>
    <p:sldLayoutId id="2147483660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4" r:id="rId27"/>
    <p:sldLayoutId id="2147483685" r:id="rId28"/>
    <p:sldLayoutId id="2147483686" r:id="rId29"/>
    <p:sldLayoutId id="2147483689" r:id="rId30"/>
    <p:sldLayoutId id="2147483690" r:id="rId31"/>
    <p:sldLayoutId id="2147483691" r:id="rId32"/>
    <p:sldLayoutId id="2147483692" r:id="rId33"/>
    <p:sldLayoutId id="2147483687" r:id="rId34"/>
    <p:sldLayoutId id="2147483693" r:id="rId35"/>
    <p:sldLayoutId id="2147483683" r:id="rId3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816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  <p15:guide id="6" orient="horz" pos="482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318" userDrawn="1">
          <p15:clr>
            <a:srgbClr val="F26B43"/>
          </p15:clr>
        </p15:guide>
        <p15:guide id="10" pos="4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svg"/><Relationship Id="rId11" Type="http://schemas.openxmlformats.org/officeDocument/2006/relationships/image" Target="../media/image10.png"/><Relationship Id="rId10" Type="http://schemas.openxmlformats.org/officeDocument/2006/relationships/image" Target="../media/image17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">
            <a:extLst>
              <a:ext uri="{FF2B5EF4-FFF2-40B4-BE49-F238E27FC236}">
                <a16:creationId xmlns="" xmlns:a16="http://schemas.microsoft.com/office/drawing/2014/main" id="{CDF2CC42-ED6C-48CF-B6C9-D28B128F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392" y="2117623"/>
            <a:ext cx="9983532" cy="2977551"/>
          </a:xfrm>
        </p:spPr>
        <p:txBody>
          <a:bodyPr rtlCol="0">
            <a:noAutofit/>
          </a:bodyPr>
          <a:lstStyle/>
          <a:p>
            <a:pPr rtl="0">
              <a:lnSpc>
                <a:spcPct val="110000"/>
              </a:lnSpc>
            </a:pPr>
            <a:r>
              <a:rPr lang="pt-BR" sz="2000" dirty="0" smtClean="0"/>
              <a:t>FUNDAÇÃO SERVIÇOS DE SAÚDE DE NOVA ANDRADINA</a:t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>FUNSAU – NA</a:t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RELATÓRIO FINANCEIRO</a:t>
            </a:r>
            <a:endParaRPr lang="pt-BR" sz="2000" dirty="0"/>
          </a:p>
        </p:txBody>
      </p:sp>
      <p:sp>
        <p:nvSpPr>
          <p:cNvPr id="3" name="Slogan">
            <a:extLst>
              <a:ext uri="{FF2B5EF4-FFF2-40B4-BE49-F238E27FC236}">
                <a16:creationId xmlns="" xmlns:a16="http://schemas.microsoft.com/office/drawing/2014/main" id="{207A4895-FD99-4E27-98FF-7558F17D6A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pt-BR" dirty="0">
                <a:solidFill>
                  <a:schemeClr val="accent2">
                    <a:lumMod val="50000"/>
                  </a:schemeClr>
                </a:solidFill>
                <a:latin typeface="Bernard MT Condensed" panose="02050806060905020404" pitchFamily="18" charset="0"/>
              </a:rPr>
              <a:t>3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  <a:latin typeface="Bernard MT Condensed" panose="02050806060905020404" pitchFamily="18" charset="0"/>
              </a:rPr>
              <a:t>º QUADRIMESTRE 2021</a:t>
            </a:r>
          </a:p>
        </p:txBody>
      </p:sp>
      <p:sp>
        <p:nvSpPr>
          <p:cNvPr id="2" name="Número do slide">
            <a:extLst>
              <a:ext uri="{FF2B5EF4-FFF2-40B4-BE49-F238E27FC236}">
                <a16:creationId xmlns="" xmlns:a16="http://schemas.microsoft.com/office/drawing/2014/main" id="{8824D513-D7C2-42B7-A630-6D10C271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716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7086" y="141515"/>
            <a:ext cx="11898085" cy="45720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Fechamento Mensal:  (</a:t>
            </a:r>
            <a:r>
              <a:rPr lang="pt-BR" sz="1400" u="sng" dirty="0" smtClean="0"/>
              <a:t>Contas A Receber e Contas A Pagar</a:t>
            </a:r>
            <a:r>
              <a:rPr lang="pt-BR" sz="2400" dirty="0" smtClean="0"/>
              <a:t>)</a:t>
            </a:r>
            <a:endParaRPr lang="pt-BR" sz="2400" dirty="0"/>
          </a:p>
        </p:txBody>
      </p:sp>
      <p:graphicFrame>
        <p:nvGraphicFramePr>
          <p:cNvPr id="24" name="Espaço Reservado para Imagem 23"/>
          <p:cNvGraphicFramePr>
            <a:graphicFrameLocks noGrp="1"/>
          </p:cNvGraphicFramePr>
          <p:nvPr>
            <p:ph type="pic" sz="quarter" idx="38"/>
            <p:extLst>
              <p:ext uri="{D42A27DB-BD31-4B8C-83A1-F6EECF244321}">
                <p14:modId xmlns:p14="http://schemas.microsoft.com/office/powerpoint/2010/main" val="115562678"/>
              </p:ext>
            </p:extLst>
          </p:nvPr>
        </p:nvGraphicFramePr>
        <p:xfrm>
          <a:off x="6215743" y="585108"/>
          <a:ext cx="5878285" cy="5259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9615"/>
                <a:gridCol w="2208670"/>
              </a:tblGrid>
              <a:tr h="337243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Encargos</a:t>
                      </a:r>
                      <a:r>
                        <a:rPr lang="pt-BR" sz="1300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/ Retenções 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Mês (R$)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Previdência</a:t>
                      </a:r>
                      <a:r>
                        <a:rPr lang="pt-BR" sz="1300" baseline="0" dirty="0" smtClean="0">
                          <a:latin typeface="+mj-lt"/>
                        </a:rPr>
                        <a:t> Social -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74.174,55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Fundo</a:t>
                      </a:r>
                      <a:r>
                        <a:rPr lang="pt-BR" sz="1300" baseline="0" dirty="0" smtClean="0">
                          <a:latin typeface="+mj-lt"/>
                        </a:rPr>
                        <a:t> Garantia - FGTS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104.514,48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Imposto</a:t>
                      </a:r>
                      <a:r>
                        <a:rPr lang="pt-BR" sz="1300" baseline="0" dirty="0" smtClean="0">
                          <a:latin typeface="+mj-lt"/>
                        </a:rPr>
                        <a:t> Renda -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74.552,99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Contribuição Sindical/Retenções -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8.611,52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Retenção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Imp</a:t>
                      </a:r>
                      <a:r>
                        <a:rPr lang="pt-BR" sz="1300" baseline="0" dirty="0" smtClean="0">
                          <a:latin typeface="+mj-lt"/>
                        </a:rPr>
                        <a:t> Federal </a:t>
                      </a:r>
                      <a:r>
                        <a:rPr lang="pt-BR" sz="1300" dirty="0" err="1" smtClean="0">
                          <a:latin typeface="+mj-lt"/>
                        </a:rPr>
                        <a:t>Serv</a:t>
                      </a:r>
                      <a:r>
                        <a:rPr lang="pt-BR" sz="1300" dirty="0" smtClean="0">
                          <a:latin typeface="+mj-lt"/>
                        </a:rPr>
                        <a:t> Prestados PJ 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16.724,09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Retenção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Imp</a:t>
                      </a:r>
                      <a:r>
                        <a:rPr lang="pt-BR" sz="1300" baseline="0" dirty="0" smtClean="0">
                          <a:latin typeface="+mj-lt"/>
                        </a:rPr>
                        <a:t> Municipal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Serv</a:t>
                      </a:r>
                      <a:r>
                        <a:rPr lang="pt-BR" sz="1300" baseline="0" dirty="0" smtClean="0">
                          <a:latin typeface="+mj-lt"/>
                        </a:rPr>
                        <a:t> Prestado PJ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14.232,99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Encargos</a:t>
                      </a:r>
                      <a:r>
                        <a:rPr lang="pt-BR" sz="1300" b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/ Retenções </a:t>
                      </a:r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Judicializados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 (R$)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Previdência</a:t>
                      </a:r>
                      <a:r>
                        <a:rPr lang="pt-BR" sz="1300" baseline="0" dirty="0" smtClean="0">
                          <a:latin typeface="+mj-lt"/>
                        </a:rPr>
                        <a:t> Social – Servidores 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421.075,41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Previdência Social Patronal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2.933.061,66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err="1" smtClean="0">
                          <a:latin typeface="+mj-lt"/>
                        </a:rPr>
                        <a:t>Pis</a:t>
                      </a:r>
                      <a:r>
                        <a:rPr lang="pt-BR" sz="1300" baseline="0" dirty="0" smtClean="0">
                          <a:latin typeface="+mj-lt"/>
                        </a:rPr>
                        <a:t> Folha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Pgto</a:t>
                      </a:r>
                      <a:r>
                        <a:rPr lang="pt-BR" sz="1300" baseline="0" dirty="0" smtClean="0">
                          <a:latin typeface="+mj-lt"/>
                        </a:rPr>
                        <a:t> Patronal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57.566,22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Parcelamentos</a:t>
                      </a:r>
                      <a:r>
                        <a:rPr lang="pt-BR" sz="1300" b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em Execução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 (R$)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Fundo</a:t>
                      </a:r>
                      <a:r>
                        <a:rPr lang="pt-BR" sz="1300" baseline="0" dirty="0" smtClean="0">
                          <a:latin typeface="+mj-lt"/>
                        </a:rPr>
                        <a:t> Garantia – FGTS </a:t>
                      </a:r>
                      <a:r>
                        <a:rPr lang="pt-BR" sz="900" baseline="0" dirty="0" smtClean="0">
                          <a:latin typeface="+mj-lt"/>
                        </a:rPr>
                        <a:t>(2015/2016)</a:t>
                      </a:r>
                      <a:endParaRPr lang="pt-BR" sz="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39.603,91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Retenções Serviços Prestados PJ </a:t>
                      </a:r>
                      <a:r>
                        <a:rPr lang="pt-BR" sz="900" dirty="0" smtClean="0">
                          <a:latin typeface="+mj-lt"/>
                        </a:rPr>
                        <a:t>(2014/2015/2016)</a:t>
                      </a:r>
                      <a:endParaRPr lang="pt-BR" sz="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625.609,65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Fornecedores 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 (R$)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Serviços Médicos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695.987,55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Insumos /</a:t>
                      </a:r>
                      <a:r>
                        <a:rPr lang="pt-BR" sz="1300" baseline="0" dirty="0" smtClean="0">
                          <a:latin typeface="+mj-lt"/>
                        </a:rPr>
                        <a:t> Serviços – Custeio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194.979,89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Total A</a:t>
                      </a:r>
                      <a:r>
                        <a:rPr lang="pt-BR" sz="1300" b="1" i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Pagar ........................................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5.260.694,91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Espaço Reservado para Imagem 22"/>
          <p:cNvGraphicFramePr>
            <a:graphicFrameLocks noGrp="1"/>
          </p:cNvGraphicFramePr>
          <p:nvPr>
            <p:ph type="pic" sz="quarter" idx="16"/>
            <p:extLst>
              <p:ext uri="{D42A27DB-BD31-4B8C-83A1-F6EECF244321}">
                <p14:modId xmlns:p14="http://schemas.microsoft.com/office/powerpoint/2010/main" val="128804718"/>
              </p:ext>
            </p:extLst>
          </p:nvPr>
        </p:nvGraphicFramePr>
        <p:xfrm>
          <a:off x="141509" y="2381251"/>
          <a:ext cx="5900062" cy="18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9417"/>
                <a:gridCol w="2230645"/>
              </a:tblGrid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Saldos Bancários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Mês (R$)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Saldos</a:t>
                      </a:r>
                      <a:r>
                        <a:rPr lang="pt-BR" sz="1300" baseline="0" dirty="0" smtClean="0">
                          <a:latin typeface="+mj-lt"/>
                        </a:rPr>
                        <a:t> em C/C (Movimento e Convênios)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661.368,87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Repasses 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 (R$)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Repasses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Ref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Contratualização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1.191.441,21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Repasse</a:t>
                      </a:r>
                      <a:r>
                        <a:rPr lang="pt-BR" sz="1300" baseline="0" dirty="0" smtClean="0">
                          <a:latin typeface="+mj-lt"/>
                        </a:rPr>
                        <a:t>s Municípios (Judicializados)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279.512,26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Total</a:t>
                      </a:r>
                      <a:r>
                        <a:rPr lang="pt-BR" sz="1300" b="1" i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Saldos / A Receber ...................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2.132.322,34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655172"/>
              </p:ext>
            </p:extLst>
          </p:nvPr>
        </p:nvGraphicFramePr>
        <p:xfrm>
          <a:off x="1676399" y="6302829"/>
          <a:ext cx="8385630" cy="47897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92815"/>
                <a:gridCol w="4192815"/>
              </a:tblGrid>
              <a:tr h="478971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Saldo</a:t>
                      </a:r>
                      <a:r>
                        <a:rPr lang="pt-BR" sz="1400" baseline="0" dirty="0" smtClean="0">
                          <a:latin typeface="+mj-lt"/>
                        </a:rPr>
                        <a:t> Final Apurado – 3º Quadrimestre 2021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-</a:t>
                      </a:r>
                      <a:r>
                        <a:rPr lang="pt-BR" sz="1400" baseline="0" dirty="0" smtClean="0">
                          <a:latin typeface="+mj-lt"/>
                        </a:rPr>
                        <a:t> R$ 3.128.372,57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978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pt-BR" noProof="0" smtClean="0"/>
              <a:pPr/>
              <a:t>11</a:t>
            </a:fld>
            <a:endParaRPr lang="pt-BR" noProof="0" dirty="0"/>
          </a:p>
        </p:txBody>
      </p:sp>
      <p:sp>
        <p:nvSpPr>
          <p:cNvPr id="88" name="Título 87"/>
          <p:cNvSpPr>
            <a:spLocks noGrp="1"/>
          </p:cNvSpPr>
          <p:nvPr>
            <p:ph type="title"/>
          </p:nvPr>
        </p:nvSpPr>
        <p:spPr>
          <a:xfrm>
            <a:off x="148280" y="365126"/>
            <a:ext cx="11874843" cy="75934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t-BR" sz="2400" dirty="0" smtClean="0"/>
              <a:t>DÉFICIT FINANCEIRO APURADO / 2021</a:t>
            </a:r>
            <a:endParaRPr lang="pt-BR" sz="2400" dirty="0"/>
          </a:p>
        </p:txBody>
      </p:sp>
      <p:graphicFrame>
        <p:nvGraphicFramePr>
          <p:cNvPr id="115" name="Espaço Reservado para Conteúdo 1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158148"/>
              </p:ext>
            </p:extLst>
          </p:nvPr>
        </p:nvGraphicFramePr>
        <p:xfrm>
          <a:off x="135925" y="1825625"/>
          <a:ext cx="11961340" cy="4389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358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D09FEBCF-C81C-4F2F-9CC4-C66EF18BA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914" y="2521329"/>
            <a:ext cx="3994622" cy="2740961"/>
          </a:xfrm>
        </p:spPr>
        <p:txBody>
          <a:bodyPr rtlCol="0">
            <a:noAutofit/>
          </a:bodyPr>
          <a:lstStyle/>
          <a:p>
            <a:pPr rtl="0"/>
            <a:r>
              <a:rPr lang="pt-BR" sz="5000" dirty="0" smtClean="0"/>
              <a:t/>
            </a:r>
            <a:br>
              <a:rPr lang="pt-BR" sz="5000" dirty="0" smtClean="0"/>
            </a:br>
            <a:r>
              <a:rPr lang="pt-BR" sz="5000" dirty="0" smtClean="0"/>
              <a:t>OBRIGADO!</a:t>
            </a:r>
            <a:endParaRPr lang="pt-BR" sz="500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="" xmlns:a16="http://schemas.microsoft.com/office/drawing/2014/main" id="{84EE85FC-ED8D-48DF-89BD-B085F91787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pt-BR" dirty="0"/>
              <a:t>Telefone: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="" xmlns:a16="http://schemas.microsoft.com/office/drawing/2014/main" id="{87D50CDE-8308-4F6D-BE73-E214E76CAD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pt-BR" sz="1400" i="1" dirty="0" smtClean="0"/>
              <a:t>67 3441-5050</a:t>
            </a:r>
          </a:p>
          <a:p>
            <a:pPr rtl="0"/>
            <a:endParaRPr lang="pt-BR" sz="1400" dirty="0"/>
          </a:p>
        </p:txBody>
      </p:sp>
      <p:sp>
        <p:nvSpPr>
          <p:cNvPr id="9" name="Espaço Reservado para Texto 8">
            <a:extLst>
              <a:ext uri="{FF2B5EF4-FFF2-40B4-BE49-F238E27FC236}">
                <a16:creationId xmlns="" xmlns:a16="http://schemas.microsoft.com/office/drawing/2014/main" id="{F28E1F60-6C6C-485D-9479-5F6E3AF499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pt-BR" dirty="0" err="1"/>
              <a:t>Email</a:t>
            </a:r>
            <a:r>
              <a:rPr lang="pt-BR" dirty="0"/>
              <a:t>: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="" xmlns:a16="http://schemas.microsoft.com/office/drawing/2014/main" id="{F2241E27-DB7F-42AE-9A03-F047CD2F1C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pt-BR" sz="1400" i="1" dirty="0" smtClean="0"/>
              <a:t>contabilidade@funsau-na.ms.gov.br</a:t>
            </a:r>
            <a:endParaRPr lang="pt-BR" sz="1400" i="1" dirty="0"/>
          </a:p>
        </p:txBody>
      </p:sp>
      <p:sp>
        <p:nvSpPr>
          <p:cNvPr id="11" name="Espaço Reservado para Texto 10">
            <a:extLst>
              <a:ext uri="{FF2B5EF4-FFF2-40B4-BE49-F238E27FC236}">
                <a16:creationId xmlns="" xmlns:a16="http://schemas.microsoft.com/office/drawing/2014/main" id="{2E6A9792-30C2-4B8D-9673-6D7E1BFE97B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pt-BR" dirty="0"/>
              <a:t>Site: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="" xmlns:a16="http://schemas.microsoft.com/office/drawing/2014/main" id="{BD8510FA-FCEE-41BD-9624-BB86CEBFC00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98536" y="5657711"/>
            <a:ext cx="3712464" cy="280500"/>
          </a:xfrm>
        </p:spPr>
        <p:txBody>
          <a:bodyPr rtlCol="0"/>
          <a:lstStyle/>
          <a:p>
            <a:pPr rtl="0"/>
            <a:r>
              <a:rPr lang="pt-BR" sz="1400" i="1" dirty="0" smtClean="0"/>
              <a:t>www.funsau-na.ms.gov.br</a:t>
            </a:r>
            <a:endParaRPr lang="pt-BR" sz="1400" i="1" dirty="0"/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="" xmlns:a16="http://schemas.microsoft.com/office/drawing/2014/main" id="{E6CEB35D-FF82-440C-ADC2-65C836A40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384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ço Reservado para Imagem 19">
            <a:extLst>
              <a:ext uri="{FF2B5EF4-FFF2-40B4-BE49-F238E27FC236}">
                <a16:creationId xmlns="" xmlns:a16="http://schemas.microsoft.com/office/drawing/2014/main" id="{1B5AE340-4D93-45F6-9C37-BA02CDC759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" y="2155372"/>
            <a:ext cx="2842234" cy="2682909"/>
          </a:xfrm>
        </p:spPr>
      </p:pic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CADB21EC-A694-46EC-A11A-C6E02A133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115" y="0"/>
            <a:ext cx="10297886" cy="1125415"/>
          </a:xfrm>
        </p:spPr>
        <p:txBody>
          <a:bodyPr rtlCol="0"/>
          <a:lstStyle/>
          <a:p>
            <a:pPr rtl="0"/>
            <a:r>
              <a:rPr lang="pt-BR" dirty="0" smtClean="0"/>
              <a:t>Microrregião de Nova Andradina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70E1ADBA-CE66-4BFB-B4FB-33A8566C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idx="13"/>
          </p:nvPr>
        </p:nvSpPr>
        <p:spPr>
          <a:xfrm>
            <a:off x="10133763" y="4487428"/>
            <a:ext cx="1441939" cy="1641232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 smtClean="0"/>
              <a:t>Nova Andradina</a:t>
            </a:r>
          </a:p>
          <a:p>
            <a:r>
              <a:rPr lang="pt-BR" b="1" dirty="0" smtClean="0"/>
              <a:t>Anaurilândia</a:t>
            </a:r>
          </a:p>
          <a:p>
            <a:r>
              <a:rPr lang="pt-BR" b="1" dirty="0" smtClean="0"/>
              <a:t>Angélica</a:t>
            </a:r>
          </a:p>
          <a:p>
            <a:r>
              <a:rPr lang="pt-BR" b="1" dirty="0" smtClean="0"/>
              <a:t>Batayporã</a:t>
            </a:r>
          </a:p>
          <a:p>
            <a:r>
              <a:rPr lang="pt-BR" b="1" dirty="0" smtClean="0"/>
              <a:t>Ivinhema</a:t>
            </a:r>
          </a:p>
          <a:p>
            <a:r>
              <a:rPr lang="pt-BR" b="1" dirty="0" smtClean="0"/>
              <a:t>Novo Horizonte do Sul</a:t>
            </a:r>
          </a:p>
          <a:p>
            <a:r>
              <a:rPr lang="pt-BR" b="1" dirty="0" smtClean="0"/>
              <a:t>Taquarussu</a:t>
            </a:r>
          </a:p>
          <a:p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038" y="1090124"/>
            <a:ext cx="6000436" cy="506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="" xmlns:a16="http://schemas.microsoft.com/office/drawing/2014/main" id="{4093E608-0E19-4F68-A6B7-B0A2A2635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676"/>
            <a:ext cx="12192000" cy="996462"/>
          </a:xfrm>
        </p:spPr>
        <p:txBody>
          <a:bodyPr rtlCol="0">
            <a:noAutofit/>
          </a:bodyPr>
          <a:lstStyle/>
          <a:p>
            <a:pPr rtl="0"/>
            <a:r>
              <a:rPr lang="pt-BR" sz="2400" dirty="0" smtClean="0"/>
              <a:t>RELATÓRIO FINANCEIRO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FLUXO DE CAIXA – 3º QUADRIMESTRE 2021</a:t>
            </a:r>
            <a:endParaRPr lang="pt-BR" sz="2400" dirty="0"/>
          </a:p>
        </p:txBody>
      </p:sp>
      <p:pic>
        <p:nvPicPr>
          <p:cNvPr id="36" name="Espaço Reservado para Imagem 35" descr="Ícone de casa">
            <a:extLst>
              <a:ext uri="{FF2B5EF4-FFF2-40B4-BE49-F238E27FC236}">
                <a16:creationId xmlns="" xmlns:a16="http://schemas.microsoft.com/office/drawing/2014/main" id="{4B47D04C-E51A-4CB6-9B18-9D632E3010A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6818" r="6818"/>
          <a:stretch/>
        </p:blipFill>
        <p:spPr>
          <a:xfrm>
            <a:off x="4369279" y="1256895"/>
            <a:ext cx="731520" cy="665690"/>
          </a:xfrm>
        </p:spPr>
      </p:pic>
      <p:sp>
        <p:nvSpPr>
          <p:cNvPr id="13" name="Espaço Reservado para Texto 12">
            <a:extLst>
              <a:ext uri="{FF2B5EF4-FFF2-40B4-BE49-F238E27FC236}">
                <a16:creationId xmlns="" xmlns:a16="http://schemas.microsoft.com/office/drawing/2014/main" id="{288B31D3-0789-4DF4-AD20-93415472DD1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228492" y="1336430"/>
            <a:ext cx="4968074" cy="26963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1</a:t>
            </a:r>
          </a:p>
        </p:txBody>
      </p:sp>
      <p:pic>
        <p:nvPicPr>
          <p:cNvPr id="38" name="Espaço Reservado para Imagem 37" descr="Ícone de calendário">
            <a:extLst>
              <a:ext uri="{FF2B5EF4-FFF2-40B4-BE49-F238E27FC236}">
                <a16:creationId xmlns="" xmlns:a16="http://schemas.microsoft.com/office/drawing/2014/main" id="{E870BD4A-115C-4093-BB73-28C846074B2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6818" r="6818"/>
          <a:stretch>
            <a:fillRect/>
          </a:stretch>
        </p:blipFill>
        <p:spPr>
          <a:xfrm>
            <a:off x="4404449" y="2189026"/>
            <a:ext cx="731520" cy="577620"/>
          </a:xfrm>
        </p:spPr>
      </p:pic>
      <p:sp>
        <p:nvSpPr>
          <p:cNvPr id="32" name="Espaço Reservado para Texto 31">
            <a:extLst>
              <a:ext uri="{FF2B5EF4-FFF2-40B4-BE49-F238E27FC236}">
                <a16:creationId xmlns="" xmlns:a16="http://schemas.microsoft.com/office/drawing/2014/main" id="{E19D2F06-5815-4EF2-9A13-83A5ABF34AC6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5229413" y="2135254"/>
            <a:ext cx="4955429" cy="303145"/>
          </a:xfrm>
        </p:spPr>
        <p:txBody>
          <a:bodyPr rtlCol="0"/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2</a:t>
            </a:r>
          </a:p>
        </p:txBody>
      </p:sp>
      <p:pic>
        <p:nvPicPr>
          <p:cNvPr id="40" name="Espaço Reservado para Imagem 39" descr="Ícone de edifício">
            <a:extLst>
              <a:ext uri="{FF2B5EF4-FFF2-40B4-BE49-F238E27FC236}">
                <a16:creationId xmlns="" xmlns:a16="http://schemas.microsoft.com/office/drawing/2014/main" id="{581E6194-7E02-4563-8932-E13250B2F8D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6912" r="6912"/>
          <a:stretch>
            <a:fillRect/>
          </a:stretch>
        </p:blipFill>
        <p:spPr>
          <a:xfrm>
            <a:off x="4404448" y="3050821"/>
            <a:ext cx="731520" cy="677118"/>
          </a:xfrm>
        </p:spPr>
      </p:pic>
      <p:sp>
        <p:nvSpPr>
          <p:cNvPr id="30" name="Espaço Reservado para Texto 29">
            <a:extLst>
              <a:ext uri="{FF2B5EF4-FFF2-40B4-BE49-F238E27FC236}">
                <a16:creationId xmlns="" xmlns:a16="http://schemas.microsoft.com/office/drawing/2014/main" id="{B475F4D3-1586-43BE-AC84-DD98C4648AEF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5241137" y="3091782"/>
            <a:ext cx="4955429" cy="296187"/>
          </a:xfrm>
        </p:spPr>
        <p:txBody>
          <a:bodyPr rtlCol="0"/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3</a:t>
            </a:r>
          </a:p>
        </p:txBody>
      </p:sp>
      <p:sp>
        <p:nvSpPr>
          <p:cNvPr id="29" name="Espaço Reservado para Texto 28">
            <a:extLst>
              <a:ext uri="{FF2B5EF4-FFF2-40B4-BE49-F238E27FC236}">
                <a16:creationId xmlns="" xmlns:a16="http://schemas.microsoft.com/office/drawing/2014/main" id="{38F85239-F67E-4690-A7E1-BD84D7D66F67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240215" y="3446585"/>
            <a:ext cx="4956351" cy="290760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PAGAMENTOS NO PERÍODO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Espaço Reservado para Imagem 41" descr="Ícone de arranha-céu">
            <a:extLst>
              <a:ext uri="{FF2B5EF4-FFF2-40B4-BE49-F238E27FC236}">
                <a16:creationId xmlns="" xmlns:a16="http://schemas.microsoft.com/office/drawing/2014/main" id="{FD86819F-08DB-4109-B97C-F624E08E0BB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6912" r="6912"/>
          <a:stretch>
            <a:fillRect/>
          </a:stretch>
        </p:blipFill>
        <p:spPr>
          <a:xfrm>
            <a:off x="4392725" y="4076737"/>
            <a:ext cx="731520" cy="600771"/>
          </a:xfrm>
        </p:spPr>
      </p:pic>
      <p:sp>
        <p:nvSpPr>
          <p:cNvPr id="28" name="Espaço Reservado para Texto 27">
            <a:extLst>
              <a:ext uri="{FF2B5EF4-FFF2-40B4-BE49-F238E27FC236}">
                <a16:creationId xmlns="" xmlns:a16="http://schemas.microsoft.com/office/drawing/2014/main" id="{7A42803C-547E-41DA-9911-41C9F0E86FF7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5194244" y="3860740"/>
            <a:ext cx="4955429" cy="539496"/>
          </a:xfrm>
        </p:spPr>
        <p:txBody>
          <a:bodyPr rtlCol="0"/>
          <a:lstStyle/>
          <a:p>
            <a:pPr rtl="0"/>
            <a:r>
              <a:rPr lang="pt-BR" dirty="0" smtClean="0"/>
              <a:t> Seção </a:t>
            </a:r>
            <a:r>
              <a:rPr lang="pt-BR" dirty="0"/>
              <a:t>4</a:t>
            </a:r>
          </a:p>
        </p:txBody>
      </p:sp>
      <p:sp>
        <p:nvSpPr>
          <p:cNvPr id="27" name="Espaço Reservado para Texto 26">
            <a:extLst>
              <a:ext uri="{FF2B5EF4-FFF2-40B4-BE49-F238E27FC236}">
                <a16:creationId xmlns="" xmlns:a16="http://schemas.microsoft.com/office/drawing/2014/main" id="{10B5C6C9-790B-40AD-BDF9-C8BB2208073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5263662" y="4419600"/>
            <a:ext cx="4452257" cy="754919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APURAÇÃO DO RESULTADO PRIMÁRIO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298BFDA7-2AA5-49BB-B8CE-5BAAD8CF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pPr rtl="0"/>
              <a:t>3</a:t>
            </a:fld>
            <a:endParaRPr lang="pt-BR" dirty="0"/>
          </a:p>
        </p:txBody>
      </p:sp>
      <p:pic>
        <p:nvPicPr>
          <p:cNvPr id="22" name="Espaço Reservado para Imagem 35" descr="Ícone de casa">
            <a:extLst>
              <a:ext uri="{FF2B5EF4-FFF2-40B4-BE49-F238E27FC236}">
                <a16:creationId xmlns="" xmlns:a16="http://schemas.microsoft.com/office/drawing/2014/main" id="{4B47D04C-E51A-4CB6-9B18-9D632E3010A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6818" r="6818"/>
          <a:stretch/>
        </p:blipFill>
        <p:spPr>
          <a:xfrm>
            <a:off x="4427895" y="4984833"/>
            <a:ext cx="731520" cy="653967"/>
          </a:xfrm>
        </p:spPr>
      </p:pic>
      <p:pic>
        <p:nvPicPr>
          <p:cNvPr id="23" name="Espaço Reservado para Imagem 39" descr="Ícone de edifício">
            <a:extLst>
              <a:ext uri="{FF2B5EF4-FFF2-40B4-BE49-F238E27FC236}">
                <a16:creationId xmlns="" xmlns:a16="http://schemas.microsoft.com/office/drawing/2014/main" id="{581E6194-7E02-4563-8932-E13250B2F8D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6912" r="6912"/>
          <a:stretch>
            <a:fillRect/>
          </a:stretch>
        </p:blipFill>
        <p:spPr>
          <a:xfrm>
            <a:off x="4451341" y="5887805"/>
            <a:ext cx="731520" cy="677118"/>
          </a:xfrm>
        </p:spPr>
      </p:pic>
      <p:sp>
        <p:nvSpPr>
          <p:cNvPr id="10" name="Espaço Reservado para Texto 9"/>
          <p:cNvSpPr>
            <a:spLocks noGrp="1"/>
          </p:cNvSpPr>
          <p:nvPr>
            <p:ph type="body" idx="13"/>
          </p:nvPr>
        </p:nvSpPr>
        <p:spPr>
          <a:xfrm>
            <a:off x="5182521" y="1671830"/>
            <a:ext cx="4955429" cy="386922"/>
          </a:xfrm>
        </p:spPr>
        <p:txBody>
          <a:bodyPr/>
          <a:lstStyle/>
          <a:p>
            <a:r>
              <a:rPr lang="pt-BR" dirty="0" smtClean="0"/>
              <a:t> </a:t>
            </a: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CONTRATUALIZAÇÃO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idx="26"/>
          </p:nvPr>
        </p:nvSpPr>
        <p:spPr>
          <a:xfrm>
            <a:off x="5241136" y="2511127"/>
            <a:ext cx="4955429" cy="325858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RECEITAS NO PERÍODO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Espaço Reservado para Texto 12">
            <a:extLst>
              <a:ext uri="{FF2B5EF4-FFF2-40B4-BE49-F238E27FC236}">
                <a16:creationId xmlns="" xmlns:a16="http://schemas.microsoft.com/office/drawing/2014/main" id="{288B31D3-0789-4DF4-AD20-93415472DD1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287107" y="5064368"/>
            <a:ext cx="4968074" cy="26963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5</a:t>
            </a:r>
          </a:p>
        </p:txBody>
      </p:sp>
      <p:sp>
        <p:nvSpPr>
          <p:cNvPr id="37" name="Espaço Reservado para Texto 26">
            <a:extLst>
              <a:ext uri="{FF2B5EF4-FFF2-40B4-BE49-F238E27FC236}">
                <a16:creationId xmlns="" xmlns:a16="http://schemas.microsoft.com/office/drawing/2014/main" id="{10B5C6C9-790B-40AD-BDF9-C8BB2208073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5251939" y="5369169"/>
            <a:ext cx="4452257" cy="293077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APURAÇÃO CONTAS RECEBER / CONTAS PAGAR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Espaço Reservado para Texto 12">
            <a:extLst>
              <a:ext uri="{FF2B5EF4-FFF2-40B4-BE49-F238E27FC236}">
                <a16:creationId xmlns="" xmlns:a16="http://schemas.microsoft.com/office/drawing/2014/main" id="{288B31D3-0789-4DF4-AD20-93415472DD1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298831" y="5873261"/>
            <a:ext cx="4968074" cy="26963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6</a:t>
            </a:r>
          </a:p>
        </p:txBody>
      </p:sp>
      <p:sp>
        <p:nvSpPr>
          <p:cNvPr id="41" name="Espaço Reservado para Texto 26">
            <a:extLst>
              <a:ext uri="{FF2B5EF4-FFF2-40B4-BE49-F238E27FC236}">
                <a16:creationId xmlns="" xmlns:a16="http://schemas.microsoft.com/office/drawing/2014/main" id="{10B5C6C9-790B-40AD-BDF9-C8BB2208073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5310555" y="6248400"/>
            <a:ext cx="4452257" cy="293077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APURAÇÃO DÉFICIT MENSAL 2021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70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62D2DB9C-F718-4DDB-A203-2E4D0E7EB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847026CE-2FFA-46E5-BE0E-C3AB71270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785" y="195944"/>
            <a:ext cx="5756029" cy="2122713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u="sng" dirty="0" smtClean="0"/>
              <a:t>VALOR </a:t>
            </a:r>
            <a:br>
              <a:rPr lang="pt-BR" u="sng" dirty="0" smtClean="0"/>
            </a:br>
            <a:r>
              <a:rPr lang="pt-BR" u="sng" dirty="0" smtClean="0"/>
              <a:t>CONTRATUALIZAÇÃO</a:t>
            </a:r>
            <a:br>
              <a:rPr lang="pt-BR" u="sng" dirty="0" smtClean="0"/>
            </a:br>
            <a:r>
              <a:rPr lang="pt-BR" u="sng" dirty="0"/>
              <a:t/>
            </a:r>
            <a:br>
              <a:rPr lang="pt-BR" u="sng" dirty="0"/>
            </a:br>
            <a:r>
              <a:rPr lang="pt-BR" sz="1300" dirty="0" smtClean="0"/>
              <a:t>Contrato n. 278/2019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12" name="Espaço Reservado para Imagem 11" descr="Moedas e cédulas">
            <a:extLst>
              <a:ext uri="{FF2B5EF4-FFF2-40B4-BE49-F238E27FC236}">
                <a16:creationId xmlns="" xmlns:a16="http://schemas.microsoft.com/office/drawing/2014/main" id="{A3B5F528-56D7-49F1-90C2-C79A494F61A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2547" y="1243173"/>
            <a:ext cx="4387066" cy="2427874"/>
          </a:xfrm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054548"/>
              </p:ext>
            </p:extLst>
          </p:nvPr>
        </p:nvGraphicFramePr>
        <p:xfrm>
          <a:off x="5987143" y="2601685"/>
          <a:ext cx="6052457" cy="3011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7104"/>
                <a:gridCol w="2425353"/>
              </a:tblGrid>
              <a:tr h="501971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PARTICIPANTE</a:t>
                      </a:r>
                      <a:endParaRPr lang="pt-BR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VALOR / MÊS</a:t>
                      </a:r>
                      <a:endParaRPr lang="pt-BR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UNIÃO – FNS</a:t>
                      </a:r>
                      <a:r>
                        <a:rPr lang="pt-BR" sz="2000" b="1" baseline="0" dirty="0" smtClean="0">
                          <a:latin typeface="+mj-lt"/>
                        </a:rPr>
                        <a:t> (MAC-RUE)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419.605,33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ESTADO – SES (FES-UTI)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1.271.835,88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MUNICÍPIO </a:t>
                      </a:r>
                      <a:r>
                        <a:rPr lang="pt-BR" sz="2000" b="1" baseline="0" dirty="0" smtClean="0">
                          <a:latin typeface="+mj-lt"/>
                        </a:rPr>
                        <a:t>- FMS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537.500,00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MICRORREGIÃO 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60.000,00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TOTAL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2.288.941,21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218313"/>
              </p:ext>
            </p:extLst>
          </p:nvPr>
        </p:nvGraphicFramePr>
        <p:xfrm>
          <a:off x="5950857" y="5812972"/>
          <a:ext cx="5141685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1685"/>
              </a:tblGrid>
              <a:tr h="304800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81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="" xmlns:a16="http://schemas.microsoft.com/office/drawing/2014/main" id="{B8B1C98C-4EFD-4198-8C56-FD0D2680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" y="-1"/>
            <a:ext cx="8541062" cy="936171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/>
              <a:t>RECEITAS REALIZADAS – ANO 2021</a:t>
            </a:r>
            <a:endParaRPr lang="pt-BR" sz="320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D546EBFA-CE06-4E1C-9996-47605137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0900" y="6273644"/>
            <a:ext cx="266700" cy="225969"/>
          </a:xfrm>
        </p:spPr>
        <p:txBody>
          <a:bodyPr rtlCol="0"/>
          <a:lstStyle/>
          <a:p>
            <a:pPr rtl="0"/>
            <a:fld id="{D9BB3731-526F-4638-85F8-715D717FFC12}" type="slidenum">
              <a:rPr lang="pt-BR" smtClean="0"/>
              <a:pPr rtl="0"/>
              <a:t>5</a:t>
            </a:fld>
            <a:endParaRPr lang="pt-BR" dirty="0"/>
          </a:p>
        </p:txBody>
      </p:sp>
      <p:graphicFrame>
        <p:nvGraphicFramePr>
          <p:cNvPr id="37" name="Tabe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209744"/>
              </p:ext>
            </p:extLst>
          </p:nvPr>
        </p:nvGraphicFramePr>
        <p:xfrm>
          <a:off x="102808" y="870856"/>
          <a:ext cx="11996058" cy="20159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46626"/>
                <a:gridCol w="2435918"/>
                <a:gridCol w="2356757"/>
                <a:gridCol w="2356757"/>
              </a:tblGrid>
              <a:tr h="390194">
                <a:tc>
                  <a:txBody>
                    <a:bodyPr/>
                    <a:lstStyle/>
                    <a:p>
                      <a:r>
                        <a:rPr lang="pt-BR" dirty="0" smtClean="0"/>
                        <a:t>RECEITAS CONTRATUALIZADAS      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1º QUADR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2º QUADR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3º QUADR</a:t>
                      </a:r>
                      <a:endParaRPr lang="pt-BR" dirty="0"/>
                    </a:p>
                  </a:txBody>
                  <a:tcPr/>
                </a:tc>
              </a:tr>
              <a:tr h="325161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j-lt"/>
                        </a:rPr>
                        <a:t>UNIÃO – FNS</a:t>
                      </a:r>
                      <a:r>
                        <a:rPr lang="pt-BR" sz="1400" baseline="0" dirty="0" smtClean="0">
                          <a:latin typeface="+mj-lt"/>
                        </a:rPr>
                        <a:t> (MAC-RUE)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1.678.421,32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1.678.421,32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1.678.421,32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</a:tr>
              <a:tr h="325161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j-lt"/>
                        </a:rPr>
                        <a:t>ESTADO – SES (FES-UTI)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4.087.343,52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5.337.343,52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5.087.343,52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</a:tr>
              <a:tr h="325161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j-lt"/>
                        </a:rPr>
                        <a:t>MUNICÍPIO - FMS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2.512.500,00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2.090.000,00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1.612.500,00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</a:tr>
              <a:tr h="325161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j-lt"/>
                        </a:rPr>
                        <a:t>MICRORREGIÃO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270.000,00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250.000,00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250.000,00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</a:tr>
              <a:tr h="325161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+mj-lt"/>
                        </a:rPr>
                        <a:t>TOTAL .......................................................................</a:t>
                      </a:r>
                      <a:endParaRPr lang="pt-BR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+mj-lt"/>
                        </a:rPr>
                        <a:t>8.548.264,84</a:t>
                      </a:r>
                      <a:endParaRPr lang="pt-BR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+mj-lt"/>
                        </a:rPr>
                        <a:t>9.355.764,84</a:t>
                      </a:r>
                      <a:endParaRPr lang="pt-BR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+mj-lt"/>
                        </a:rPr>
                        <a:t>8.628.264,84</a:t>
                      </a:r>
                      <a:endParaRPr lang="pt-BR" sz="14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018923"/>
              </p:ext>
            </p:extLst>
          </p:nvPr>
        </p:nvGraphicFramePr>
        <p:xfrm>
          <a:off x="97971" y="2860041"/>
          <a:ext cx="12006944" cy="3413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55029"/>
                <a:gridCol w="2449286"/>
                <a:gridCol w="2340428"/>
                <a:gridCol w="2362201"/>
              </a:tblGrid>
              <a:tr h="298026">
                <a:tc>
                  <a:txBody>
                    <a:bodyPr/>
                    <a:lstStyle/>
                    <a:p>
                      <a:r>
                        <a:rPr lang="pt-BR" dirty="0" smtClean="0"/>
                        <a:t>DEMAIS RECEITAS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1º QUADR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2º QUADR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3º QUADR</a:t>
                      </a:r>
                      <a:endParaRPr lang="pt-BR" dirty="0"/>
                    </a:p>
                  </a:txBody>
                  <a:tcPr/>
                </a:tc>
              </a:tr>
              <a:tr h="262466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j-lt"/>
                        </a:rPr>
                        <a:t>FINANCEIRAS / DEVOLUÇÕES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2.085,34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17.314,91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15.069,40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</a:tr>
              <a:tr h="30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j-lt"/>
                        </a:rPr>
                        <a:t>RECEITAS CONVÊNIO</a:t>
                      </a:r>
                      <a:r>
                        <a:rPr lang="pt-BR" sz="1400" baseline="0" dirty="0" smtClean="0">
                          <a:latin typeface="+mj-lt"/>
                        </a:rPr>
                        <a:t> </a:t>
                      </a:r>
                      <a:r>
                        <a:rPr lang="pt-BR" sz="1400" dirty="0" smtClean="0">
                          <a:latin typeface="+mj-lt"/>
                        </a:rPr>
                        <a:t>UTI COVID 08 LEITOS</a:t>
                      </a:r>
                      <a:r>
                        <a:rPr lang="pt-BR" sz="1400" baseline="0" dirty="0" smtClean="0">
                          <a:latin typeface="+mj-lt"/>
                        </a:rPr>
                        <a:t> </a:t>
                      </a:r>
                      <a:r>
                        <a:rPr lang="pt-BR" sz="1400" dirty="0" smtClean="0">
                          <a:latin typeface="+mj-lt"/>
                        </a:rPr>
                        <a:t>NA/FNS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720.000,00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1.536.000,00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384.000,00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</a:tr>
              <a:tr h="300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j-lt"/>
                        </a:rPr>
                        <a:t>RECEITAS CONVÊNIO</a:t>
                      </a:r>
                      <a:r>
                        <a:rPr lang="pt-BR" sz="1400" baseline="0" dirty="0" smtClean="0">
                          <a:latin typeface="+mj-lt"/>
                        </a:rPr>
                        <a:t> 001/21 </a:t>
                      </a:r>
                      <a:r>
                        <a:rPr lang="pt-BR" sz="1400" dirty="0" smtClean="0">
                          <a:latin typeface="+mj-lt"/>
                        </a:rPr>
                        <a:t>PMNA</a:t>
                      </a:r>
                      <a:r>
                        <a:rPr lang="pt-BR" sz="1400" baseline="0" dirty="0" smtClean="0">
                          <a:latin typeface="+mj-lt"/>
                        </a:rPr>
                        <a:t> CUSTEIO COVID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1.000.000,00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600.000,00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00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</a:tr>
              <a:tr h="300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j-lt"/>
                        </a:rPr>
                        <a:t>RECEITAS CONVÊNIO 002/21</a:t>
                      </a:r>
                      <a:r>
                        <a:rPr lang="pt-BR" sz="1400" baseline="0" dirty="0" smtClean="0">
                          <a:latin typeface="+mj-lt"/>
                        </a:rPr>
                        <a:t> </a:t>
                      </a:r>
                      <a:r>
                        <a:rPr lang="pt-BR" sz="1400" dirty="0" smtClean="0">
                          <a:latin typeface="+mj-lt"/>
                        </a:rPr>
                        <a:t>PMNA CUSTEIO COVID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1.000.000,00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600.000,00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00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</a:tr>
              <a:tr h="300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j-lt"/>
                        </a:rPr>
                        <a:t>RECEITAS CONVÊNIO</a:t>
                      </a:r>
                      <a:r>
                        <a:rPr lang="pt-BR" sz="1400" baseline="0" dirty="0" smtClean="0">
                          <a:latin typeface="+mj-lt"/>
                        </a:rPr>
                        <a:t> PM BATAYPORÃ 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0,00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30.000,00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</a:tr>
              <a:tr h="300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j-lt"/>
                        </a:rPr>
                        <a:t>RECEITAS EXTRAORDINÁRIAS</a:t>
                      </a:r>
                      <a:r>
                        <a:rPr lang="pt-BR" sz="1400" baseline="0" dirty="0" smtClean="0">
                          <a:latin typeface="+mj-lt"/>
                        </a:rPr>
                        <a:t> CUSTEIO COVID SES/PMNA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432.000,00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0,00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00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</a:tr>
              <a:tr h="300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j-lt"/>
                        </a:rPr>
                        <a:t>RECEITAS</a:t>
                      </a:r>
                      <a:r>
                        <a:rPr lang="pt-BR" sz="1400" baseline="0" dirty="0" smtClean="0">
                          <a:latin typeface="+mj-lt"/>
                        </a:rPr>
                        <a:t> EXTRAORDINÁRIAS – CUSTEIO GERAL SES MS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0,00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1.271.835,88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</a:tr>
              <a:tr h="300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j-lt"/>
                        </a:rPr>
                        <a:t>RECEITAS DOAÇÕES</a:t>
                      </a:r>
                      <a:r>
                        <a:rPr lang="pt-BR" sz="1400" baseline="0" dirty="0" smtClean="0">
                          <a:latin typeface="+mj-lt"/>
                        </a:rPr>
                        <a:t> PJ – SETOR PRIVADO 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120.000,00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120.000,00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120.000,00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</a:tr>
              <a:tr h="300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j-lt"/>
                        </a:rPr>
                        <a:t>MULTAS FORNECEDORES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10.000,00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338,49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</a:tr>
              <a:tr h="280128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+mj-lt"/>
                        </a:rPr>
                        <a:t>TOTAL ........................................................................</a:t>
                      </a:r>
                      <a:endParaRPr lang="pt-BR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+mj-lt"/>
                        </a:rPr>
                        <a:t>3.284.085,34</a:t>
                      </a:r>
                      <a:endParaRPr lang="pt-BR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2.883.314,91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+mj-lt"/>
                        </a:rPr>
                        <a:t>1.821.243,77</a:t>
                      </a:r>
                      <a:endParaRPr lang="pt-BR" sz="14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3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9BB3731-526F-4638-85F8-715D717FFC12}" type="slidenum">
              <a:rPr lang="pt-BR" noProof="0" smtClean="0"/>
              <a:t>6</a:t>
            </a:fld>
            <a:endParaRPr lang="pt-BR" noProof="0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30"/>
          </p:nvPr>
        </p:nvSpPr>
        <p:spPr>
          <a:xfrm>
            <a:off x="0" y="-1"/>
            <a:ext cx="12192000" cy="1173893"/>
          </a:xfrm>
        </p:spPr>
        <p:txBody>
          <a:bodyPr anchor="t"/>
          <a:lstStyle/>
          <a:p>
            <a:r>
              <a:rPr lang="pt-BR" sz="3200" dirty="0"/>
              <a:t>RECEITAS </a:t>
            </a:r>
            <a:r>
              <a:rPr lang="pt-BR" sz="3200" dirty="0" smtClean="0"/>
              <a:t>REALIZADAS – ANO 2021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graphicFrame>
        <p:nvGraphicFramePr>
          <p:cNvPr id="17" name="Espaço Reservado para Conteúdo 16"/>
          <p:cNvGraphicFramePr>
            <a:graphicFrameLocks noGrp="1"/>
          </p:cNvGraphicFramePr>
          <p:nvPr>
            <p:ph sz="quarter" idx="32"/>
            <p:extLst>
              <p:ext uri="{D42A27DB-BD31-4B8C-83A1-F6EECF244321}">
                <p14:modId xmlns:p14="http://schemas.microsoft.com/office/powerpoint/2010/main" val="66088919"/>
              </p:ext>
            </p:extLst>
          </p:nvPr>
        </p:nvGraphicFramePr>
        <p:xfrm>
          <a:off x="86497" y="1297459"/>
          <a:ext cx="11948983" cy="5943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227658"/>
              </p:ext>
            </p:extLst>
          </p:nvPr>
        </p:nvGraphicFramePr>
        <p:xfrm>
          <a:off x="-1" y="593123"/>
          <a:ext cx="12192000" cy="506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5066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1º QUADR    </a:t>
                      </a:r>
                      <a:r>
                        <a:rPr lang="pt-BR" sz="1600" baseline="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 R$ 11.832.350,18</a:t>
                      </a:r>
                      <a:endParaRPr lang="pt-BR" sz="16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2º</a:t>
                      </a:r>
                      <a:r>
                        <a:rPr lang="pt-BR" sz="1600" baseline="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t-BR" sz="16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QUADR    R$ 12.239.079,75    </a:t>
                      </a:r>
                      <a:endParaRPr lang="pt-BR" sz="16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3º QUADR R$    10.449.508,61</a:t>
                      </a:r>
                      <a:endParaRPr lang="pt-BR" sz="16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67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="" xmlns:a16="http://schemas.microsoft.com/office/drawing/2014/main" id="{B8B1C98C-4EFD-4198-8C56-FD0D2680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" y="-1"/>
            <a:ext cx="8541062" cy="936171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/>
              <a:t>PAGAMENTOS REALIZADOS – ANO 2021</a:t>
            </a:r>
            <a:endParaRPr lang="pt-BR" sz="320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D546EBFA-CE06-4E1C-9996-47605137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7</a:t>
            </a:fld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673765"/>
              </p:ext>
            </p:extLst>
          </p:nvPr>
        </p:nvGraphicFramePr>
        <p:xfrm>
          <a:off x="134158" y="1511642"/>
          <a:ext cx="11963106" cy="144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33313"/>
                <a:gridCol w="2429227"/>
                <a:gridCol w="2350283"/>
                <a:gridCol w="2350283"/>
              </a:tblGrid>
              <a:tr h="360000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 FOLHA DE PAGAMENTOS 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1º QUADR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2º QUADR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3º QUADR</a:t>
                      </a:r>
                      <a:endParaRPr lang="pt-BR" sz="18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j-lt"/>
                        </a:rPr>
                        <a:t>SALÁRIOS 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3.123.531,63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3.612.935,80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3.407.518,65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j-lt"/>
                        </a:rPr>
                        <a:t>ENCARGOS</a:t>
                      </a:r>
                      <a:r>
                        <a:rPr lang="pt-BR" sz="1400" baseline="0" dirty="0" smtClean="0">
                          <a:latin typeface="+mj-lt"/>
                        </a:rPr>
                        <a:t> / RETENÇÕES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943.692,07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1.139.636,45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1.170.627,98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+mj-lt"/>
                        </a:rPr>
                        <a:t>TOTAL ........................................................................</a:t>
                      </a:r>
                      <a:endParaRPr lang="pt-BR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+mj-lt"/>
                        </a:rPr>
                        <a:t>4.067.223,70</a:t>
                      </a:r>
                      <a:endParaRPr lang="pt-BR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+mj-lt"/>
                        </a:rPr>
                        <a:t>4.752.572,25</a:t>
                      </a:r>
                      <a:endParaRPr lang="pt-BR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+mj-lt"/>
                        </a:rPr>
                        <a:t>4.578.146,63</a:t>
                      </a:r>
                      <a:endParaRPr lang="pt-BR" sz="14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814892"/>
              </p:ext>
            </p:extLst>
          </p:nvPr>
        </p:nvGraphicFramePr>
        <p:xfrm>
          <a:off x="135926" y="2995367"/>
          <a:ext cx="11948983" cy="144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25550"/>
                <a:gridCol w="2437397"/>
                <a:gridCol w="2351226"/>
                <a:gridCol w="2334810"/>
              </a:tblGrid>
              <a:tr h="360000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PRESTAÇÃO</a:t>
                      </a:r>
                      <a:r>
                        <a:rPr lang="pt-BR" sz="1800" baseline="0" dirty="0" smtClean="0"/>
                        <a:t> SERVIÇOS MÉDICOS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1º QUADR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2º QUADR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3º QUADR</a:t>
                      </a:r>
                      <a:endParaRPr lang="pt-BR" sz="18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j-lt"/>
                        </a:rPr>
                        <a:t>PROFISSIONAIS</a:t>
                      </a:r>
                      <a:r>
                        <a:rPr lang="pt-BR" sz="1400" baseline="0" dirty="0" smtClean="0">
                          <a:latin typeface="+mj-lt"/>
                        </a:rPr>
                        <a:t> MÉDICOS PJ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3.062.944,57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3.138.810,46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/>
                        <a:t>2.958.698,81</a:t>
                      </a:r>
                      <a:endParaRPr lang="pt-BR" sz="14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j-lt"/>
                        </a:rPr>
                        <a:t>ENCARGOS</a:t>
                      </a:r>
                      <a:r>
                        <a:rPr lang="pt-BR" sz="1400" baseline="0" dirty="0" smtClean="0">
                          <a:latin typeface="+mj-lt"/>
                        </a:rPr>
                        <a:t> / RETENÇÕES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164.022.54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164.255,89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/>
                        <a:t>331.930,71</a:t>
                      </a:r>
                      <a:endParaRPr lang="pt-BR" sz="14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+mj-lt"/>
                        </a:rPr>
                        <a:t>TOTAL</a:t>
                      </a:r>
                      <a:r>
                        <a:rPr lang="pt-BR" sz="1400" b="1" baseline="0" dirty="0" smtClean="0">
                          <a:latin typeface="+mj-lt"/>
                        </a:rPr>
                        <a:t> </a:t>
                      </a:r>
                      <a:r>
                        <a:rPr lang="pt-BR" sz="1400" b="1" dirty="0" smtClean="0">
                          <a:latin typeface="+mj-lt"/>
                        </a:rPr>
                        <a:t>........................................................................</a:t>
                      </a:r>
                      <a:endParaRPr lang="pt-BR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+mj-lt"/>
                        </a:rPr>
                        <a:t>3.226.967,11</a:t>
                      </a:r>
                      <a:endParaRPr lang="pt-BR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3.303.066,35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+mj-lt"/>
                        </a:rPr>
                        <a:t>3.290.629,52</a:t>
                      </a:r>
                      <a:endParaRPr lang="pt-BR" sz="14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992347"/>
              </p:ext>
            </p:extLst>
          </p:nvPr>
        </p:nvGraphicFramePr>
        <p:xfrm>
          <a:off x="148282" y="4474500"/>
          <a:ext cx="11920444" cy="174268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11540"/>
                <a:gridCol w="2448841"/>
                <a:gridCol w="2328461"/>
                <a:gridCol w="2331602"/>
              </a:tblGrid>
              <a:tr h="354996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DEMAIS</a:t>
                      </a:r>
                      <a:r>
                        <a:rPr lang="pt-BR" sz="1800" baseline="0" dirty="0" smtClean="0"/>
                        <a:t> CUSTEIOS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1º QUADR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2º QUADR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3º QUADR</a:t>
                      </a:r>
                      <a:endParaRPr lang="pt-BR" sz="1800" dirty="0"/>
                    </a:p>
                  </a:txBody>
                  <a:tcPr/>
                </a:tc>
              </a:tr>
              <a:tr h="354996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j-lt"/>
                        </a:rPr>
                        <a:t>FARMÁCIA</a:t>
                      </a:r>
                      <a:r>
                        <a:rPr lang="pt-BR" sz="1400" baseline="0" dirty="0" smtClean="0">
                          <a:latin typeface="+mj-lt"/>
                        </a:rPr>
                        <a:t> HOSPITALAR / LABORATÓRIO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1.160.615,41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2.092.414,05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/>
                        <a:t>974.953,11</a:t>
                      </a:r>
                      <a:endParaRPr lang="pt-BR" sz="1400" dirty="0"/>
                    </a:p>
                  </a:txBody>
                  <a:tcPr/>
                </a:tc>
              </a:tr>
              <a:tr h="354996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j-lt"/>
                        </a:rPr>
                        <a:t>PRODUTOS</a:t>
                      </a:r>
                      <a:r>
                        <a:rPr lang="pt-BR" sz="1400" baseline="0" dirty="0" smtClean="0">
                          <a:latin typeface="+mj-lt"/>
                        </a:rPr>
                        <a:t> / INSUMOS HOSPITALARES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746.848,82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1.463.739,08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/>
                        <a:t>1.026.984,94</a:t>
                      </a:r>
                      <a:endParaRPr lang="pt-BR" sz="1400" dirty="0"/>
                    </a:p>
                  </a:txBody>
                  <a:tcPr/>
                </a:tc>
              </a:tr>
              <a:tr h="354996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j-lt"/>
                        </a:rPr>
                        <a:t>PRESTAÇÕES SERVIÇOS TERCEIRIZADOS</a:t>
                      </a:r>
                      <a:r>
                        <a:rPr lang="pt-BR" sz="1400" baseline="0" dirty="0" smtClean="0">
                          <a:latin typeface="+mj-lt"/>
                        </a:rPr>
                        <a:t> </a:t>
                      </a:r>
                      <a:r>
                        <a:rPr lang="pt-BR" sz="1400" dirty="0" smtClean="0">
                          <a:latin typeface="+mj-lt"/>
                        </a:rPr>
                        <a:t>/ LOCAÇÕES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1.131.605,80</a:t>
                      </a:r>
                      <a:endParaRPr lang="pt-B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1.219.462,73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/>
                        <a:t>1.093.371,84</a:t>
                      </a:r>
                      <a:endParaRPr lang="pt-BR" sz="1400" dirty="0"/>
                    </a:p>
                  </a:txBody>
                  <a:tcPr/>
                </a:tc>
              </a:tr>
              <a:tr h="311939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+mj-lt"/>
                        </a:rPr>
                        <a:t>TOTAL .......................................................................</a:t>
                      </a:r>
                      <a:endParaRPr lang="pt-BR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+mj-lt"/>
                        </a:rPr>
                        <a:t>3.039.070,03</a:t>
                      </a:r>
                      <a:endParaRPr lang="pt-BR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4.775.615,86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+mj-lt"/>
                        </a:rPr>
                        <a:t>3.095.309,89</a:t>
                      </a:r>
                      <a:endParaRPr lang="pt-BR" sz="14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22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30"/>
          </p:nvPr>
        </p:nvSpPr>
        <p:spPr>
          <a:xfrm>
            <a:off x="0" y="-1"/>
            <a:ext cx="12192000" cy="1173893"/>
          </a:xfrm>
        </p:spPr>
        <p:txBody>
          <a:bodyPr anchor="t"/>
          <a:lstStyle/>
          <a:p>
            <a:r>
              <a:rPr lang="pt-BR" sz="3200" dirty="0" smtClean="0"/>
              <a:t>PAGAMENTOS REALIZADOS – ANO 2021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graphicFrame>
        <p:nvGraphicFramePr>
          <p:cNvPr id="17" name="Espaço Reservado para Conteúdo 16"/>
          <p:cNvGraphicFramePr>
            <a:graphicFrameLocks noGrp="1"/>
          </p:cNvGraphicFramePr>
          <p:nvPr>
            <p:ph sz="quarter" idx="32"/>
            <p:extLst>
              <p:ext uri="{D42A27DB-BD31-4B8C-83A1-F6EECF244321}">
                <p14:modId xmlns:p14="http://schemas.microsoft.com/office/powerpoint/2010/main" val="380654406"/>
              </p:ext>
            </p:extLst>
          </p:nvPr>
        </p:nvGraphicFramePr>
        <p:xfrm>
          <a:off x="86497" y="1297459"/>
          <a:ext cx="11948983" cy="5943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210079"/>
              </p:ext>
            </p:extLst>
          </p:nvPr>
        </p:nvGraphicFramePr>
        <p:xfrm>
          <a:off x="-1" y="593123"/>
          <a:ext cx="12192000" cy="506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5066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1º QUADR    </a:t>
                      </a:r>
                      <a:r>
                        <a:rPr lang="pt-BR" sz="1600" baseline="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 R$ 10.333.260,84</a:t>
                      </a:r>
                      <a:endParaRPr lang="pt-BR" sz="16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2º QUADR   R$ 12.831.254,46</a:t>
                      </a:r>
                      <a:endParaRPr lang="pt-BR" sz="16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3º QUADR   R$ 10.964.086,04</a:t>
                      </a:r>
                      <a:endParaRPr lang="pt-BR" sz="16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29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549125E-EEEB-45D0-B6EF-2291C0267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43" y="97971"/>
            <a:ext cx="5794828" cy="2057400"/>
          </a:xfrm>
          <a:scene3d>
            <a:camera prst="perspectiveRelaxedModerately"/>
            <a:lightRig rig="threePt" dir="t"/>
          </a:scene3d>
        </p:spPr>
        <p:txBody>
          <a:bodyPr rtlCol="0">
            <a:normAutofit/>
          </a:bodyPr>
          <a:lstStyle/>
          <a:p>
            <a:pPr algn="ctr" rtl="0"/>
            <a:r>
              <a:rPr lang="pt-BR" sz="3200" dirty="0" smtClean="0"/>
              <a:t>APURAÇÃO RESULTADO</a:t>
            </a:r>
            <a:br>
              <a:rPr lang="pt-BR" sz="3200" dirty="0" smtClean="0"/>
            </a:br>
            <a:r>
              <a:rPr lang="pt-BR" sz="2000" dirty="0" smtClean="0"/>
              <a:t>PRIMÁRIO</a:t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> 3º QUADRIMESTRE /2021</a:t>
            </a:r>
            <a:br>
              <a:rPr lang="pt-BR" sz="2000" dirty="0" smtClean="0"/>
            </a:br>
            <a:endParaRPr lang="pt-BR" sz="2000" dirty="0"/>
          </a:p>
        </p:txBody>
      </p:sp>
      <p:sp>
        <p:nvSpPr>
          <p:cNvPr id="43" name="Retângulo 42" descr="Cor do código de legenda 1">
            <a:extLst>
              <a:ext uri="{FF2B5EF4-FFF2-40B4-BE49-F238E27FC236}">
                <a16:creationId xmlns="" xmlns:a16="http://schemas.microsoft.com/office/drawing/2014/main" id="{EBD7454E-A6B4-A148-9B42-F76C68AD4046}"/>
              </a:ext>
            </a:extLst>
          </p:cNvPr>
          <p:cNvSpPr/>
          <p:nvPr/>
        </p:nvSpPr>
        <p:spPr>
          <a:xfrm>
            <a:off x="306842" y="2688769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="" xmlns:a16="http://schemas.microsoft.com/office/drawing/2014/main" id="{161E2BC0-C618-4FBA-86B6-0C36653A6F2C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653143" y="2621282"/>
            <a:ext cx="7369629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Financeiro – Cta Movimento..........R$       225.789,14  </a:t>
            </a:r>
            <a:endParaRPr lang="pt-BR" sz="1800" dirty="0">
              <a:solidFill>
                <a:srgbClr val="00B0F0"/>
              </a:solidFill>
            </a:endParaRPr>
          </a:p>
        </p:txBody>
      </p:sp>
      <p:sp>
        <p:nvSpPr>
          <p:cNvPr id="44" name="Retângulo 43" descr="Cor do código de legenda 2">
            <a:extLst>
              <a:ext uri="{FF2B5EF4-FFF2-40B4-BE49-F238E27FC236}">
                <a16:creationId xmlns="" xmlns:a16="http://schemas.microsoft.com/office/drawing/2014/main" id="{83FFD2AD-DD30-E04D-A948-531B60FEDE68}"/>
              </a:ext>
            </a:extLst>
          </p:cNvPr>
          <p:cNvSpPr/>
          <p:nvPr/>
        </p:nvSpPr>
        <p:spPr>
          <a:xfrm>
            <a:off x="300307" y="3069770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1" name="Espaço Reservado para Texto 10">
            <a:extLst>
              <a:ext uri="{FF2B5EF4-FFF2-40B4-BE49-F238E27FC236}">
                <a16:creationId xmlns="" xmlns:a16="http://schemas.microsoft.com/office/drawing/2014/main" id="{4B1079BF-F80D-4A11-9413-57BEE7F959FE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648899" y="3002282"/>
            <a:ext cx="7123502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Financeiro – Ctas Convênios..........R$    </a:t>
            </a:r>
            <a:r>
              <a:rPr lang="pt-BR" sz="1800" dirty="0">
                <a:solidFill>
                  <a:srgbClr val="00B0F0"/>
                </a:solidFill>
              </a:rPr>
              <a:t> </a:t>
            </a:r>
            <a:r>
              <a:rPr lang="pt-BR" sz="1800" dirty="0" smtClean="0">
                <a:solidFill>
                  <a:srgbClr val="00B0F0"/>
                </a:solidFill>
              </a:rPr>
              <a:t>  950.157,16</a:t>
            </a:r>
            <a:endParaRPr lang="pt-BR" sz="1800" dirty="0">
              <a:solidFill>
                <a:srgbClr val="00B0F0"/>
              </a:solidFill>
            </a:endParaRPr>
          </a:p>
        </p:txBody>
      </p:sp>
      <p:sp>
        <p:nvSpPr>
          <p:cNvPr id="45" name="Retângulo 44" descr="Cor do código de legenda 3">
            <a:extLst>
              <a:ext uri="{FF2B5EF4-FFF2-40B4-BE49-F238E27FC236}">
                <a16:creationId xmlns="" xmlns:a16="http://schemas.microsoft.com/office/drawing/2014/main" id="{4C865ABB-548F-6A4C-958D-39C8E2613D78}"/>
              </a:ext>
            </a:extLst>
          </p:cNvPr>
          <p:cNvSpPr/>
          <p:nvPr/>
        </p:nvSpPr>
        <p:spPr>
          <a:xfrm>
            <a:off x="269142" y="6459711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="" xmlns:a16="http://schemas.microsoft.com/office/drawing/2014/main" id="{1E3ECDC1-C014-4E38-9A42-9F4F9D7FF7C0}"/>
              </a:ext>
            </a:extLst>
          </p:cNvPr>
          <p:cNvSpPr>
            <a:spLocks noGrp="1"/>
          </p:cNvSpPr>
          <p:nvPr>
            <p:ph type="body" idx="47"/>
          </p:nvPr>
        </p:nvSpPr>
        <p:spPr>
          <a:xfrm>
            <a:off x="606846" y="6359566"/>
            <a:ext cx="7067583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Final – Ctas Convênios...................R$    </a:t>
            </a:r>
            <a:r>
              <a:rPr lang="pt-BR" sz="1800" dirty="0">
                <a:solidFill>
                  <a:srgbClr val="00B0F0"/>
                </a:solidFill>
              </a:rPr>
              <a:t> </a:t>
            </a:r>
            <a:r>
              <a:rPr lang="pt-BR" sz="1800" dirty="0" smtClean="0">
                <a:solidFill>
                  <a:srgbClr val="00B0F0"/>
                </a:solidFill>
              </a:rPr>
              <a:t>  </a:t>
            </a:r>
            <a:r>
              <a:rPr lang="pt-BR" sz="1800" dirty="0">
                <a:solidFill>
                  <a:srgbClr val="00B0F0"/>
                </a:solidFill>
              </a:rPr>
              <a:t> </a:t>
            </a:r>
            <a:r>
              <a:rPr lang="pt-BR" sz="1800" dirty="0" smtClean="0">
                <a:solidFill>
                  <a:srgbClr val="00B0F0"/>
                </a:solidFill>
              </a:rPr>
              <a:t> 58.791,76</a:t>
            </a:r>
            <a:endParaRPr lang="pt-BR" sz="1800" dirty="0">
              <a:solidFill>
                <a:srgbClr val="00B0F0"/>
              </a:solidFill>
            </a:endParaRPr>
          </a:p>
        </p:txBody>
      </p:sp>
      <p:sp>
        <p:nvSpPr>
          <p:cNvPr id="46" name="Retângulo 45" descr="Cor do código de legenda 4">
            <a:extLst>
              <a:ext uri="{FF2B5EF4-FFF2-40B4-BE49-F238E27FC236}">
                <a16:creationId xmlns="" xmlns:a16="http://schemas.microsoft.com/office/drawing/2014/main" id="{3D1BEF1F-9730-C649-9578-D51D5E92EF18}"/>
              </a:ext>
            </a:extLst>
          </p:cNvPr>
          <p:cNvSpPr/>
          <p:nvPr/>
        </p:nvSpPr>
        <p:spPr>
          <a:xfrm>
            <a:off x="317726" y="4143497"/>
            <a:ext cx="265176" cy="265176"/>
          </a:xfrm>
          <a:prstGeom prst="rect">
            <a:avLst/>
          </a:prstGeom>
          <a:solidFill>
            <a:srgbClr val="3D8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="" xmlns:a16="http://schemas.microsoft.com/office/drawing/2014/main" id="{A0301D30-8A31-47C3-822C-50EC47DD7C12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644542" y="4076008"/>
            <a:ext cx="6692428" cy="349611"/>
          </a:xfrm>
        </p:spPr>
        <p:txBody>
          <a:bodyPr rtlCol="0">
            <a:noAutofit/>
          </a:bodyPr>
          <a:lstStyle/>
          <a:p>
            <a:r>
              <a:rPr lang="pt-BR" sz="1800" dirty="0" smtClean="0"/>
              <a:t>Receitas / Período...................................R$ 10.449.508,61</a:t>
            </a:r>
            <a:endParaRPr lang="pt-BR" sz="1800" dirty="0"/>
          </a:p>
        </p:txBody>
      </p:sp>
      <p:sp>
        <p:nvSpPr>
          <p:cNvPr id="47" name="Retângulo 46" descr="Cor do código de legenda 5">
            <a:extLst>
              <a:ext uri="{FF2B5EF4-FFF2-40B4-BE49-F238E27FC236}">
                <a16:creationId xmlns="" xmlns:a16="http://schemas.microsoft.com/office/drawing/2014/main" id="{1BB30745-3773-624D-B924-1C130260F60F}"/>
              </a:ext>
            </a:extLst>
          </p:cNvPr>
          <p:cNvSpPr/>
          <p:nvPr/>
        </p:nvSpPr>
        <p:spPr>
          <a:xfrm>
            <a:off x="311193" y="4851068"/>
            <a:ext cx="265176" cy="265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7" name="Espaço Reservado para Texto 16">
            <a:extLst>
              <a:ext uri="{FF2B5EF4-FFF2-40B4-BE49-F238E27FC236}">
                <a16:creationId xmlns="" xmlns:a16="http://schemas.microsoft.com/office/drawing/2014/main" id="{C2975971-DEE8-44EA-BD44-8942ADA84721}"/>
              </a:ext>
            </a:extLst>
          </p:cNvPr>
          <p:cNvSpPr>
            <a:spLocks noGrp="1"/>
          </p:cNvSpPr>
          <p:nvPr>
            <p:ph type="body" idx="51"/>
          </p:nvPr>
        </p:nvSpPr>
        <p:spPr>
          <a:xfrm>
            <a:off x="631371" y="4750923"/>
            <a:ext cx="6770914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/>
              <a:t>Pagamentos / Período.............................R</a:t>
            </a:r>
            <a:r>
              <a:rPr lang="pt-BR" sz="1800" dirty="0"/>
              <a:t>$ </a:t>
            </a:r>
            <a:r>
              <a:rPr lang="pt-BR" sz="1800" dirty="0" smtClean="0"/>
              <a:t>10.964.086,04</a:t>
            </a:r>
            <a:endParaRPr lang="pt-BR" sz="1800" dirty="0"/>
          </a:p>
        </p:txBody>
      </p:sp>
      <p:sp>
        <p:nvSpPr>
          <p:cNvPr id="48" name="Retângulo 47" descr="Cor do código de legenda 6">
            <a:extLst>
              <a:ext uri="{FF2B5EF4-FFF2-40B4-BE49-F238E27FC236}">
                <a16:creationId xmlns="" xmlns:a16="http://schemas.microsoft.com/office/drawing/2014/main" id="{359DA6B3-7810-764B-AC09-9B48E5221FB6}"/>
              </a:ext>
            </a:extLst>
          </p:cNvPr>
          <p:cNvSpPr/>
          <p:nvPr/>
        </p:nvSpPr>
        <p:spPr>
          <a:xfrm>
            <a:off x="269143" y="6063867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9" name="Espaço Reservado para Texto 18">
            <a:extLst>
              <a:ext uri="{FF2B5EF4-FFF2-40B4-BE49-F238E27FC236}">
                <a16:creationId xmlns="" xmlns:a16="http://schemas.microsoft.com/office/drawing/2014/main" id="{46020FAD-9FB9-4A7A-AAB1-530FFF66A570}"/>
              </a:ext>
            </a:extLst>
          </p:cNvPr>
          <p:cNvSpPr>
            <a:spLocks noGrp="1"/>
          </p:cNvSpPr>
          <p:nvPr>
            <p:ph type="body" idx="53"/>
          </p:nvPr>
        </p:nvSpPr>
        <p:spPr>
          <a:xfrm>
            <a:off x="620487" y="5943601"/>
            <a:ext cx="6792684" cy="413276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Final – Cta Movimento...................R$       602.577,11</a:t>
            </a:r>
            <a:endParaRPr lang="pt-BR" sz="1800" dirty="0">
              <a:solidFill>
                <a:srgbClr val="00B0F0"/>
              </a:solidFill>
            </a:endParaRPr>
          </a:p>
        </p:txBody>
      </p:sp>
      <p:graphicFrame>
        <p:nvGraphicFramePr>
          <p:cNvPr id="23" name="Espaço Reservado para Gráfico 22" descr="Gráfico de pizza">
            <a:extLst>
              <a:ext uri="{FF2B5EF4-FFF2-40B4-BE49-F238E27FC236}">
                <a16:creationId xmlns="" xmlns:a16="http://schemas.microsoft.com/office/drawing/2014/main" id="{7DDDC966-225F-4226-9929-68992A6851D7}"/>
              </a:ext>
            </a:extLst>
          </p:cNvPr>
          <p:cNvGraphicFramePr>
            <a:graphicFrameLocks noGrp="1"/>
          </p:cNvGraphicFramePr>
          <p:nvPr>
            <p:ph type="chart" sz="quarter" idx="44"/>
            <p:extLst>
              <p:ext uri="{D42A27DB-BD31-4B8C-83A1-F6EECF244321}">
                <p14:modId xmlns:p14="http://schemas.microsoft.com/office/powerpoint/2010/main" val="624195066"/>
              </p:ext>
            </p:extLst>
          </p:nvPr>
        </p:nvGraphicFramePr>
        <p:xfrm>
          <a:off x="6847115" y="2296888"/>
          <a:ext cx="4506686" cy="456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7228E90F-8FE2-4EC5-A09B-8FBC37E4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592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ncial_PitchDeck_MO-v6">
  <a:themeElements>
    <a:clrScheme name="Custom 23">
      <a:dk1>
        <a:srgbClr val="006F83"/>
      </a:dk1>
      <a:lt1>
        <a:srgbClr val="FFFFFF"/>
      </a:lt1>
      <a:dk2>
        <a:srgbClr val="4D4D4D"/>
      </a:dk2>
      <a:lt2>
        <a:srgbClr val="DED8A4"/>
      </a:lt2>
      <a:accent1>
        <a:srgbClr val="DED8A4"/>
      </a:accent1>
      <a:accent2>
        <a:srgbClr val="790000"/>
      </a:accent2>
      <a:accent3>
        <a:srgbClr val="969959"/>
      </a:accent3>
      <a:accent4>
        <a:srgbClr val="32A1A6"/>
      </a:accent4>
      <a:accent5>
        <a:srgbClr val="606032"/>
      </a:accent5>
      <a:accent6>
        <a:srgbClr val="3C8C41"/>
      </a:accent6>
      <a:hlink>
        <a:srgbClr val="006F83"/>
      </a:hlink>
      <a:folHlink>
        <a:srgbClr val="006F83"/>
      </a:folHlink>
    </a:clrScheme>
    <a:fontScheme name="Custom 6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741251_TF78270744" id="{76081D2B-BA90-4A71-9C46-9F18C4210D27}" vid="{36B86369-39F2-40D8-9EF8-187B76DB5AE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Conjunto de ambientação financeira</Template>
  <TotalTime>0</TotalTime>
  <Words>661</Words>
  <Application>Microsoft Office PowerPoint</Application>
  <PresentationFormat>Widescreen</PresentationFormat>
  <Paragraphs>291</Paragraphs>
  <Slides>12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1" baseType="lpstr">
      <vt:lpstr>Aharoni</vt:lpstr>
      <vt:lpstr>Arial</vt:lpstr>
      <vt:lpstr>Arial Black</vt:lpstr>
      <vt:lpstr>Bernard MT Condensed</vt:lpstr>
      <vt:lpstr>Calibri</vt:lpstr>
      <vt:lpstr>Tahoma</vt:lpstr>
      <vt:lpstr>Times New Roman</vt:lpstr>
      <vt:lpstr>Wingdings</vt:lpstr>
      <vt:lpstr>Financial_PitchDeck_MO-v6</vt:lpstr>
      <vt:lpstr>FUNDAÇÃO SERVIÇOS DE SAÚDE DE NOVA ANDRADINA   FUNSAU – NA   RELATÓRIO FINANCEIRO</vt:lpstr>
      <vt:lpstr>Microrregião de Nova Andradina </vt:lpstr>
      <vt:lpstr>RELATÓRIO FINANCEIRO  FLUXO DE CAIXA – 3º QUADRIMESTRE 2021</vt:lpstr>
      <vt:lpstr>VALOR  CONTRATUALIZAÇÃO  Contrato n. 278/2019 </vt:lpstr>
      <vt:lpstr>RECEITAS REALIZADAS – ANO 2021</vt:lpstr>
      <vt:lpstr>Apresentação do PowerPoint</vt:lpstr>
      <vt:lpstr>PAGAMENTOS REALIZADOS – ANO 2021</vt:lpstr>
      <vt:lpstr>Apresentação do PowerPoint</vt:lpstr>
      <vt:lpstr>APURAÇÃO RESULTADO PRIMÁRIO    3º QUADRIMESTRE /2021 </vt:lpstr>
      <vt:lpstr>Fechamento Mensal:  (Contas A Receber e Contas A Pagar)</vt:lpstr>
      <vt:lpstr>DÉFICIT FINANCEIRO APURADO / 2021</vt:lpstr>
      <vt:lpstr> OBRIGADO!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2021-03-03T14:38:03Z</dcterms:created>
  <dcterms:modified xsi:type="dcterms:W3CDTF">2022-01-12T12:55:14Z</dcterms:modified>
</cp:coreProperties>
</file>