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80" r:id="rId15"/>
    <p:sldId id="295" r:id="rId16"/>
    <p:sldId id="274" r:id="rId17"/>
    <p:sldId id="275" r:id="rId18"/>
    <p:sldId id="276" r:id="rId19"/>
    <p:sldId id="277" r:id="rId20"/>
    <p:sldId id="282" r:id="rId21"/>
    <p:sldId id="283" r:id="rId22"/>
    <p:sldId id="289" r:id="rId23"/>
    <p:sldId id="296" r:id="rId24"/>
    <p:sldId id="297" r:id="rId25"/>
    <p:sldId id="284" r:id="rId26"/>
    <p:sldId id="279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" initials="W" lastIdx="0" clrIdx="0">
    <p:extLst>
      <p:ext uri="{19B8F6BF-5375-455C-9EA6-DF929625EA0E}">
        <p15:presenceInfo xmlns:p15="http://schemas.microsoft.com/office/powerpoint/2012/main" userId="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99FF"/>
    <a:srgbClr val="6666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84A-40DC-82F2-CE6BFC6A31E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84A-40DC-82F2-CE6BFC6A31E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84A-40DC-82F2-CE6BFC6A31EA}"/>
              </c:ext>
            </c:extLst>
          </c:dPt>
          <c:dLbls>
            <c:dLbl>
              <c:idx val="0"/>
              <c:layout>
                <c:manualLayout>
                  <c:x val="-0.10974767149152315"/>
                  <c:y val="7.32381542628234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4A-40DC-82F2-CE6BFC6A31EA}"/>
                </c:ext>
              </c:extLst>
            </c:dLbl>
            <c:dLbl>
              <c:idx val="1"/>
              <c:layout>
                <c:manualLayout>
                  <c:x val="8.064239301046322E-2"/>
                  <c:y val="0.1821642324641991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4A-40DC-82F2-CE6BFC6A31EA}"/>
                </c:ext>
              </c:extLst>
            </c:dLbl>
            <c:dLbl>
              <c:idx val="2"/>
              <c:layout>
                <c:manualLayout>
                  <c:x val="-3.3193712648640926E-2"/>
                  <c:y val="4.0614779859812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84A-40DC-82F2-CE6BFC6A31EA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3"/>
                <c:pt idx="0">
                  <c:v>PRONTO SOCORRO</c:v>
                </c:pt>
                <c:pt idx="1">
                  <c:v>INTERNAÇOES </c:v>
                </c:pt>
                <c:pt idx="2">
                  <c:v>COLABORADORES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14</c:v>
                </c:pt>
                <c:pt idx="1">
                  <c:v>7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4A-40DC-82F2-CE6BFC6A31E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VALORES TOTAIS 60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E8-4A40-AE52-DCCC88D6B0D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1E8-4A40-AE52-DCCC88D6B0D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1E8-4A40-AE52-DCCC88D6B0D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1E8-4A40-AE52-DCCC88D6B0D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1E8-4A40-AE52-DCCC88D6B0D4}"/>
              </c:ext>
            </c:extLst>
          </c:dPt>
          <c:dLbls>
            <c:dLbl>
              <c:idx val="0"/>
              <c:layout>
                <c:manualLayout>
                  <c:x val="-3.7229659667444355E-2"/>
                  <c:y val="5.37788967125100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E8-4A40-AE52-DCCC88D6B0D4}"/>
                </c:ext>
              </c:extLst>
            </c:dLbl>
            <c:dLbl>
              <c:idx val="1"/>
              <c:layout>
                <c:manualLayout>
                  <c:x val="-5.8634380130602848E-2"/>
                  <c:y val="-2.92912777545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1E8-4A40-AE52-DCCC88D6B0D4}"/>
                </c:ext>
              </c:extLst>
            </c:dLbl>
            <c:dLbl>
              <c:idx val="2"/>
              <c:layout>
                <c:manualLayout>
                  <c:x val="3.4243263094224097E-2"/>
                  <c:y val="2.860978743316618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1E8-4A40-AE52-DCCC88D6B0D4}"/>
                </c:ext>
              </c:extLst>
            </c:dLbl>
            <c:dLbl>
              <c:idx val="3"/>
              <c:layout>
                <c:manualLayout>
                  <c:x val="4.5814353960671003E-2"/>
                  <c:y val="2.69848016236705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1E8-4A40-AE52-DCCC88D6B0D4}"/>
                </c:ext>
              </c:extLst>
            </c:dLbl>
            <c:dLbl>
              <c:idx val="4"/>
              <c:layout>
                <c:manualLayout>
                  <c:x val="5.1620190349220385E-2"/>
                  <c:y val="2.82442954172285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1E8-4A40-AE52-DCCC88D6B0D4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USUÁRIO</c:v>
                </c:pt>
                <c:pt idx="1">
                  <c:v>FAMILIARES</c:v>
                </c:pt>
                <c:pt idx="2">
                  <c:v>OUTROS</c:v>
                </c:pt>
                <c:pt idx="3">
                  <c:v>NÃO RESPONDERAM</c:v>
                </c:pt>
                <c:pt idx="4">
                  <c:v>COLABORADORES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11</c:v>
                </c:pt>
                <c:pt idx="1">
                  <c:v>5</c:v>
                </c:pt>
                <c:pt idx="2">
                  <c:v>0</c:v>
                </c:pt>
                <c:pt idx="3">
                  <c:v>5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E8-4A40-AE52-DCCC88D6B0D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4862159427626428"/>
          <c:y val="7.0532958885394126E-2"/>
          <c:w val="0.46834846096696037"/>
          <c:h val="0.92610832878673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C6-4B9A-BA45-CA797E160E6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C6-4B9A-BA45-CA797E160E6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C6-4B9A-BA45-CA797E160E6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2C6-4B9A-BA45-CA797E160E6B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2C6-4B9A-BA45-CA797E160E6B}"/>
              </c:ext>
            </c:extLst>
          </c:dPt>
          <c:dLbls>
            <c:dLbl>
              <c:idx val="0"/>
              <c:layout>
                <c:manualLayout>
                  <c:x val="-6.7843245337413068E-3"/>
                  <c:y val="2.2775247194754469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2C6-4B9A-BA45-CA797E160E6B}"/>
                </c:ext>
              </c:extLst>
            </c:dLbl>
            <c:dLbl>
              <c:idx val="1"/>
              <c:layout>
                <c:manualLayout>
                  <c:x val="-5.5573419192739351E-2"/>
                  <c:y val="8.3940326074880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2C6-4B9A-BA45-CA797E160E6B}"/>
                </c:ext>
              </c:extLst>
            </c:dLbl>
            <c:dLbl>
              <c:idx val="2"/>
              <c:layout>
                <c:manualLayout>
                  <c:x val="-5.0269192542787772E-3"/>
                  <c:y val="-2.27407953091276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2C6-4B9A-BA45-CA797E160E6B}"/>
                </c:ext>
              </c:extLst>
            </c:dLbl>
            <c:dLbl>
              <c:idx val="3"/>
              <c:layout>
                <c:manualLayout>
                  <c:x val="-1.8333076951563786E-2"/>
                  <c:y val="9.302994111765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2C6-4B9A-BA45-CA797E160E6B}"/>
                </c:ext>
              </c:extLst>
            </c:dLbl>
            <c:dLbl>
              <c:idx val="4"/>
              <c:layout>
                <c:manualLayout>
                  <c:x val="2.9350727412053933E-2"/>
                  <c:y val="3.465587156982557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2C6-4B9A-BA45-CA797E160E6B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AVALIARAM</c:v>
                </c:pt>
              </c:strCache>
            </c:strRef>
          </c:cat>
          <c:val>
            <c:numRef>
              <c:f>Plan1!$B$2:$B$6</c:f>
              <c:numCache>
                <c:formatCode>0</c:formatCode>
                <c:ptCount val="5"/>
                <c:pt idx="0">
                  <c:v>11</c:v>
                </c:pt>
                <c:pt idx="1">
                  <c:v>10</c:v>
                </c:pt>
                <c:pt idx="2">
                  <c:v>1</c:v>
                </c:pt>
                <c:pt idx="3">
                  <c:v>0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C6-4B9A-BA45-CA797E160E6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E7E-463C-A432-139D8E1FDA6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E7E-463C-A432-139D8E1FDA6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E7E-463C-A432-139D8E1FDA6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E7E-463C-A432-139D8E1FDA61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E7E-463C-A432-139D8E1FDA61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AVALIARAM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82C6-4B9A-BA45-CA797E160E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D53-4B36-9B52-16FB07671C6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53-4B36-9B52-16FB07671C6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D53-4B36-9B52-16FB07671C6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D53-4B36-9B52-16FB07671C68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D53-4B36-9B52-16FB07671C68}"/>
              </c:ext>
            </c:extLst>
          </c:dPt>
          <c:dLbls>
            <c:dLbl>
              <c:idx val="0"/>
              <c:layout>
                <c:manualLayout>
                  <c:x val="6.0836613870212546E-4"/>
                  <c:y val="1.0645113505906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53-4B36-9B52-16FB07671C68}"/>
                </c:ext>
              </c:extLst>
            </c:dLbl>
            <c:dLbl>
              <c:idx val="1"/>
              <c:layout>
                <c:manualLayout>
                  <c:x val="7.8189605438753099E-2"/>
                  <c:y val="7.20333543186559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53-4B36-9B52-16FB07671C68}"/>
                </c:ext>
              </c:extLst>
            </c:dLbl>
            <c:dLbl>
              <c:idx val="2"/>
              <c:layout>
                <c:manualLayout>
                  <c:x val="-4.5614292976879382E-3"/>
                  <c:y val="5.1554952147247111E-2"/>
                </c:manualLayout>
              </c:layout>
              <c:numFmt formatCode="0.0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89583653616522E-2"/>
                      <c:h val="0.10947604374560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D53-4B36-9B52-16FB07671C68}"/>
                </c:ext>
              </c:extLst>
            </c:dLbl>
            <c:dLbl>
              <c:idx val="3"/>
              <c:layout>
                <c:manualLayout>
                  <c:x val="1.4314289312488215E-3"/>
                  <c:y val="-3.513007760799912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D53-4B36-9B52-16FB07671C68}"/>
                </c:ext>
              </c:extLst>
            </c:dLbl>
            <c:dLbl>
              <c:idx val="4"/>
              <c:layout>
                <c:manualLayout>
                  <c:x val="5.1474033005703516E-2"/>
                  <c:y val="2.013973756002419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D53-4B36-9B52-16FB07671C68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AVALIARAM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18</c:v>
                </c:pt>
                <c:pt idx="1">
                  <c:v>11</c:v>
                </c:pt>
                <c:pt idx="2">
                  <c:v>0</c:v>
                </c:pt>
                <c:pt idx="3">
                  <c:v>3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53-4B36-9B52-16FB07671C6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6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B14-43C9-B4D4-2D81A999A83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B14-43C9-B4D4-2D81A999A83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B14-43C9-B4D4-2D81A999A83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B14-43C9-B4D4-2D81A999A83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B14-43C9-B4D4-2D81A999A834}"/>
              </c:ext>
            </c:extLst>
          </c:dPt>
          <c:dLbls>
            <c:dLbl>
              <c:idx val="0"/>
              <c:layout>
                <c:manualLayout>
                  <c:x val="6.0836613870212546E-4"/>
                  <c:y val="1.0645113505906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B14-43C9-B4D4-2D81A999A834}"/>
                </c:ext>
              </c:extLst>
            </c:dLbl>
            <c:dLbl>
              <c:idx val="1"/>
              <c:layout>
                <c:manualLayout>
                  <c:x val="7.8189605438753099E-2"/>
                  <c:y val="7.20333543186559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B14-43C9-B4D4-2D81A999A834}"/>
                </c:ext>
              </c:extLst>
            </c:dLbl>
            <c:dLbl>
              <c:idx val="2"/>
              <c:layout>
                <c:manualLayout>
                  <c:x val="1.6835242677431174E-2"/>
                  <c:y val="-3.1035196591636234E-2"/>
                </c:manualLayout>
              </c:layout>
              <c:numFmt formatCode="0.0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89583653616522E-2"/>
                      <c:h val="0.10947604374560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B14-43C9-B4D4-2D81A999A834}"/>
                </c:ext>
              </c:extLst>
            </c:dLbl>
            <c:dLbl>
              <c:idx val="3"/>
              <c:layout>
                <c:manualLayout>
                  <c:x val="-4.2699207017434494E-2"/>
                  <c:y val="-3.513007760799904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B14-43C9-B4D4-2D81A999A834}"/>
                </c:ext>
              </c:extLst>
            </c:dLbl>
            <c:dLbl>
              <c:idx val="4"/>
              <c:layout>
                <c:manualLayout>
                  <c:x val="5.1474033005703516E-2"/>
                  <c:y val="2.013973756002419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B14-43C9-B4D4-2D81A999A834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AVALIARAM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5</c:v>
                </c:pt>
                <c:pt idx="1">
                  <c:v>13</c:v>
                </c:pt>
                <c:pt idx="2">
                  <c:v>0</c:v>
                </c:pt>
                <c:pt idx="3">
                  <c:v>0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14-43C9-B4D4-2D81A999A83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EB6-414B-877A-E560C858E66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EB6-414B-877A-E560C858E66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EB6-414B-877A-E560C858E66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EB6-414B-877A-E560C858E666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EB6-414B-877A-E560C858E666}"/>
              </c:ext>
            </c:extLst>
          </c:dPt>
          <c:dLbls>
            <c:dLbl>
              <c:idx val="1"/>
              <c:layout>
                <c:manualLayout>
                  <c:x val="-3.7291080790843728E-2"/>
                  <c:y val="-0.1408394504590792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EB6-414B-877A-E560C858E666}"/>
                </c:ext>
              </c:extLst>
            </c:dLbl>
            <c:dLbl>
              <c:idx val="2"/>
              <c:layout>
                <c:manualLayout>
                  <c:x val="-4.5002621546055464E-2"/>
                  <c:y val="4.34773016533546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EB6-414B-877A-E560C858E666}"/>
                </c:ext>
              </c:extLst>
            </c:dLbl>
            <c:dLbl>
              <c:idx val="3"/>
              <c:layout>
                <c:manualLayout>
                  <c:x val="1.0158902812137543E-3"/>
                  <c:y val="3.326032595423738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EB6-414B-877A-E560C858E666}"/>
                </c:ext>
              </c:extLst>
            </c:dLbl>
            <c:dLbl>
              <c:idx val="4"/>
              <c:layout>
                <c:manualLayout>
                  <c:x val="3.9459375041871102E-2"/>
                  <c:y val="7.2576283074891283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EB6-414B-877A-E560C858E666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AVALIARAM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15</c:v>
                </c:pt>
                <c:pt idx="1">
                  <c:v>14</c:v>
                </c:pt>
                <c:pt idx="2">
                  <c:v>1</c:v>
                </c:pt>
                <c:pt idx="3">
                  <c:v>0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EB6-414B-877A-E560C858E66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784-46E4-817F-EA6FC987046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784-46E4-817F-EA6FC987046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784-46E4-817F-EA6FC987046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784-46E4-817F-EA6FC987046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784-46E4-817F-EA6FC9870469}"/>
              </c:ext>
            </c:extLst>
          </c:dPt>
          <c:dLbls>
            <c:dLbl>
              <c:idx val="1"/>
              <c:layout>
                <c:manualLayout>
                  <c:x val="2.0203833978995386E-2"/>
                  <c:y val="5.09541361899825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784-46E4-817F-EA6FC9870469}"/>
                </c:ext>
              </c:extLst>
            </c:dLbl>
            <c:dLbl>
              <c:idx val="2"/>
              <c:layout>
                <c:manualLayout>
                  <c:x val="-1.2711075155468984E-2"/>
                  <c:y val="4.88958001369451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784-46E4-817F-EA6FC9870469}"/>
                </c:ext>
              </c:extLst>
            </c:dLbl>
            <c:dLbl>
              <c:idx val="3"/>
              <c:layout>
                <c:manualLayout>
                  <c:x val="-7.2188959305781383E-3"/>
                  <c:y val="-3.02587878438825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784-46E4-817F-EA6FC9870469}"/>
                </c:ext>
              </c:extLst>
            </c:dLbl>
            <c:dLbl>
              <c:idx val="4"/>
              <c:layout>
                <c:manualLayout>
                  <c:x val="7.2689687864310945E-2"/>
                  <c:y val="0.1297977180082806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784-46E4-817F-EA6FC9870469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AVALIARAM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14</c:v>
                </c:pt>
                <c:pt idx="1">
                  <c:v>12</c:v>
                </c:pt>
                <c:pt idx="2">
                  <c:v>5</c:v>
                </c:pt>
                <c:pt idx="3">
                  <c:v>3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84-46E4-817F-EA6FC987046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B15-42E6-9411-28698C3C82B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B15-42E6-9411-28698C3C82B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B15-42E6-9411-28698C3C82B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B15-42E6-9411-28698C3C82B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B15-42E6-9411-28698C3C82B4}"/>
              </c:ext>
            </c:extLst>
          </c:dPt>
          <c:dLbls>
            <c:dLbl>
              <c:idx val="1"/>
              <c:layout>
                <c:manualLayout>
                  <c:x val="1.2481226081839334E-2"/>
                  <c:y val="-2.856809613749407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B15-42E6-9411-28698C3C82B4}"/>
                </c:ext>
              </c:extLst>
            </c:dLbl>
            <c:dLbl>
              <c:idx val="2"/>
              <c:layout>
                <c:manualLayout>
                  <c:x val="8.9632657666899179E-2"/>
                  <c:y val="-0.12277841426515085"/>
                </c:manualLayout>
              </c:layout>
              <c:numFmt formatCode="0.0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799079509850278E-2"/>
                      <c:h val="8.71321288555454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B15-42E6-9411-28698C3C82B4}"/>
                </c:ext>
              </c:extLst>
            </c:dLbl>
            <c:dLbl>
              <c:idx val="3"/>
              <c:layout>
                <c:manualLayout>
                  <c:x val="-5.1974332208185162E-2"/>
                  <c:y val="-2.785323530960998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B15-42E6-9411-28698C3C82B4}"/>
                </c:ext>
              </c:extLst>
            </c:dLbl>
            <c:dLbl>
              <c:idx val="4"/>
              <c:layout>
                <c:manualLayout>
                  <c:x val="8.1474873578341531E-2"/>
                  <c:y val="0.1473581376608404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B15-42E6-9411-28698C3C82B4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AVALIARAM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20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15-42E6-9411-28698C3C82B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036295589687001"/>
          <c:y val="1.7935860233985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Manifestações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86C-454A-A54C-B0460AB9F16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6C-454A-A54C-B0460AB9F16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86C-454A-A54C-B0460AB9F16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6C-454A-A54C-B0460AB9F160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286C-454A-A54C-B0460AB9F160}"/>
              </c:ext>
            </c:extLst>
          </c:dPt>
          <c:dLbls>
            <c:dLbl>
              <c:idx val="0"/>
              <c:layout>
                <c:manualLayout>
                  <c:x val="-5.8753606230959272E-2"/>
                  <c:y val="7.35379040201489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6C-454A-A54C-B0460AB9F160}"/>
                </c:ext>
              </c:extLst>
            </c:dLbl>
            <c:dLbl>
              <c:idx val="1"/>
              <c:layout>
                <c:manualLayout>
                  <c:x val="-1.7302935265662969E-2"/>
                  <c:y val="-8.2643794347917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6C-454A-A54C-B0460AB9F160}"/>
                </c:ext>
              </c:extLst>
            </c:dLbl>
            <c:dLbl>
              <c:idx val="2"/>
              <c:layout>
                <c:manualLayout>
                  <c:x val="6.0162845155553757E-2"/>
                  <c:y val="-6.37094265321680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86C-454A-A54C-B0460AB9F160}"/>
                </c:ext>
              </c:extLst>
            </c:dLbl>
            <c:dLbl>
              <c:idx val="3"/>
              <c:layout>
                <c:manualLayout>
                  <c:x val="-2.9079863776346082E-2"/>
                  <c:y val="-4.79307866857104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86C-454A-A54C-B0460AB9F160}"/>
                </c:ext>
              </c:extLst>
            </c:dLbl>
            <c:dLbl>
              <c:idx val="4"/>
              <c:layout>
                <c:manualLayout>
                  <c:x val="4.511531664734772E-2"/>
                  <c:y val="-9.43242120370894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86C-454A-A54C-B0460AB9F160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Clínica Médica </c:v>
                </c:pt>
                <c:pt idx="1">
                  <c:v>Clínica Cirurgica </c:v>
                </c:pt>
                <c:pt idx="2">
                  <c:v>Clinica Pediátrica </c:v>
                </c:pt>
                <c:pt idx="3">
                  <c:v>Maternidade </c:v>
                </c:pt>
                <c:pt idx="4">
                  <c:v>Sem identificação 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6C-454A-A54C-B0460AB9F160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4AAA9-B5A0-409D-998E-7896AA157B86}" type="doc">
      <dgm:prSet loTypeId="urn:microsoft.com/office/officeart/2005/8/layout/vList3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17CF980-23E6-4B68-B4C8-CC86166DF60E}">
      <dgm:prSet/>
      <dgm:spPr/>
      <dgm:t>
        <a:bodyPr/>
        <a:lstStyle/>
        <a:p>
          <a:pPr rtl="0"/>
          <a:r>
            <a:rPr lang="pt-BR" b="1" dirty="0"/>
            <a:t>PRONTO SOCORRO</a:t>
          </a:r>
          <a:endParaRPr lang="pt-BR" dirty="0"/>
        </a:p>
      </dgm:t>
    </dgm:pt>
    <dgm:pt modelId="{47BCF124-1C33-4240-A1FF-47CC332FD849}" type="parTrans" cxnId="{C2885F14-F785-4D00-AABD-100A5FED7D1F}">
      <dgm:prSet/>
      <dgm:spPr/>
      <dgm:t>
        <a:bodyPr/>
        <a:lstStyle/>
        <a:p>
          <a:endParaRPr lang="pt-BR"/>
        </a:p>
      </dgm:t>
    </dgm:pt>
    <dgm:pt modelId="{26B9FA71-1C6E-408E-8F84-E360D06C4803}" type="sibTrans" cxnId="{C2885F14-F785-4D00-AABD-100A5FED7D1F}">
      <dgm:prSet/>
      <dgm:spPr/>
      <dgm:t>
        <a:bodyPr/>
        <a:lstStyle/>
        <a:p>
          <a:endParaRPr lang="pt-BR"/>
        </a:p>
      </dgm:t>
    </dgm:pt>
    <dgm:pt modelId="{10FE30D4-2B7B-46B3-BB6A-9E4DB77FA6F8}" type="pres">
      <dgm:prSet presAssocID="{0364AAA9-B5A0-409D-998E-7896AA157B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593DC4-DCB5-433B-A3E8-19CFAA6D3D39}" type="pres">
      <dgm:prSet presAssocID="{817CF980-23E6-4B68-B4C8-CC86166DF60E}" presName="composite" presStyleCnt="0"/>
      <dgm:spPr/>
    </dgm:pt>
    <dgm:pt modelId="{F8182924-6212-48FB-9254-BD55F5563596}" type="pres">
      <dgm:prSet presAssocID="{817CF980-23E6-4B68-B4C8-CC86166DF60E}" presName="imgShp" presStyleLbl="fgImgPlace1" presStyleIdx="0" presStyleCnt="1" custLinFactNeighborX="-1829" custLinFactNeighborY="-434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0CA9B2-F30C-4EDD-9A8E-47BF9DA704DA}" type="pres">
      <dgm:prSet presAssocID="{817CF980-23E6-4B68-B4C8-CC86166DF60E}" presName="txShp" presStyleLbl="node1" presStyleIdx="0" presStyleCnt="1" custLinFactNeighborX="85" custLinFactNeighborY="5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BD69CC-D64E-4131-BF6B-3C09CFD7F5F8}" type="presOf" srcId="{0364AAA9-B5A0-409D-998E-7896AA157B86}" destId="{10FE30D4-2B7B-46B3-BB6A-9E4DB77FA6F8}" srcOrd="0" destOrd="0" presId="urn:microsoft.com/office/officeart/2005/8/layout/vList3#1"/>
    <dgm:cxn modelId="{C2885F14-F785-4D00-AABD-100A5FED7D1F}" srcId="{0364AAA9-B5A0-409D-998E-7896AA157B86}" destId="{817CF980-23E6-4B68-B4C8-CC86166DF60E}" srcOrd="0" destOrd="0" parTransId="{47BCF124-1C33-4240-A1FF-47CC332FD849}" sibTransId="{26B9FA71-1C6E-408E-8F84-E360D06C4803}"/>
    <dgm:cxn modelId="{2CB55AFE-F8B3-4AF2-BF82-69616618BC59}" type="presOf" srcId="{817CF980-23E6-4B68-B4C8-CC86166DF60E}" destId="{C70CA9B2-F30C-4EDD-9A8E-47BF9DA704DA}" srcOrd="0" destOrd="0" presId="urn:microsoft.com/office/officeart/2005/8/layout/vList3#1"/>
    <dgm:cxn modelId="{8ECFB4A8-2DC8-4EE5-946B-C372B6FB0827}" type="presParOf" srcId="{10FE30D4-2B7B-46B3-BB6A-9E4DB77FA6F8}" destId="{FD593DC4-DCB5-433B-A3E8-19CFAA6D3D39}" srcOrd="0" destOrd="0" presId="urn:microsoft.com/office/officeart/2005/8/layout/vList3#1"/>
    <dgm:cxn modelId="{C44201DF-57AE-4602-AD0A-C9EA0B8F3F5C}" type="presParOf" srcId="{FD593DC4-DCB5-433B-A3E8-19CFAA6D3D39}" destId="{F8182924-6212-48FB-9254-BD55F5563596}" srcOrd="0" destOrd="0" presId="urn:microsoft.com/office/officeart/2005/8/layout/vList3#1"/>
    <dgm:cxn modelId="{FCA93EF8-573C-4C66-8383-562EBAE4FB68}" type="presParOf" srcId="{FD593DC4-DCB5-433B-A3E8-19CFAA6D3D39}" destId="{C70CA9B2-F30C-4EDD-9A8E-47BF9DA704D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64AAA9-B5A0-409D-998E-7896AA157B86}" type="doc">
      <dgm:prSet loTypeId="urn:microsoft.com/office/officeart/2005/8/layout/vList3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17CF980-23E6-4B68-B4C8-CC86166DF60E}">
      <dgm:prSet/>
      <dgm:spPr/>
      <dgm:t>
        <a:bodyPr/>
        <a:lstStyle/>
        <a:p>
          <a:pPr rtl="0"/>
          <a:r>
            <a:rPr lang="pt-BR" b="1" dirty="0"/>
            <a:t>INTERNAÇÃO</a:t>
          </a:r>
          <a:endParaRPr lang="pt-BR" dirty="0"/>
        </a:p>
      </dgm:t>
    </dgm:pt>
    <dgm:pt modelId="{47BCF124-1C33-4240-A1FF-47CC332FD849}" type="parTrans" cxnId="{C2885F14-F785-4D00-AABD-100A5FED7D1F}">
      <dgm:prSet/>
      <dgm:spPr/>
      <dgm:t>
        <a:bodyPr/>
        <a:lstStyle/>
        <a:p>
          <a:endParaRPr lang="pt-BR"/>
        </a:p>
      </dgm:t>
    </dgm:pt>
    <dgm:pt modelId="{26B9FA71-1C6E-408E-8F84-E360D06C4803}" type="sibTrans" cxnId="{C2885F14-F785-4D00-AABD-100A5FED7D1F}">
      <dgm:prSet/>
      <dgm:spPr/>
      <dgm:t>
        <a:bodyPr/>
        <a:lstStyle/>
        <a:p>
          <a:endParaRPr lang="pt-BR"/>
        </a:p>
      </dgm:t>
    </dgm:pt>
    <dgm:pt modelId="{10FE30D4-2B7B-46B3-BB6A-9E4DB77FA6F8}" type="pres">
      <dgm:prSet presAssocID="{0364AAA9-B5A0-409D-998E-7896AA157B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593DC4-DCB5-433B-A3E8-19CFAA6D3D39}" type="pres">
      <dgm:prSet presAssocID="{817CF980-23E6-4B68-B4C8-CC86166DF60E}" presName="composite" presStyleCnt="0"/>
      <dgm:spPr/>
    </dgm:pt>
    <dgm:pt modelId="{F8182924-6212-48FB-9254-BD55F5563596}" type="pres">
      <dgm:prSet presAssocID="{817CF980-23E6-4B68-B4C8-CC86166DF60E}" presName="imgShp" presStyleLbl="fgImgPlace1" presStyleIdx="0" presStyleCnt="1" custLinFactNeighborX="-1829" custLinFactNeighborY="-434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0CA9B2-F30C-4EDD-9A8E-47BF9DA704DA}" type="pres">
      <dgm:prSet presAssocID="{817CF980-23E6-4B68-B4C8-CC86166DF60E}" presName="txShp" presStyleLbl="node1" presStyleIdx="0" presStyleCnt="1" custLinFactNeighborX="85" custLinFactNeighborY="5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BD69CC-D64E-4131-BF6B-3C09CFD7F5F8}" type="presOf" srcId="{0364AAA9-B5A0-409D-998E-7896AA157B86}" destId="{10FE30D4-2B7B-46B3-BB6A-9E4DB77FA6F8}" srcOrd="0" destOrd="0" presId="urn:microsoft.com/office/officeart/2005/8/layout/vList3#1"/>
    <dgm:cxn modelId="{C2885F14-F785-4D00-AABD-100A5FED7D1F}" srcId="{0364AAA9-B5A0-409D-998E-7896AA157B86}" destId="{817CF980-23E6-4B68-B4C8-CC86166DF60E}" srcOrd="0" destOrd="0" parTransId="{47BCF124-1C33-4240-A1FF-47CC332FD849}" sibTransId="{26B9FA71-1C6E-408E-8F84-E360D06C4803}"/>
    <dgm:cxn modelId="{2CB55AFE-F8B3-4AF2-BF82-69616618BC59}" type="presOf" srcId="{817CF980-23E6-4B68-B4C8-CC86166DF60E}" destId="{C70CA9B2-F30C-4EDD-9A8E-47BF9DA704DA}" srcOrd="0" destOrd="0" presId="urn:microsoft.com/office/officeart/2005/8/layout/vList3#1"/>
    <dgm:cxn modelId="{8ECFB4A8-2DC8-4EE5-946B-C372B6FB0827}" type="presParOf" srcId="{10FE30D4-2B7B-46B3-BB6A-9E4DB77FA6F8}" destId="{FD593DC4-DCB5-433B-A3E8-19CFAA6D3D39}" srcOrd="0" destOrd="0" presId="urn:microsoft.com/office/officeart/2005/8/layout/vList3#1"/>
    <dgm:cxn modelId="{C44201DF-57AE-4602-AD0A-C9EA0B8F3F5C}" type="presParOf" srcId="{FD593DC4-DCB5-433B-A3E8-19CFAA6D3D39}" destId="{F8182924-6212-48FB-9254-BD55F5563596}" srcOrd="0" destOrd="0" presId="urn:microsoft.com/office/officeart/2005/8/layout/vList3#1"/>
    <dgm:cxn modelId="{FCA93EF8-573C-4C66-8383-562EBAE4FB68}" type="presParOf" srcId="{FD593DC4-DCB5-433B-A3E8-19CFAA6D3D39}" destId="{C70CA9B2-F30C-4EDD-9A8E-47BF9DA704D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64AAA9-B5A0-409D-998E-7896AA157B86}" type="doc">
      <dgm:prSet loTypeId="urn:microsoft.com/office/officeart/2005/8/layout/vList3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17CF980-23E6-4B68-B4C8-CC86166DF60E}">
      <dgm:prSet/>
      <dgm:spPr/>
      <dgm:t>
        <a:bodyPr/>
        <a:lstStyle/>
        <a:p>
          <a:pPr rtl="0"/>
          <a:r>
            <a:rPr lang="pt-BR" dirty="0" smtClean="0"/>
            <a:t>COLABORADORES</a:t>
          </a:r>
          <a:endParaRPr lang="pt-BR" dirty="0"/>
        </a:p>
      </dgm:t>
    </dgm:pt>
    <dgm:pt modelId="{47BCF124-1C33-4240-A1FF-47CC332FD849}" type="parTrans" cxnId="{C2885F14-F785-4D00-AABD-100A5FED7D1F}">
      <dgm:prSet/>
      <dgm:spPr/>
      <dgm:t>
        <a:bodyPr/>
        <a:lstStyle/>
        <a:p>
          <a:endParaRPr lang="pt-BR"/>
        </a:p>
      </dgm:t>
    </dgm:pt>
    <dgm:pt modelId="{26B9FA71-1C6E-408E-8F84-E360D06C4803}" type="sibTrans" cxnId="{C2885F14-F785-4D00-AABD-100A5FED7D1F}">
      <dgm:prSet/>
      <dgm:spPr/>
      <dgm:t>
        <a:bodyPr/>
        <a:lstStyle/>
        <a:p>
          <a:endParaRPr lang="pt-BR"/>
        </a:p>
      </dgm:t>
    </dgm:pt>
    <dgm:pt modelId="{10FE30D4-2B7B-46B3-BB6A-9E4DB77FA6F8}" type="pres">
      <dgm:prSet presAssocID="{0364AAA9-B5A0-409D-998E-7896AA157B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593DC4-DCB5-433B-A3E8-19CFAA6D3D39}" type="pres">
      <dgm:prSet presAssocID="{817CF980-23E6-4B68-B4C8-CC86166DF60E}" presName="composite" presStyleCnt="0"/>
      <dgm:spPr/>
    </dgm:pt>
    <dgm:pt modelId="{F8182924-6212-48FB-9254-BD55F5563596}" type="pres">
      <dgm:prSet presAssocID="{817CF980-23E6-4B68-B4C8-CC86166DF60E}" presName="imgShp" presStyleLbl="fgImgPlace1" presStyleIdx="0" presStyleCnt="1" custLinFactNeighborX="-1829" custLinFactNeighborY="-434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0CA9B2-F30C-4EDD-9A8E-47BF9DA704DA}" type="pres">
      <dgm:prSet presAssocID="{817CF980-23E6-4B68-B4C8-CC86166DF60E}" presName="txShp" presStyleLbl="node1" presStyleIdx="0" presStyleCnt="1" custLinFactNeighborX="85" custLinFactNeighborY="5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BD69CC-D64E-4131-BF6B-3C09CFD7F5F8}" type="presOf" srcId="{0364AAA9-B5A0-409D-998E-7896AA157B86}" destId="{10FE30D4-2B7B-46B3-BB6A-9E4DB77FA6F8}" srcOrd="0" destOrd="0" presId="urn:microsoft.com/office/officeart/2005/8/layout/vList3#1"/>
    <dgm:cxn modelId="{C2885F14-F785-4D00-AABD-100A5FED7D1F}" srcId="{0364AAA9-B5A0-409D-998E-7896AA157B86}" destId="{817CF980-23E6-4B68-B4C8-CC86166DF60E}" srcOrd="0" destOrd="0" parTransId="{47BCF124-1C33-4240-A1FF-47CC332FD849}" sibTransId="{26B9FA71-1C6E-408E-8F84-E360D06C4803}"/>
    <dgm:cxn modelId="{2CB55AFE-F8B3-4AF2-BF82-69616618BC59}" type="presOf" srcId="{817CF980-23E6-4B68-B4C8-CC86166DF60E}" destId="{C70CA9B2-F30C-4EDD-9A8E-47BF9DA704DA}" srcOrd="0" destOrd="0" presId="urn:microsoft.com/office/officeart/2005/8/layout/vList3#1"/>
    <dgm:cxn modelId="{8ECFB4A8-2DC8-4EE5-946B-C372B6FB0827}" type="presParOf" srcId="{10FE30D4-2B7B-46B3-BB6A-9E4DB77FA6F8}" destId="{FD593DC4-DCB5-433B-A3E8-19CFAA6D3D39}" srcOrd="0" destOrd="0" presId="urn:microsoft.com/office/officeart/2005/8/layout/vList3#1"/>
    <dgm:cxn modelId="{C44201DF-57AE-4602-AD0A-C9EA0B8F3F5C}" type="presParOf" srcId="{FD593DC4-DCB5-433B-A3E8-19CFAA6D3D39}" destId="{F8182924-6212-48FB-9254-BD55F5563596}" srcOrd="0" destOrd="0" presId="urn:microsoft.com/office/officeart/2005/8/layout/vList3#1"/>
    <dgm:cxn modelId="{FCA93EF8-573C-4C66-8383-562EBAE4FB68}" type="presParOf" srcId="{FD593DC4-DCB5-433B-A3E8-19CFAA6D3D39}" destId="{C70CA9B2-F30C-4EDD-9A8E-47BF9DA704D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A9B2-F30C-4EDD-9A8E-47BF9DA704DA}">
      <dsp:nvSpPr>
        <dsp:cNvPr id="0" name=""/>
        <dsp:cNvSpPr/>
      </dsp:nvSpPr>
      <dsp:spPr>
        <a:xfrm rot="10800000">
          <a:off x="2251487" y="0"/>
          <a:ext cx="6662443" cy="227076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1342" tIns="240030" rIns="448056" bIns="24003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300" b="1" kern="1200" dirty="0"/>
            <a:t>PRONTO SOCORRO</a:t>
          </a:r>
          <a:endParaRPr lang="pt-BR" sz="6300" kern="1200" dirty="0"/>
        </a:p>
      </dsp:txBody>
      <dsp:txXfrm rot="10800000">
        <a:off x="2819177" y="0"/>
        <a:ext cx="6094753" cy="2270760"/>
      </dsp:txXfrm>
    </dsp:sp>
    <dsp:sp modelId="{F8182924-6212-48FB-9254-BD55F5563596}">
      <dsp:nvSpPr>
        <dsp:cNvPr id="0" name=""/>
        <dsp:cNvSpPr/>
      </dsp:nvSpPr>
      <dsp:spPr>
        <a:xfrm>
          <a:off x="1068912" y="0"/>
          <a:ext cx="2270760" cy="22707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A9B2-F30C-4EDD-9A8E-47BF9DA704DA}">
      <dsp:nvSpPr>
        <dsp:cNvPr id="0" name=""/>
        <dsp:cNvSpPr/>
      </dsp:nvSpPr>
      <dsp:spPr>
        <a:xfrm rot="10800000">
          <a:off x="2251487" y="0"/>
          <a:ext cx="6662443" cy="227076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1342" tIns="228600" rIns="42672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0" b="1" kern="1200" dirty="0"/>
            <a:t>INTERNAÇÃO</a:t>
          </a:r>
          <a:endParaRPr lang="pt-BR" sz="6000" kern="1200" dirty="0"/>
        </a:p>
      </dsp:txBody>
      <dsp:txXfrm rot="10800000">
        <a:off x="2819177" y="0"/>
        <a:ext cx="6094753" cy="2270760"/>
      </dsp:txXfrm>
    </dsp:sp>
    <dsp:sp modelId="{F8182924-6212-48FB-9254-BD55F5563596}">
      <dsp:nvSpPr>
        <dsp:cNvPr id="0" name=""/>
        <dsp:cNvSpPr/>
      </dsp:nvSpPr>
      <dsp:spPr>
        <a:xfrm>
          <a:off x="1068912" y="0"/>
          <a:ext cx="2270760" cy="22707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A9B2-F30C-4EDD-9A8E-47BF9DA704DA}">
      <dsp:nvSpPr>
        <dsp:cNvPr id="0" name=""/>
        <dsp:cNvSpPr/>
      </dsp:nvSpPr>
      <dsp:spPr>
        <a:xfrm rot="10800000">
          <a:off x="2251487" y="0"/>
          <a:ext cx="6662443" cy="227076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1342" tIns="175260" rIns="327152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600" kern="1200" dirty="0" smtClean="0"/>
            <a:t>COLABORADORES</a:t>
          </a:r>
          <a:endParaRPr lang="pt-BR" sz="4600" kern="1200" dirty="0"/>
        </a:p>
      </dsp:txBody>
      <dsp:txXfrm rot="10800000">
        <a:off x="2819177" y="0"/>
        <a:ext cx="6094753" cy="2270760"/>
      </dsp:txXfrm>
    </dsp:sp>
    <dsp:sp modelId="{F8182924-6212-48FB-9254-BD55F5563596}">
      <dsp:nvSpPr>
        <dsp:cNvPr id="0" name=""/>
        <dsp:cNvSpPr/>
      </dsp:nvSpPr>
      <dsp:spPr>
        <a:xfrm>
          <a:off x="1068912" y="0"/>
          <a:ext cx="2270760" cy="22707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74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55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61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710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513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021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022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642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23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13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25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32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26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60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95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28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9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414DAE-D1E2-482A-8753-696F56E14BA9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9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1" y="873456"/>
            <a:ext cx="8574622" cy="312281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RELATORIO DA OUVIDORIA MÊS </a:t>
            </a:r>
            <a:r>
              <a:rPr lang="pt-BR" dirty="0" smtClean="0"/>
              <a:t>DE </a:t>
            </a:r>
            <a:r>
              <a:rPr lang="pt-BR" dirty="0" smtClean="0"/>
              <a:t>JANEIRO</a:t>
            </a:r>
            <a:r>
              <a:rPr lang="pt-BR" dirty="0"/>
              <a:t/>
            </a:r>
            <a:br>
              <a:rPr lang="pt-BR" dirty="0"/>
            </a:br>
            <a:r>
              <a:rPr lang="pt-BR" sz="3600" dirty="0"/>
              <a:t>FUNSAU-NA</a:t>
            </a:r>
            <a:r>
              <a:rPr lang="pt-BR" dirty="0"/>
              <a:t/>
            </a:r>
            <a:br>
              <a:rPr lang="pt-BR" dirty="0"/>
            </a:br>
            <a:r>
              <a:rPr lang="pt-BR" sz="3100" dirty="0" smtClean="0"/>
              <a:t>2022</a:t>
            </a:r>
            <a:endParaRPr lang="pt-BR" sz="31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95331" y="5581933"/>
            <a:ext cx="6741994" cy="1009935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ELABORADO POR DIANIELY DELLA VALENTINA</a:t>
            </a:r>
          </a:p>
          <a:p>
            <a:pPr algn="l"/>
            <a:r>
              <a:rPr lang="pt-BR" dirty="0"/>
              <a:t>OUVIDORA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65" y="0"/>
            <a:ext cx="1576200" cy="104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371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09183"/>
            <a:ext cx="10018713" cy="450375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RECLAMAÇÕES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8423" y="559558"/>
            <a:ext cx="10813575" cy="5936776"/>
          </a:xfrm>
        </p:spPr>
        <p:txBody>
          <a:bodyPr>
            <a:norm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houveram manifestações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828800"/>
          </a:xfrm>
        </p:spPr>
        <p:txBody>
          <a:bodyPr>
            <a:normAutofit fontScale="90000"/>
          </a:bodyPr>
          <a:lstStyle/>
          <a:p>
            <a:r>
              <a:rPr lang="pt-BR" sz="3100" b="1" dirty="0"/>
              <a:t>AVALIAÇÃO DE ATENDIMENTO DE SERVIÇOS COMPLEMENTARES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RAIO X, ORTOPEDIA , ULTRASSON E LABORATORIO.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849446"/>
              </p:ext>
            </p:extLst>
          </p:nvPr>
        </p:nvGraphicFramePr>
        <p:xfrm>
          <a:off x="2690558" y="1828801"/>
          <a:ext cx="9073723" cy="301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429301" y="5103674"/>
            <a:ext cx="43416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manifestação recebida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manifestação recebida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001146"/>
              </p:ext>
            </p:extLst>
          </p:nvPr>
        </p:nvGraphicFramePr>
        <p:xfrm>
          <a:off x="6672783" y="5103674"/>
          <a:ext cx="4830240" cy="17543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9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678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ÓTIMO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BOM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RUIM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912">
                <a:tc>
                  <a:txBody>
                    <a:bodyPr/>
                    <a:lstStyle/>
                    <a:p>
                      <a:r>
                        <a:rPr lang="pt-BR" sz="1000" dirty="0"/>
                        <a:t>RAIO</a:t>
                      </a:r>
                      <a:r>
                        <a:rPr lang="pt-BR" sz="1000" baseline="0" dirty="0"/>
                        <a:t> X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04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912">
                <a:tc>
                  <a:txBody>
                    <a:bodyPr/>
                    <a:lstStyle/>
                    <a:p>
                      <a:r>
                        <a:rPr lang="pt-BR" sz="1000" dirty="0"/>
                        <a:t>ORTOPEDIA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912">
                <a:tc>
                  <a:txBody>
                    <a:bodyPr/>
                    <a:lstStyle/>
                    <a:p>
                      <a:r>
                        <a:rPr lang="pt-BR" sz="1000" dirty="0"/>
                        <a:t>ULTRASSOM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912">
                <a:tc>
                  <a:txBody>
                    <a:bodyPr/>
                    <a:lstStyle/>
                    <a:p>
                      <a:r>
                        <a:rPr lang="pt-BR" sz="1000" dirty="0"/>
                        <a:t>LABORATÓRIO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541620"/>
              </p:ext>
            </p:extLst>
          </p:nvPr>
        </p:nvGraphicFramePr>
        <p:xfrm>
          <a:off x="2022560" y="1733266"/>
          <a:ext cx="9496804" cy="281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20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9845" y="14514"/>
            <a:ext cx="10018713" cy="2306472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/>
              <a:t>AVALIAÇÃO DE QUALIDADE DAS INSTALAÇÕES</a:t>
            </a:r>
            <a:br>
              <a:rPr lang="pt-BR" sz="3600" b="1" dirty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100" b="1" dirty="0"/>
              <a:t>ORGANIZAÇÃO, HIGIENIZAÇÃO X LIMPEZA E ACOMODAÇÃO OFERECIDA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50469"/>
              </p:ext>
            </p:extLst>
          </p:nvPr>
        </p:nvGraphicFramePr>
        <p:xfrm>
          <a:off x="1937982" y="1965278"/>
          <a:ext cx="9391916" cy="286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224584" y="4826675"/>
            <a:ext cx="4009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manifestação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797272"/>
              </p:ext>
            </p:extLst>
          </p:nvPr>
        </p:nvGraphicFramePr>
        <p:xfrm>
          <a:off x="6482687" y="4928950"/>
          <a:ext cx="4847211" cy="14704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4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582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ÓTIMO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BOM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RUIM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285">
                <a:tc>
                  <a:txBody>
                    <a:bodyPr/>
                    <a:lstStyle/>
                    <a:p>
                      <a:r>
                        <a:rPr lang="pt-BR" sz="1000" dirty="0"/>
                        <a:t>ORGANIZAÇÃO</a:t>
                      </a:r>
                      <a:r>
                        <a:rPr lang="pt-BR" sz="1000" baseline="0" dirty="0"/>
                        <a:t> DOS SETORES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05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05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285">
                <a:tc>
                  <a:txBody>
                    <a:bodyPr/>
                    <a:lstStyle/>
                    <a:p>
                      <a:r>
                        <a:rPr lang="pt-BR" sz="1000" dirty="0"/>
                        <a:t>LIMPEZA</a:t>
                      </a:r>
                      <a:r>
                        <a:rPr lang="pt-BR" sz="1000" baseline="0" dirty="0"/>
                        <a:t> X HIGIENIZAÇÃO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07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305">
                <a:tc>
                  <a:txBody>
                    <a:bodyPr/>
                    <a:lstStyle/>
                    <a:p>
                      <a:r>
                        <a:rPr lang="pt-BR" sz="1000" dirty="0"/>
                        <a:t>ACOMODAÇÃO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06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5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5082" y="204717"/>
            <a:ext cx="8065827" cy="116006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TEMPO DE ESPERA NO PRONTO SOCORRO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9618" y="1364777"/>
            <a:ext cx="9824348" cy="5022376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0:20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manifestação recebida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09/01/2022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0:02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min. – 1 manifestação recebida (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15/01/2022)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0:06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min. – 1 manifestação recebida (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17/01/2022)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01:00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1 manifestação recebida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/01/2022)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0:20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min. – 1 manifestação recebida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(20/01/2022)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Pouco – 1  manifestação recebida (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26/01/2022)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02:32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min. – 1 manifestação recebida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(29/01/2022)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02:00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1 manifestação recebida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7A7B2E9C-6674-40E3-9D2B-9F177DDC9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697811"/>
              </p:ext>
            </p:extLst>
          </p:nvPr>
        </p:nvGraphicFramePr>
        <p:xfrm>
          <a:off x="1086644" y="2144487"/>
          <a:ext cx="10018712" cy="227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08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2"/>
            <a:ext cx="10018713" cy="764274"/>
          </a:xfrm>
        </p:spPr>
        <p:txBody>
          <a:bodyPr/>
          <a:lstStyle/>
          <a:p>
            <a:r>
              <a:rPr lang="pt-BR" b="1" dirty="0"/>
              <a:t>ELOGIOS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2" y="764277"/>
            <a:ext cx="10266410" cy="57047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“Bom dia a todos, quero desejar meus agradecimentos a todos enfermeiros que cuidaram do meu esposo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Idezildo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Graciano ele foi muito bem cuidado por todas elas. Agradeço também ao Dr.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Denilton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Dr.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Lidio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foi um anjo enviado por Deus, enfim agradeço a todos, cheguei chorando e sai sorrindo. Dr.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Lidio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Dr.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Denilton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Deus te conserve assim com esse amor com seus pacientes e com esse talento, a comida também é muito boa.” </a:t>
            </a:r>
            <a:r>
              <a:rPr lang="pt-B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(Iracema)</a:t>
            </a:r>
            <a:endParaRPr lang="pt-BR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19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801504"/>
          </a:xfrm>
        </p:spPr>
        <p:txBody>
          <a:bodyPr>
            <a:normAutofit/>
          </a:bodyPr>
          <a:lstStyle/>
          <a:p>
            <a:r>
              <a:rPr lang="pt-BR" sz="2700" b="1" dirty="0">
                <a:latin typeface="Times New Roman" pitchFamily="18" charset="0"/>
                <a:cs typeface="Times New Roman" pitchFamily="18" charset="0"/>
              </a:rPr>
              <a:t>INTERNAÇÃO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QUALIDADE DAS INSTALAÇÕES E DO ATENDIMENTO GERAL</a:t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  RECEPÇÃO, ALIMENTAÇÃO, ATENDIMENTO DA COPEIRA, INSTALAÇÕES, LIMPEZA E HORARIO DE VISITA. </a:t>
            </a:r>
            <a:endParaRPr lang="pt-BR" sz="1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872328"/>
              </p:ext>
            </p:extLst>
          </p:nvPr>
        </p:nvGraphicFramePr>
        <p:xfrm>
          <a:off x="1651379" y="1583140"/>
          <a:ext cx="9851645" cy="312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169994" y="4842670"/>
            <a:ext cx="4162565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05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sz="13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812338"/>
              </p:ext>
            </p:extLst>
          </p:nvPr>
        </p:nvGraphicFramePr>
        <p:xfrm>
          <a:off x="6100549" y="4708480"/>
          <a:ext cx="5404514" cy="233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0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726"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ÓTIMO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BOM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RUIM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95">
                <a:tc>
                  <a:txBody>
                    <a:bodyPr/>
                    <a:lstStyle/>
                    <a:p>
                      <a:r>
                        <a:rPr lang="pt-BR" sz="1200" dirty="0"/>
                        <a:t>RECEPÇÃO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02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95">
                <a:tc>
                  <a:txBody>
                    <a:bodyPr/>
                    <a:lstStyle/>
                    <a:p>
                      <a:r>
                        <a:rPr lang="pt-BR" sz="1200" dirty="0"/>
                        <a:t>ALIMENTAÇÃO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04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95">
                <a:tc>
                  <a:txBody>
                    <a:bodyPr/>
                    <a:lstStyle/>
                    <a:p>
                      <a:r>
                        <a:rPr lang="pt-BR" sz="1200" dirty="0"/>
                        <a:t>COPEIRAS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03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95">
                <a:tc>
                  <a:txBody>
                    <a:bodyPr/>
                    <a:lstStyle/>
                    <a:p>
                      <a:r>
                        <a:rPr lang="pt-BR" sz="1200" dirty="0"/>
                        <a:t>INSTALAÇÕES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95">
                <a:tc>
                  <a:txBody>
                    <a:bodyPr/>
                    <a:lstStyle/>
                    <a:p>
                      <a:r>
                        <a:rPr lang="pt-BR" sz="1200" dirty="0"/>
                        <a:t>LIMPEZA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159">
                <a:tc>
                  <a:txBody>
                    <a:bodyPr/>
                    <a:lstStyle/>
                    <a:p>
                      <a:r>
                        <a:rPr lang="pt-BR" sz="1200" dirty="0"/>
                        <a:t>HORÁRIO DE VISITAS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9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050878"/>
          </a:xfrm>
        </p:spPr>
        <p:txBody>
          <a:bodyPr/>
          <a:lstStyle/>
          <a:p>
            <a:r>
              <a:rPr lang="pt-BR" b="1" dirty="0"/>
              <a:t>RECLAMAÇÕES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6413" y="982642"/>
            <a:ext cx="10220133" cy="5636524"/>
          </a:xfrm>
        </p:spPr>
        <p:txBody>
          <a:bodyPr>
            <a:normAutofit/>
          </a:bodyPr>
          <a:lstStyle/>
          <a:p>
            <a:pPr marL="1325563" lvl="3" indent="-342900"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houveram manifestações </a:t>
            </a:r>
          </a:p>
          <a:p>
            <a:pPr marL="1325563" lvl="3" indent="-342900">
              <a:buFont typeface="Arial" panose="020B0604020202020204" pitchFamily="34" charset="0"/>
              <a:buChar char="•"/>
              <a:tabLst>
                <a:tab pos="900113" algn="l"/>
              </a:tabLst>
            </a:pPr>
            <a:endParaRPr lang="pt-BR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7731" y="150126"/>
            <a:ext cx="9976513" cy="1842447"/>
          </a:xfrm>
        </p:spPr>
        <p:txBody>
          <a:bodyPr>
            <a:normAutofit fontScale="90000"/>
          </a:bodyPr>
          <a:lstStyle/>
          <a:p>
            <a:r>
              <a:rPr lang="pt-BR" sz="2700" b="1" dirty="0"/>
              <a:t>AVALIAÇÃO DE QUALIDADE NO ATENDIMENTO DA EQUIPE DE ATENÇÃO À SAÚDE</a:t>
            </a:r>
            <a:r>
              <a:rPr lang="pt-BR" dirty="0"/>
              <a:t/>
            </a:r>
            <a:br>
              <a:rPr lang="pt-BR" dirty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EQUIPE DE ENFERMAGEM,EQUIPE MÉDICA, FISIOTERAPIA, ASSISTENTE SOCIAL E NUTRICIONISTA 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28920"/>
              </p:ext>
            </p:extLst>
          </p:nvPr>
        </p:nvGraphicFramePr>
        <p:xfrm>
          <a:off x="1637732" y="1992573"/>
          <a:ext cx="9553432" cy="296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088107" y="5022377"/>
            <a:ext cx="4167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06332"/>
              </p:ext>
            </p:extLst>
          </p:nvPr>
        </p:nvGraphicFramePr>
        <p:xfrm>
          <a:off x="6255639" y="4954140"/>
          <a:ext cx="4962821" cy="18356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4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1092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ÓTIMO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BOM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RUIM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06">
                <a:tc>
                  <a:txBody>
                    <a:bodyPr/>
                    <a:lstStyle/>
                    <a:p>
                      <a:r>
                        <a:rPr lang="pt-BR" sz="1200" dirty="0"/>
                        <a:t>ENFERMAGEM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06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06">
                <a:tc>
                  <a:txBody>
                    <a:bodyPr/>
                    <a:lstStyle/>
                    <a:p>
                      <a:r>
                        <a:rPr lang="pt-BR" sz="1200" dirty="0"/>
                        <a:t>EQUIPE</a:t>
                      </a:r>
                      <a:r>
                        <a:rPr lang="pt-BR" sz="1200" baseline="0" dirty="0"/>
                        <a:t> MÉDICA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05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06">
                <a:tc>
                  <a:txBody>
                    <a:bodyPr/>
                    <a:lstStyle/>
                    <a:p>
                      <a:r>
                        <a:rPr lang="pt-BR" sz="1200" dirty="0"/>
                        <a:t>FISIOTERAPIA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04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906">
                <a:tc>
                  <a:txBody>
                    <a:bodyPr/>
                    <a:lstStyle/>
                    <a:p>
                      <a:r>
                        <a:rPr lang="pt-BR" sz="1200" dirty="0"/>
                        <a:t>ASS.</a:t>
                      </a:r>
                      <a:r>
                        <a:rPr lang="pt-BR" sz="1200" baseline="0" dirty="0"/>
                        <a:t> SOCIAL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906">
                <a:tc>
                  <a:txBody>
                    <a:bodyPr/>
                    <a:lstStyle/>
                    <a:p>
                      <a:r>
                        <a:rPr lang="pt-BR" sz="1200" dirty="0"/>
                        <a:t>NUTRICIONISTA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559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245660"/>
            <a:ext cx="10018713" cy="1050877"/>
          </a:xfrm>
        </p:spPr>
        <p:txBody>
          <a:bodyPr/>
          <a:lstStyle/>
          <a:p>
            <a:r>
              <a:rPr lang="pt-BR" b="1" dirty="0"/>
              <a:t>MANIFESTAÇÕES POR CLINICA</a:t>
            </a:r>
          </a:p>
        </p:txBody>
      </p:sp>
      <p:graphicFrame>
        <p:nvGraphicFramePr>
          <p:cNvPr id="4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679955"/>
              </p:ext>
            </p:extLst>
          </p:nvPr>
        </p:nvGraphicFramePr>
        <p:xfrm>
          <a:off x="2088107" y="1119117"/>
          <a:ext cx="9608023" cy="402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634279" y="5143545"/>
            <a:ext cx="7718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Clinica Médica – </a:t>
            </a:r>
            <a:r>
              <a:rPr lang="pt-BR" b="1" dirty="0" smtClean="0"/>
              <a:t>01</a:t>
            </a:r>
            <a:endParaRPr lang="pt-BR" b="1" dirty="0"/>
          </a:p>
          <a:p>
            <a:r>
              <a:rPr lang="pt-BR" b="1" dirty="0"/>
              <a:t>Clínica Cirúrgica – </a:t>
            </a:r>
            <a:r>
              <a:rPr lang="pt-BR" b="1" dirty="0" smtClean="0"/>
              <a:t>0</a:t>
            </a:r>
            <a:endParaRPr lang="pt-BR" b="1" dirty="0"/>
          </a:p>
          <a:p>
            <a:r>
              <a:rPr lang="pt-BR" b="1" dirty="0"/>
              <a:t>Clínica Pediátrica – </a:t>
            </a:r>
            <a:r>
              <a:rPr lang="pt-BR" b="1" dirty="0" smtClean="0"/>
              <a:t>01</a:t>
            </a:r>
            <a:endParaRPr lang="pt-BR" b="1" dirty="0"/>
          </a:p>
          <a:p>
            <a:r>
              <a:rPr lang="pt-BR" b="1" dirty="0"/>
              <a:t>Maternidade – </a:t>
            </a:r>
            <a:r>
              <a:rPr lang="pt-BR" b="1" dirty="0" smtClean="0"/>
              <a:t>02</a:t>
            </a:r>
            <a:endParaRPr lang="pt-BR" b="1" dirty="0"/>
          </a:p>
          <a:p>
            <a:r>
              <a:rPr lang="pt-BR" b="1" dirty="0"/>
              <a:t>Sem Identificação – </a:t>
            </a:r>
            <a:r>
              <a:rPr lang="pt-BR" b="1" dirty="0" smtClean="0"/>
              <a:t>03</a:t>
            </a:r>
            <a:endParaRPr lang="pt-BR" b="1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3451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3267" y="249286"/>
            <a:ext cx="10458734" cy="61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67" y="249286"/>
            <a:ext cx="1828801" cy="11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36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7A7B2E9C-6674-40E3-9D2B-9F177DDC9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582418"/>
              </p:ext>
            </p:extLst>
          </p:nvPr>
        </p:nvGraphicFramePr>
        <p:xfrm>
          <a:off x="1086644" y="2144487"/>
          <a:ext cx="10018712" cy="227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6155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55955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ELOGIOS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6536" y="1665026"/>
            <a:ext cx="10563368" cy="5650173"/>
          </a:xfrm>
        </p:spPr>
        <p:txBody>
          <a:bodyPr>
            <a:normAutofit fontScale="92500" lnSpcReduction="20000"/>
          </a:bodyPr>
          <a:lstStyle/>
          <a:p>
            <a:pPr marL="355600" indent="-82550">
              <a:lnSpc>
                <a:spcPct val="110000"/>
              </a:lnSpc>
              <a:buNone/>
            </a:pPr>
            <a:endParaRPr lang="pt-BR" dirty="0" smtClean="0"/>
          </a:p>
          <a:p>
            <a:pPr marL="355600" indent="-82550">
              <a:lnSpc>
                <a:spcPct val="110000"/>
              </a:lnSpc>
              <a:buNone/>
            </a:pPr>
            <a:r>
              <a:rPr lang="pt-BR" dirty="0"/>
              <a:t>	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refeição está maravilhosa, obrigada a toda equipe da cozinha” (Anônimo)</a:t>
            </a:r>
          </a:p>
          <a:p>
            <a:pPr marL="355600" indent="-82550">
              <a:lnSpc>
                <a:spcPct val="110000"/>
              </a:lnSpc>
              <a:buNone/>
            </a:pP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“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Ótimo almoço, parabén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s” (Rafael)</a:t>
            </a:r>
          </a:p>
          <a:p>
            <a:pPr marL="355600" indent="-82550">
              <a:lnSpc>
                <a:spcPct val="110000"/>
              </a:lnSpc>
              <a:buNone/>
            </a:pP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“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Hoje a comida estava maravilhosa, bem temperada, gratidão meninas” (A.M.B.A.B.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09/01/2022)</a:t>
            </a:r>
          </a:p>
          <a:p>
            <a:pPr marL="355600" indent="-82550">
              <a:lnSpc>
                <a:spcPct val="110000"/>
              </a:lnSpc>
              <a:buNone/>
            </a:pP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“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Almoço maravilhoso 15/01/22 muito bom mesmo” (Anônimo 15/01/2022)</a:t>
            </a:r>
          </a:p>
          <a:p>
            <a:pPr marL="355600" indent="-82550">
              <a:lnSpc>
                <a:spcPct val="110000"/>
              </a:lnSpc>
              <a:buNone/>
            </a:pP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Almoço 17/01/22 maravilhoso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(Anônimo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17/01/2022)</a:t>
            </a:r>
          </a:p>
          <a:p>
            <a:pPr marL="355600" indent="-82550">
              <a:lnSpc>
                <a:spcPct val="110000"/>
              </a:lnSpc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“Quero agradecer o alimento, a janta tem estado deliciosa, temperada, gratidão meninas!”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A.M.B.A.B)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82550">
              <a:lnSpc>
                <a:spcPct val="110000"/>
              </a:lnSpc>
              <a:buNone/>
            </a:pPr>
            <a:endParaRPr lang="pt-B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buNone/>
            </a:pP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77800" indent="-177800">
              <a:buNone/>
            </a:pPr>
            <a:endParaRPr lang="pt-BR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buNone/>
            </a:pPr>
            <a:r>
              <a:rPr lang="pt-B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77800" indent="-177800">
              <a:lnSpc>
                <a:spcPct val="110000"/>
              </a:lnSpc>
              <a:buNone/>
            </a:pPr>
            <a:endParaRPr lang="pt-B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11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54591"/>
            <a:ext cx="10018713" cy="51861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RECLAMAÇÕES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1" y="1064525"/>
            <a:ext cx="10361946" cy="6428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Banheiro do corredor central, tanto masculino como feminino, esta impossível de utilizar, está fedendo muito e o pessoal da higienização só recolhe o lixo que esta no cesto e não lava o banheiro, fora que em alguns dias não tem papel toalha, as vezes para utilizar o banheiro é preciso abrir a janela pois o odor é muito forte.” </a:t>
            </a:r>
            <a:r>
              <a:rPr lang="pt-BR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(Anônimo 05/01/2022) </a:t>
            </a:r>
          </a:p>
          <a:p>
            <a:pPr marL="0" indent="0">
              <a:buNone/>
            </a:pPr>
            <a:r>
              <a:rPr lang="pt-BR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“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banheiros do corredor central a noite estão impossíveis de utilizar, fedidos, sujos, sem papel higiênico e com ralo exposto, nós funcionários passamos 12 horas muitas vezes segurando para não ir ao banheiro pelas condições do mesmo.”</a:t>
            </a:r>
            <a:r>
              <a:rPr lang="pt-BR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(Anônimo 05/01/2022) </a:t>
            </a:r>
          </a:p>
          <a:p>
            <a:pPr marL="0" indent="0">
              <a:buNone/>
            </a:pPr>
            <a:r>
              <a:rPr lang="pt-BR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Resposta: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Informo que esta sendo realizada nova orientação com o funcionários do setor de higienização sobre os abastecimentos dos dispenses de papel higiênico e papel toalha. Informo que os funcionários são orientados de forma verbal e em reunião de setor quanto a importância do abastecimento dos banheiros, conforme registro em ata do setor e treinamentos, também quero registrar que a equipe esta bem reduzida e agora com quadro completo volta-se a normalidade. </a:t>
            </a:r>
            <a:r>
              <a:rPr lang="pt-BR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(Elaine Pereira Alves – Coordenadora de hotelaria – FUNSAU)</a:t>
            </a:r>
            <a:endParaRPr lang="pt-BR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91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54591"/>
            <a:ext cx="10018713" cy="51861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RECLAMAÇÕES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1" y="1665027"/>
            <a:ext cx="10361946" cy="58275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“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Gostaria de deixar uma observação referente ao pessoal da higienização, eles sempre vão todos juntos tomar o café da manhã, ocupando grande parte das mesas (se não tem muito o que fazer tranquilo irem todos juntos), mas o problema é que não tem respeito algum por quem estra tomando o café (09/01/2021-manhã) ou almoçando, eles falam alto, colocam vídeos no celular também com volume muito alto. E após a refeição ficam sentados lá na mesa batendo papo, não cedendo lugar a quem quer almoçar ou outra refeição. Não é a primeira vez que presencio esse desrespeito, por isso resolvi escrever, para que estejam cientes e haja respeito com os demais colaboradores.” 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(Anônimo-09/01/2022)   </a:t>
            </a:r>
          </a:p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Resposta: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Informo que foi conversado com os funcionários para resolução da problemática, e repassado em treinamentos para que tenham mais empatia com os outros colaboradores 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(Elaine Pereira Alves – Coordenadora de hotelaria – FUNSAU)</a:t>
            </a:r>
          </a:p>
          <a:p>
            <a:pPr marL="0" indent="0">
              <a:buNone/>
            </a:pP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11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50125"/>
            <a:ext cx="10018713" cy="54591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RECLAMAÇÕES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1" y="1719618"/>
            <a:ext cx="10361946" cy="4271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favor liberem o café 23:00 h.” 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(Anônimo)</a:t>
            </a:r>
          </a:p>
          <a:p>
            <a:pPr marL="0" indent="0">
              <a:buNone/>
            </a:pP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Resposta: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relação a sugestão do café ser servido as 23h:00min, não será possível devido a rotina do setor de nutrição, pois os responsáveis pelo preparo do café tem outras funções a serem feitas nesse horário. Desta forma, o horário da ceia continuara sendo as 00h:00min por motivo de rotina do setor. 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Valquiria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Quirino Oliveira – Nutricionista FUNSAU)</a:t>
            </a:r>
            <a:endParaRPr lang="pt-B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796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81887"/>
            <a:ext cx="10018713" cy="895194"/>
          </a:xfrm>
        </p:spPr>
        <p:txBody>
          <a:bodyPr/>
          <a:lstStyle/>
          <a:p>
            <a:r>
              <a:rPr lang="pt-BR" b="1" dirty="0"/>
              <a:t>PERFIL DOS MANISFESTANTES 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843887"/>
              </p:ext>
            </p:extLst>
          </p:nvPr>
        </p:nvGraphicFramePr>
        <p:xfrm>
          <a:off x="2132896" y="977081"/>
          <a:ext cx="9370128" cy="3704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323965" y="4891454"/>
            <a:ext cx="3643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DE AVALIAÇÕES: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Usuário: 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Familiares: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Outros: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 identificaram: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Colaboradores: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34047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327546"/>
            <a:ext cx="10018713" cy="982639"/>
          </a:xfrm>
        </p:spPr>
        <p:txBody>
          <a:bodyPr/>
          <a:lstStyle/>
          <a:p>
            <a:r>
              <a:rPr lang="pt-BR" b="1" dirty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41946" y="545908"/>
            <a:ext cx="10454185" cy="622337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Diante dos indicadores expostos e da análise dos dados, verifica-se que a prestação de serviços realizados pelo Hospital Regional conforme as manifestações dos usuários demonstraram uma maior incidência nos conceitos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timo</a:t>
            </a:r>
            <a:r>
              <a:rPr lang="pt-B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Em relação aos comentários realizados pelos nossos usuários e colaboradores como observado nas medidas adotadas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Nutricionista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Coordenadora de hotelaria )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 manifestaram de maneira a amenizar e resolver as insatisfações elencadas.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B715325-6E61-4EB7-8087-1395DE6A9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50" y="5530296"/>
            <a:ext cx="1690750" cy="11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272956"/>
            <a:ext cx="10018713" cy="928047"/>
          </a:xfrm>
        </p:spPr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Ouvidoria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65278" y="1201003"/>
            <a:ext cx="9826388" cy="575935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A ouvidoria do Hospital Regional tem por objetivo, receber as reclamações/sugestões, analisar e dar um parecer ao usuário e/ou colaborador que realizou a manifestação dentro da nossa Unidade Hospitalar. 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Todas as manifestações pertinentes à Ouvidoria são registradas em um formulário especifico de cada setor e desta forma recolhido nos primeiros dias do mês, onde é realizada a contagem e apresentada em tabela.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Reclamações relatadas por escrito são lidas e encaminhadas por meio de comunicado interno, para os responsáveis dos setores, que tem um prazo de no máximo 03 (três) dias para apresentarem uma resolução. Posteriormente é repassado para o usuário as medidas tomadas, desta forma dando devolução às reclamações.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Reclamações relatadas por escrito que necessitam de parecer Administrativo, são repassados diretamente para a direção que analisa e posteriormente são direcionadas para o setor Jurídico do hospital para adotar as medidas cabíveis.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Acerca dos elogios é apresentado no mural do refeitório no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intuito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de divulgação.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229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endParaRPr lang="pt-B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48" y="232012"/>
            <a:ext cx="9976513" cy="66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0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9116" y="259308"/>
            <a:ext cx="10536071" cy="1637731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GRÁFICO REPRESENTATIVO</a:t>
            </a:r>
            <a:br>
              <a:rPr lang="pt-BR" b="1" dirty="0"/>
            </a:br>
            <a:r>
              <a:rPr lang="pt-BR" b="1" dirty="0"/>
              <a:t>USUÁRIOS E FUNCIONÁRIOS QUE SE MANIFESTARAM NAS URNAS - </a:t>
            </a:r>
            <a:r>
              <a:rPr lang="pt-BR" sz="3600" b="1" dirty="0"/>
              <a:t>MÊS </a:t>
            </a:r>
            <a:r>
              <a:rPr lang="pt-BR" sz="3600" b="1" dirty="0" smtClean="0"/>
              <a:t>DE DEZEMBRO</a:t>
            </a:r>
            <a:br>
              <a:rPr lang="pt-BR" sz="3600" b="1" dirty="0" smtClean="0"/>
            </a:br>
            <a:endParaRPr lang="pt-BR" sz="36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156283"/>
              </p:ext>
            </p:extLst>
          </p:nvPr>
        </p:nvGraphicFramePr>
        <p:xfrm>
          <a:off x="2197290" y="1897038"/>
          <a:ext cx="8256895" cy="294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2197289" y="5025830"/>
            <a:ext cx="82568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Valores totais: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pPr algn="just"/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Pronto-Socorro: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Internações: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Colaboradores: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</p:txBody>
      </p:sp>
    </p:spTree>
    <p:extLst>
      <p:ext uri="{BB962C8B-B14F-4D97-AF65-F5344CB8AC3E}">
        <p14:creationId xmlns:p14="http://schemas.microsoft.com/office/powerpoint/2010/main" val="23486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7A7B2E9C-6674-40E3-9D2B-9F177DDC9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659401"/>
              </p:ext>
            </p:extLst>
          </p:nvPr>
        </p:nvGraphicFramePr>
        <p:xfrm>
          <a:off x="1086644" y="2144487"/>
          <a:ext cx="10018712" cy="227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1248" y="232012"/>
            <a:ext cx="10018713" cy="736979"/>
          </a:xfrm>
        </p:spPr>
        <p:txBody>
          <a:bodyPr>
            <a:normAutofit fontScale="90000"/>
          </a:bodyPr>
          <a:lstStyle/>
          <a:p>
            <a:r>
              <a:rPr lang="pt-BR" sz="4400" b="1" dirty="0"/>
              <a:t>ELOGIOS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6378" y="968991"/>
            <a:ext cx="10018713" cy="42035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“Sou do estado do Paraná, tive problemas de saúde da minha avó. Agradeço atendimento foi satisfatório. Obrigado!!!” (Anônimo-09/01/2022)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313899"/>
            <a:ext cx="10018713" cy="1323832"/>
          </a:xfrm>
        </p:spPr>
        <p:txBody>
          <a:bodyPr>
            <a:normAutofit/>
          </a:bodyPr>
          <a:lstStyle/>
          <a:p>
            <a:r>
              <a:rPr lang="pt-BR" b="1" dirty="0"/>
              <a:t>ATENDIMENTO GERAL</a:t>
            </a:r>
            <a:br>
              <a:rPr lang="pt-BR" b="1" dirty="0"/>
            </a:br>
            <a:r>
              <a:rPr lang="pt-BR" sz="2800" b="1" dirty="0"/>
              <a:t>RECEPÇÃO E SERVIÇO DE SEGURANÇA 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924111"/>
              </p:ext>
            </p:extLst>
          </p:nvPr>
        </p:nvGraphicFramePr>
        <p:xfrm>
          <a:off x="2210937" y="1514901"/>
          <a:ext cx="8802807" cy="3289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210937" y="4885900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   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manifestação recebida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06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63769"/>
              </p:ext>
            </p:extLst>
          </p:nvPr>
        </p:nvGraphicFramePr>
        <p:xfrm>
          <a:off x="6243385" y="4926843"/>
          <a:ext cx="4770359" cy="13215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3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17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ÓTIMO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BOM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RUIM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179">
                <a:tc>
                  <a:txBody>
                    <a:bodyPr/>
                    <a:lstStyle/>
                    <a:p>
                      <a:r>
                        <a:rPr lang="pt-BR" sz="1200" dirty="0"/>
                        <a:t>RECEPÇÃO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07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05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79">
                <a:tc>
                  <a:txBody>
                    <a:bodyPr/>
                    <a:lstStyle/>
                    <a:p>
                      <a:r>
                        <a:rPr lang="pt-BR" sz="1200" dirty="0"/>
                        <a:t>SEGURANÇA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04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05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801504"/>
          </a:xfrm>
        </p:spPr>
        <p:txBody>
          <a:bodyPr>
            <a:normAutofit/>
          </a:bodyPr>
          <a:lstStyle/>
          <a:p>
            <a:r>
              <a:rPr lang="pt-BR" b="1" dirty="0"/>
              <a:t>AVALIAÇÃO DO ATENDIMENTO</a:t>
            </a:r>
            <a:br>
              <a:rPr lang="pt-BR" b="1" dirty="0"/>
            </a:br>
            <a:r>
              <a:rPr lang="pt-BR" sz="3100" b="1" dirty="0"/>
              <a:t>CLASSIFICAÇÃO DE RISCO, EQUIPE MÉDICA E EQUIPE DE ENFERMAGEM 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947922"/>
              </p:ext>
            </p:extLst>
          </p:nvPr>
        </p:nvGraphicFramePr>
        <p:xfrm>
          <a:off x="2006221" y="1801505"/>
          <a:ext cx="9496804" cy="281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006221" y="4660120"/>
            <a:ext cx="4203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manifestação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384016"/>
              </p:ext>
            </p:extLst>
          </p:nvPr>
        </p:nvGraphicFramePr>
        <p:xfrm>
          <a:off x="6537279" y="4790365"/>
          <a:ext cx="4965746" cy="15967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5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01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ÓTIMO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BOM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RUIM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89">
                <a:tc>
                  <a:txBody>
                    <a:bodyPr/>
                    <a:lstStyle/>
                    <a:p>
                      <a:r>
                        <a:rPr lang="pt-BR" sz="1000" dirty="0"/>
                        <a:t>CLAS</a:t>
                      </a:r>
                      <a:r>
                        <a:rPr lang="pt-BR" sz="1000" baseline="0" dirty="0"/>
                        <a:t> DE RISCO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05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02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89">
                <a:tc>
                  <a:txBody>
                    <a:bodyPr/>
                    <a:lstStyle/>
                    <a:p>
                      <a:r>
                        <a:rPr lang="pt-BR" sz="1000" dirty="0"/>
                        <a:t>EQUIPE MÉDICA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06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04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589">
                <a:tc>
                  <a:txBody>
                    <a:bodyPr/>
                    <a:lstStyle/>
                    <a:p>
                      <a:r>
                        <a:rPr lang="pt-BR" sz="1000" dirty="0"/>
                        <a:t>ENFERMAGEM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07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04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5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ersonalizada 3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3A583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13930</TotalTime>
  <Words>749</Words>
  <Application>Microsoft Office PowerPoint</Application>
  <PresentationFormat>Widescreen</PresentationFormat>
  <Paragraphs>302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Corbel</vt:lpstr>
      <vt:lpstr>Times New Roman</vt:lpstr>
      <vt:lpstr>Paralaxe</vt:lpstr>
      <vt:lpstr>RELATORIO DA OUVIDORIA MÊS DE JANEIRO FUNSAU-NA 2022</vt:lpstr>
      <vt:lpstr>Apresentação do PowerPoint</vt:lpstr>
      <vt:lpstr>Ouvidoria </vt:lpstr>
      <vt:lpstr> </vt:lpstr>
      <vt:lpstr>GRÁFICO REPRESENTATIVO USUÁRIOS E FUNCIONÁRIOS QUE SE MANIFESTARAM NAS URNAS - MÊS DE DEZEMBRO </vt:lpstr>
      <vt:lpstr>Apresentação do PowerPoint</vt:lpstr>
      <vt:lpstr>ELOGIOS</vt:lpstr>
      <vt:lpstr>ATENDIMENTO GERAL RECEPÇÃO E SERVIÇO DE SEGURANÇA </vt:lpstr>
      <vt:lpstr>AVALIAÇÃO DO ATENDIMENTO CLASSIFICAÇÃO DE RISCO, EQUIPE MÉDICA E EQUIPE DE ENFERMAGEM </vt:lpstr>
      <vt:lpstr>RECLAMAÇÕES</vt:lpstr>
      <vt:lpstr>AVALIAÇÃO DE ATENDIMENTO DE SERVIÇOS COMPLEMENTARES  RAIO X, ORTOPEDIA , ULTRASSON E LABORATORIO.</vt:lpstr>
      <vt:lpstr> AVALIAÇÃO DE QUALIDADE DAS INSTALAÇÕES  ORGANIZAÇÃO, HIGIENIZAÇÃO X LIMPEZA E ACOMODAÇÃO OFERECIDA </vt:lpstr>
      <vt:lpstr>TEMPO DE ESPERA NO PRONTO SOCORRO </vt:lpstr>
      <vt:lpstr>Apresentação do PowerPoint</vt:lpstr>
      <vt:lpstr>ELOGIOS</vt:lpstr>
      <vt:lpstr>INTERNAÇÃO QUALIDADE DAS INSTALAÇÕES E DO ATENDIMENTO GERAL   RECEPÇÃO, ALIMENTAÇÃO, ATENDIMENTO DA COPEIRA, INSTALAÇÕES, LIMPEZA E HORARIO DE VISITA. </vt:lpstr>
      <vt:lpstr>RECLAMAÇÕES</vt:lpstr>
      <vt:lpstr>AVALIAÇÃO DE QUALIDADE NO ATENDIMENTO DA EQUIPE DE ATENÇÃO À SAÚDE  EQUIPE DE ENFERMAGEM,EQUIPE MÉDICA, FISIOTERAPIA, ASSISTENTE SOCIAL E NUTRICIONISTA </vt:lpstr>
      <vt:lpstr>MANIFESTAÇÕES POR CLINICA</vt:lpstr>
      <vt:lpstr>Apresentação do PowerPoint</vt:lpstr>
      <vt:lpstr>ELOGIOS</vt:lpstr>
      <vt:lpstr>RECLAMAÇÕES </vt:lpstr>
      <vt:lpstr>RECLAMAÇÕES </vt:lpstr>
      <vt:lpstr>RECLAMAÇÕES </vt:lpstr>
      <vt:lpstr>PERFIL DOS MANISFESTANTES 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</dc:creator>
  <cp:lastModifiedBy>Windows</cp:lastModifiedBy>
  <cp:revision>704</cp:revision>
  <dcterms:created xsi:type="dcterms:W3CDTF">2020-06-26T11:09:26Z</dcterms:created>
  <dcterms:modified xsi:type="dcterms:W3CDTF">2022-02-08T19:06:53Z</dcterms:modified>
</cp:coreProperties>
</file>